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5"/>
  </p:notesMasterIdLst>
  <p:sldIdLst>
    <p:sldId id="260" r:id="rId4"/>
    <p:sldId id="258" r:id="rId5"/>
    <p:sldId id="264" r:id="rId6"/>
    <p:sldId id="261" r:id="rId7"/>
    <p:sldId id="262" r:id="rId8"/>
    <p:sldId id="263" r:id="rId9"/>
    <p:sldId id="279" r:id="rId10"/>
    <p:sldId id="265" r:id="rId11"/>
    <p:sldId id="266" r:id="rId12"/>
    <p:sldId id="267" r:id="rId13"/>
    <p:sldId id="268" r:id="rId14"/>
    <p:sldId id="283" r:id="rId15"/>
    <p:sldId id="284" r:id="rId16"/>
    <p:sldId id="272" r:id="rId17"/>
    <p:sldId id="286" r:id="rId18"/>
    <p:sldId id="274" r:id="rId19"/>
    <p:sldId id="275" r:id="rId20"/>
    <p:sldId id="277" r:id="rId21"/>
    <p:sldId id="276" r:id="rId22"/>
    <p:sldId id="280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7F7F7F"/>
    <a:srgbClr val="009B00"/>
    <a:srgbClr val="000000"/>
    <a:srgbClr val="FF0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4" autoAdjust="0"/>
    <p:restoredTop sz="94660"/>
  </p:normalViewPr>
  <p:slideViewPr>
    <p:cSldViewPr>
      <p:cViewPr varScale="1">
        <p:scale>
          <a:sx n="87" d="100"/>
          <a:sy n="87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99034-468F-44AE-87C8-C88BEDB3ED6B}" type="datetimeFigureOut">
              <a:rPr lang="en-US" smtClean="0"/>
              <a:t>11/03/2012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68190-04EC-4D6A-8862-46EE4765D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O stars at solar abundances, during main sequence: about 10^-7</a:t>
            </a:r>
            <a:r>
              <a:rPr lang="en-US" baseline="0" dirty="0" smtClean="0"/>
              <a:t> - </a:t>
            </a:r>
            <a:r>
              <a:rPr lang="en-US" dirty="0" smtClean="0"/>
              <a:t>10^-6 </a:t>
            </a:r>
            <a:r>
              <a:rPr lang="en-US" dirty="0" err="1" smtClean="0"/>
              <a:t>msolar</a:t>
            </a:r>
            <a:r>
              <a:rPr lang="en-US" dirty="0" smtClean="0"/>
              <a:t> per year;</a:t>
            </a:r>
            <a:r>
              <a:rPr lang="en-US" baseline="0" dirty="0" smtClean="0"/>
              <a:t> </a:t>
            </a:r>
            <a:r>
              <a:rPr lang="en-US" dirty="0" smtClean="0"/>
              <a:t>In</a:t>
            </a:r>
            <a:r>
              <a:rPr lang="en-US" baseline="0" dirty="0" smtClean="0"/>
              <a:t> RSG phase: 10^-6 – 10^-5  </a:t>
            </a:r>
            <a:r>
              <a:rPr lang="en-US" baseline="0" dirty="0" err="1" smtClean="0"/>
              <a:t>msolar</a:t>
            </a:r>
            <a:r>
              <a:rPr lang="en-US" baseline="0" dirty="0" smtClean="0"/>
              <a:t> per year. (Fryer 2007)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F5B1C-C3CF-4C38-AF0A-FF1D67559CA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1 few data,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rising, 15 in 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rising, 15 in 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missing refs, 4 bad</a:t>
            </a:r>
            <a:r>
              <a:rPr lang="en-US" baseline="0" dirty="0" smtClean="0"/>
              <a:t> subs, 2 no </a:t>
            </a:r>
            <a:r>
              <a:rPr lang="en-US" baseline="0" dirty="0" err="1" smtClean="0"/>
              <a:t>texp</a:t>
            </a:r>
            <a:r>
              <a:rPr lang="en-US" baseline="0" dirty="0" smtClean="0"/>
              <a:t>, 1 few data, 3-pec, 1 rising</a:t>
            </a:r>
            <a:r>
              <a:rPr lang="en-US" baseline="0" smtClean="0"/>
              <a:t>, 15 in </a:t>
            </a:r>
            <a:r>
              <a:rPr lang="en-US" baseline="0" dirty="0" smtClean="0"/>
              <a:t>the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8190-04EC-4D6A-8862-46EE4765D4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9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8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74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6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27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70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389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66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398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635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73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50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39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59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28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4522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30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946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688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74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625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9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285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87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49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636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8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1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3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9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3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6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9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7683-AABB-4959-B213-3730CA79AD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9FF6-BD48-400A-94C5-366C8037EB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6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4E8D0-DF59-4571-AB9B-AA5A526968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68A7-EFAA-41DF-82E1-D65D09A72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98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531889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" pitchFamily="34" charset="0"/>
              </a:rPr>
              <a:t>The </a:t>
            </a:r>
            <a:r>
              <a:rPr lang="en-US" dirty="0" err="1" smtClean="0">
                <a:latin typeface="Myriad Pro" pitchFamily="34" charset="0"/>
              </a:rPr>
              <a:t>Flavours</a:t>
            </a:r>
            <a:r>
              <a:rPr lang="en-US" dirty="0" smtClean="0">
                <a:latin typeface="Myriad Pro" pitchFamily="34" charset="0"/>
              </a:rPr>
              <a:t> </a:t>
            </a:r>
            <a:r>
              <a:rPr lang="en-US" dirty="0">
                <a:latin typeface="Myriad Pro" pitchFamily="34" charset="0"/>
              </a:rPr>
              <a:t/>
            </a:r>
            <a:br>
              <a:rPr lang="en-US" dirty="0">
                <a:latin typeface="Myriad Pro" pitchFamily="34" charset="0"/>
              </a:rPr>
            </a:br>
            <a:r>
              <a:rPr lang="en-US" sz="3200" dirty="0">
                <a:latin typeface="Myriad Pro" pitchFamily="34" charset="0"/>
              </a:rPr>
              <a:t>of</a:t>
            </a:r>
            <a:r>
              <a:rPr lang="en-US" dirty="0">
                <a:latin typeface="Myriad Pro" pitchFamily="34" charset="0"/>
              </a:rPr>
              <a:t> </a:t>
            </a:r>
            <a:br>
              <a:rPr lang="en-US" dirty="0">
                <a:latin typeface="Myriad Pro" pitchFamily="34" charset="0"/>
              </a:rPr>
            </a:br>
            <a:r>
              <a:rPr lang="en-US" dirty="0">
                <a:latin typeface="Myriad Pro" pitchFamily="34" charset="0"/>
              </a:rPr>
              <a:t>SN II Light Curves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2546" y="4068492"/>
            <a:ext cx="6156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Iair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 (“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ya-eer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”)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Arcavi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  <a:p>
            <a:pPr algn="ctr"/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Advisor: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Avishay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 Gal-Yam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9"/>
          <a:stretch/>
        </p:blipFill>
        <p:spPr>
          <a:xfrm>
            <a:off x="333375" y="1434192"/>
            <a:ext cx="8277225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three light curve families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2571" y="2329543"/>
            <a:ext cx="1981200" cy="3156857"/>
          </a:xfrm>
          <a:custGeom>
            <a:avLst/>
            <a:gdLst>
              <a:gd name="connsiteX0" fmla="*/ 10886 w 1981200"/>
              <a:gd name="connsiteY0" fmla="*/ 0 h 3156857"/>
              <a:gd name="connsiteX1" fmla="*/ 272143 w 1981200"/>
              <a:gd name="connsiteY1" fmla="*/ 228600 h 3156857"/>
              <a:gd name="connsiteX2" fmla="*/ 957943 w 1981200"/>
              <a:gd name="connsiteY2" fmla="*/ 2133600 h 3156857"/>
              <a:gd name="connsiteX3" fmla="*/ 1338943 w 1981200"/>
              <a:gd name="connsiteY3" fmla="*/ 2743200 h 3156857"/>
              <a:gd name="connsiteX4" fmla="*/ 1981200 w 1981200"/>
              <a:gd name="connsiteY4" fmla="*/ 3156857 h 3156857"/>
              <a:gd name="connsiteX5" fmla="*/ 1284515 w 1981200"/>
              <a:gd name="connsiteY5" fmla="*/ 3156857 h 3156857"/>
              <a:gd name="connsiteX6" fmla="*/ 696686 w 1981200"/>
              <a:gd name="connsiteY6" fmla="*/ 2090057 h 3156857"/>
              <a:gd name="connsiteX7" fmla="*/ 87086 w 1981200"/>
              <a:gd name="connsiteY7" fmla="*/ 381000 h 3156857"/>
              <a:gd name="connsiteX8" fmla="*/ 0 w 1981200"/>
              <a:gd name="connsiteY8" fmla="*/ 108857 h 3156857"/>
              <a:gd name="connsiteX9" fmla="*/ 10886 w 1981200"/>
              <a:gd name="connsiteY9" fmla="*/ 0 h 315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1200" h="3156857">
                <a:moveTo>
                  <a:pt x="10886" y="0"/>
                </a:moveTo>
                <a:lnTo>
                  <a:pt x="272143" y="228600"/>
                </a:lnTo>
                <a:lnTo>
                  <a:pt x="957943" y="2133600"/>
                </a:lnTo>
                <a:lnTo>
                  <a:pt x="1338943" y="2743200"/>
                </a:lnTo>
                <a:lnTo>
                  <a:pt x="1981200" y="3156857"/>
                </a:lnTo>
                <a:lnTo>
                  <a:pt x="1284515" y="3156857"/>
                </a:lnTo>
                <a:lnTo>
                  <a:pt x="696686" y="2090057"/>
                </a:lnTo>
                <a:lnTo>
                  <a:pt x="87086" y="381000"/>
                </a:lnTo>
                <a:lnTo>
                  <a:pt x="0" y="108857"/>
                </a:lnTo>
                <a:lnTo>
                  <a:pt x="10886" y="0"/>
                </a:lnTo>
                <a:close/>
              </a:path>
            </a:pathLst>
          </a:custGeom>
          <a:solidFill>
            <a:srgbClr val="009B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5229" y="2351314"/>
            <a:ext cx="3820885" cy="3135086"/>
          </a:xfrm>
          <a:custGeom>
            <a:avLst/>
            <a:gdLst>
              <a:gd name="connsiteX0" fmla="*/ 0 w 3820885"/>
              <a:gd name="connsiteY0" fmla="*/ 0 h 3135086"/>
              <a:gd name="connsiteX1" fmla="*/ 446314 w 3820885"/>
              <a:gd name="connsiteY1" fmla="*/ 87086 h 3135086"/>
              <a:gd name="connsiteX2" fmla="*/ 1458685 w 3820885"/>
              <a:gd name="connsiteY2" fmla="*/ 664029 h 3135086"/>
              <a:gd name="connsiteX3" fmla="*/ 2209800 w 3820885"/>
              <a:gd name="connsiteY3" fmla="*/ 1208315 h 3135086"/>
              <a:gd name="connsiteX4" fmla="*/ 3189514 w 3820885"/>
              <a:gd name="connsiteY4" fmla="*/ 2264229 h 3135086"/>
              <a:gd name="connsiteX5" fmla="*/ 3820885 w 3820885"/>
              <a:gd name="connsiteY5" fmla="*/ 3135086 h 3135086"/>
              <a:gd name="connsiteX6" fmla="*/ 2862942 w 3820885"/>
              <a:gd name="connsiteY6" fmla="*/ 3135086 h 3135086"/>
              <a:gd name="connsiteX7" fmla="*/ 2677885 w 3820885"/>
              <a:gd name="connsiteY7" fmla="*/ 2645229 h 3135086"/>
              <a:gd name="connsiteX8" fmla="*/ 2220685 w 3820885"/>
              <a:gd name="connsiteY8" fmla="*/ 2318657 h 3135086"/>
              <a:gd name="connsiteX9" fmla="*/ 1621971 w 3820885"/>
              <a:gd name="connsiteY9" fmla="*/ 1883229 h 3135086"/>
              <a:gd name="connsiteX10" fmla="*/ 1001485 w 3820885"/>
              <a:gd name="connsiteY10" fmla="*/ 1219200 h 3135086"/>
              <a:gd name="connsiteX11" fmla="*/ 566057 w 3820885"/>
              <a:gd name="connsiteY11" fmla="*/ 642257 h 3135086"/>
              <a:gd name="connsiteX12" fmla="*/ 348342 w 3820885"/>
              <a:gd name="connsiteY12" fmla="*/ 391886 h 3135086"/>
              <a:gd name="connsiteX13" fmla="*/ 119742 w 3820885"/>
              <a:gd name="connsiteY13" fmla="*/ 283029 h 3135086"/>
              <a:gd name="connsiteX14" fmla="*/ 0 w 3820885"/>
              <a:gd name="connsiteY14" fmla="*/ 0 h 313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20885" h="3135086">
                <a:moveTo>
                  <a:pt x="0" y="0"/>
                </a:moveTo>
                <a:lnTo>
                  <a:pt x="446314" y="87086"/>
                </a:lnTo>
                <a:lnTo>
                  <a:pt x="1458685" y="664029"/>
                </a:lnTo>
                <a:lnTo>
                  <a:pt x="2209800" y="1208315"/>
                </a:lnTo>
                <a:lnTo>
                  <a:pt x="3189514" y="2264229"/>
                </a:lnTo>
                <a:lnTo>
                  <a:pt x="3820885" y="3135086"/>
                </a:lnTo>
                <a:lnTo>
                  <a:pt x="2862942" y="3135086"/>
                </a:lnTo>
                <a:lnTo>
                  <a:pt x="2677885" y="2645229"/>
                </a:lnTo>
                <a:lnTo>
                  <a:pt x="2220685" y="2318657"/>
                </a:lnTo>
                <a:lnTo>
                  <a:pt x="1621971" y="1883229"/>
                </a:lnTo>
                <a:lnTo>
                  <a:pt x="1001485" y="1219200"/>
                </a:lnTo>
                <a:lnTo>
                  <a:pt x="566057" y="642257"/>
                </a:lnTo>
                <a:lnTo>
                  <a:pt x="348342" y="391886"/>
                </a:lnTo>
                <a:lnTo>
                  <a:pt x="119742" y="2830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360836" y="1937657"/>
            <a:ext cx="5629278" cy="3548743"/>
          </a:xfrm>
          <a:custGeom>
            <a:avLst/>
            <a:gdLst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32657 w 5627914"/>
              <a:gd name="connsiteY28" fmla="*/ 522514 h 3548743"/>
              <a:gd name="connsiteX0" fmla="*/ 293915 w 5638800"/>
              <a:gd name="connsiteY0" fmla="*/ 968829 h 3548743"/>
              <a:gd name="connsiteX1" fmla="*/ 1730829 w 5638800"/>
              <a:gd name="connsiteY1" fmla="*/ 718457 h 3548743"/>
              <a:gd name="connsiteX2" fmla="*/ 2275115 w 5638800"/>
              <a:gd name="connsiteY2" fmla="*/ 729343 h 3548743"/>
              <a:gd name="connsiteX3" fmla="*/ 2514600 w 5638800"/>
              <a:gd name="connsiteY3" fmla="*/ 816429 h 3548743"/>
              <a:gd name="connsiteX4" fmla="*/ 2841172 w 5638800"/>
              <a:gd name="connsiteY4" fmla="*/ 1034143 h 3548743"/>
              <a:gd name="connsiteX5" fmla="*/ 3080657 w 5638800"/>
              <a:gd name="connsiteY5" fmla="*/ 1230086 h 3548743"/>
              <a:gd name="connsiteX6" fmla="*/ 3363686 w 5638800"/>
              <a:gd name="connsiteY6" fmla="*/ 1621972 h 3548743"/>
              <a:gd name="connsiteX7" fmla="*/ 3635829 w 5638800"/>
              <a:gd name="connsiteY7" fmla="*/ 2035629 h 3548743"/>
              <a:gd name="connsiteX8" fmla="*/ 3831772 w 5638800"/>
              <a:gd name="connsiteY8" fmla="*/ 2525486 h 3548743"/>
              <a:gd name="connsiteX9" fmla="*/ 3973286 w 5638800"/>
              <a:gd name="connsiteY9" fmla="*/ 3015343 h 3548743"/>
              <a:gd name="connsiteX10" fmla="*/ 4082143 w 5638800"/>
              <a:gd name="connsiteY10" fmla="*/ 3418114 h 3548743"/>
              <a:gd name="connsiteX11" fmla="*/ 4125686 w 5638800"/>
              <a:gd name="connsiteY11" fmla="*/ 3548743 h 3548743"/>
              <a:gd name="connsiteX12" fmla="*/ 5638800 w 5638800"/>
              <a:gd name="connsiteY12" fmla="*/ 3548743 h 3548743"/>
              <a:gd name="connsiteX13" fmla="*/ 5638800 w 5638800"/>
              <a:gd name="connsiteY13" fmla="*/ 2699657 h 3548743"/>
              <a:gd name="connsiteX14" fmla="*/ 5105400 w 5638800"/>
              <a:gd name="connsiteY14" fmla="*/ 1796143 h 3548743"/>
              <a:gd name="connsiteX15" fmla="*/ 4855029 w 5638800"/>
              <a:gd name="connsiteY15" fmla="*/ 1371600 h 3548743"/>
              <a:gd name="connsiteX16" fmla="*/ 4430486 w 5638800"/>
              <a:gd name="connsiteY16" fmla="*/ 805543 h 3548743"/>
              <a:gd name="connsiteX17" fmla="*/ 3875315 w 5638800"/>
              <a:gd name="connsiteY17" fmla="*/ 304800 h 3548743"/>
              <a:gd name="connsiteX18" fmla="*/ 3450772 w 5638800"/>
              <a:gd name="connsiteY18" fmla="*/ 97972 h 3548743"/>
              <a:gd name="connsiteX19" fmla="*/ 2971800 w 5638800"/>
              <a:gd name="connsiteY19" fmla="*/ 21772 h 3548743"/>
              <a:gd name="connsiteX20" fmla="*/ 2318657 w 5638800"/>
              <a:gd name="connsiteY20" fmla="*/ 0 h 3548743"/>
              <a:gd name="connsiteX21" fmla="*/ 1807029 w 5638800"/>
              <a:gd name="connsiteY21" fmla="*/ 54429 h 3548743"/>
              <a:gd name="connsiteX22" fmla="*/ 1415143 w 5638800"/>
              <a:gd name="connsiteY22" fmla="*/ 97972 h 3548743"/>
              <a:gd name="connsiteX23" fmla="*/ 968829 w 5638800"/>
              <a:gd name="connsiteY23" fmla="*/ 97972 h 3548743"/>
              <a:gd name="connsiteX24" fmla="*/ 533400 w 5638800"/>
              <a:gd name="connsiteY24" fmla="*/ 87086 h 3548743"/>
              <a:gd name="connsiteX25" fmla="*/ 217715 w 5638800"/>
              <a:gd name="connsiteY25" fmla="*/ 130629 h 3548743"/>
              <a:gd name="connsiteX26" fmla="*/ 10886 w 5638800"/>
              <a:gd name="connsiteY26" fmla="*/ 163286 h 3548743"/>
              <a:gd name="connsiteX27" fmla="*/ 10886 w 5638800"/>
              <a:gd name="connsiteY27" fmla="*/ 533400 h 3548743"/>
              <a:gd name="connsiteX28" fmla="*/ 0 w 5638800"/>
              <a:gd name="connsiteY28" fmla="*/ 1197429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83027 w 5627914"/>
              <a:gd name="connsiteY28" fmla="*/ 979715 h 3548743"/>
              <a:gd name="connsiteX0" fmla="*/ 284393 w 5629278"/>
              <a:gd name="connsiteY0" fmla="*/ 968829 h 3548743"/>
              <a:gd name="connsiteX1" fmla="*/ 1721307 w 5629278"/>
              <a:gd name="connsiteY1" fmla="*/ 718457 h 3548743"/>
              <a:gd name="connsiteX2" fmla="*/ 2265593 w 5629278"/>
              <a:gd name="connsiteY2" fmla="*/ 729343 h 3548743"/>
              <a:gd name="connsiteX3" fmla="*/ 2505078 w 5629278"/>
              <a:gd name="connsiteY3" fmla="*/ 816429 h 3548743"/>
              <a:gd name="connsiteX4" fmla="*/ 2831650 w 5629278"/>
              <a:gd name="connsiteY4" fmla="*/ 1034143 h 3548743"/>
              <a:gd name="connsiteX5" fmla="*/ 3071135 w 5629278"/>
              <a:gd name="connsiteY5" fmla="*/ 1230086 h 3548743"/>
              <a:gd name="connsiteX6" fmla="*/ 3354164 w 5629278"/>
              <a:gd name="connsiteY6" fmla="*/ 1621972 h 3548743"/>
              <a:gd name="connsiteX7" fmla="*/ 3626307 w 5629278"/>
              <a:gd name="connsiteY7" fmla="*/ 2035629 h 3548743"/>
              <a:gd name="connsiteX8" fmla="*/ 3822250 w 5629278"/>
              <a:gd name="connsiteY8" fmla="*/ 2525486 h 3548743"/>
              <a:gd name="connsiteX9" fmla="*/ 3963764 w 5629278"/>
              <a:gd name="connsiteY9" fmla="*/ 3015343 h 3548743"/>
              <a:gd name="connsiteX10" fmla="*/ 4072621 w 5629278"/>
              <a:gd name="connsiteY10" fmla="*/ 3418114 h 3548743"/>
              <a:gd name="connsiteX11" fmla="*/ 4116164 w 5629278"/>
              <a:gd name="connsiteY11" fmla="*/ 3548743 h 3548743"/>
              <a:gd name="connsiteX12" fmla="*/ 5629278 w 5629278"/>
              <a:gd name="connsiteY12" fmla="*/ 3548743 h 3548743"/>
              <a:gd name="connsiteX13" fmla="*/ 5629278 w 5629278"/>
              <a:gd name="connsiteY13" fmla="*/ 2699657 h 3548743"/>
              <a:gd name="connsiteX14" fmla="*/ 5095878 w 5629278"/>
              <a:gd name="connsiteY14" fmla="*/ 1796143 h 3548743"/>
              <a:gd name="connsiteX15" fmla="*/ 4845507 w 5629278"/>
              <a:gd name="connsiteY15" fmla="*/ 1371600 h 3548743"/>
              <a:gd name="connsiteX16" fmla="*/ 4420964 w 5629278"/>
              <a:gd name="connsiteY16" fmla="*/ 805543 h 3548743"/>
              <a:gd name="connsiteX17" fmla="*/ 3865793 w 5629278"/>
              <a:gd name="connsiteY17" fmla="*/ 304800 h 3548743"/>
              <a:gd name="connsiteX18" fmla="*/ 3441250 w 5629278"/>
              <a:gd name="connsiteY18" fmla="*/ 97972 h 3548743"/>
              <a:gd name="connsiteX19" fmla="*/ 2962278 w 5629278"/>
              <a:gd name="connsiteY19" fmla="*/ 21772 h 3548743"/>
              <a:gd name="connsiteX20" fmla="*/ 2309135 w 5629278"/>
              <a:gd name="connsiteY20" fmla="*/ 0 h 3548743"/>
              <a:gd name="connsiteX21" fmla="*/ 1797507 w 5629278"/>
              <a:gd name="connsiteY21" fmla="*/ 54429 h 3548743"/>
              <a:gd name="connsiteX22" fmla="*/ 1405621 w 5629278"/>
              <a:gd name="connsiteY22" fmla="*/ 97972 h 3548743"/>
              <a:gd name="connsiteX23" fmla="*/ 959307 w 5629278"/>
              <a:gd name="connsiteY23" fmla="*/ 97972 h 3548743"/>
              <a:gd name="connsiteX24" fmla="*/ 523878 w 5629278"/>
              <a:gd name="connsiteY24" fmla="*/ 87086 h 3548743"/>
              <a:gd name="connsiteX25" fmla="*/ 208193 w 5629278"/>
              <a:gd name="connsiteY25" fmla="*/ 130629 h 3548743"/>
              <a:gd name="connsiteX26" fmla="*/ 1364 w 5629278"/>
              <a:gd name="connsiteY26" fmla="*/ 163286 h 3548743"/>
              <a:gd name="connsiteX27" fmla="*/ 1364 w 5629278"/>
              <a:gd name="connsiteY27" fmla="*/ 533400 h 3548743"/>
              <a:gd name="connsiteX28" fmla="*/ 284391 w 5629278"/>
              <a:gd name="connsiteY28" fmla="*/ 979715 h 354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29278" h="3548743">
                <a:moveTo>
                  <a:pt x="284393" y="968829"/>
                </a:moveTo>
                <a:lnTo>
                  <a:pt x="1721307" y="718457"/>
                </a:lnTo>
                <a:lnTo>
                  <a:pt x="2265593" y="729343"/>
                </a:lnTo>
                <a:lnTo>
                  <a:pt x="2505078" y="816429"/>
                </a:lnTo>
                <a:lnTo>
                  <a:pt x="2831650" y="1034143"/>
                </a:lnTo>
                <a:lnTo>
                  <a:pt x="3071135" y="1230086"/>
                </a:lnTo>
                <a:lnTo>
                  <a:pt x="3354164" y="1621972"/>
                </a:lnTo>
                <a:lnTo>
                  <a:pt x="3626307" y="2035629"/>
                </a:lnTo>
                <a:lnTo>
                  <a:pt x="3822250" y="2525486"/>
                </a:lnTo>
                <a:lnTo>
                  <a:pt x="3963764" y="3015343"/>
                </a:lnTo>
                <a:lnTo>
                  <a:pt x="4072621" y="3418114"/>
                </a:lnTo>
                <a:lnTo>
                  <a:pt x="4116164" y="3548743"/>
                </a:lnTo>
                <a:lnTo>
                  <a:pt x="5629278" y="3548743"/>
                </a:lnTo>
                <a:lnTo>
                  <a:pt x="5629278" y="2699657"/>
                </a:lnTo>
                <a:lnTo>
                  <a:pt x="5095878" y="1796143"/>
                </a:lnTo>
                <a:lnTo>
                  <a:pt x="4845507" y="1371600"/>
                </a:lnTo>
                <a:lnTo>
                  <a:pt x="4420964" y="805543"/>
                </a:lnTo>
                <a:lnTo>
                  <a:pt x="3865793" y="304800"/>
                </a:lnTo>
                <a:lnTo>
                  <a:pt x="3441250" y="97972"/>
                </a:lnTo>
                <a:lnTo>
                  <a:pt x="2962278" y="21772"/>
                </a:lnTo>
                <a:lnTo>
                  <a:pt x="2309135" y="0"/>
                </a:lnTo>
                <a:lnTo>
                  <a:pt x="1797507" y="54429"/>
                </a:lnTo>
                <a:lnTo>
                  <a:pt x="1405621" y="97972"/>
                </a:lnTo>
                <a:lnTo>
                  <a:pt x="959307" y="97972"/>
                </a:lnTo>
                <a:lnTo>
                  <a:pt x="523878" y="87086"/>
                </a:lnTo>
                <a:lnTo>
                  <a:pt x="208193" y="130629"/>
                </a:lnTo>
                <a:lnTo>
                  <a:pt x="1364" y="163286"/>
                </a:lnTo>
                <a:lnTo>
                  <a:pt x="1364" y="533400"/>
                </a:lnTo>
                <a:cubicBezTo>
                  <a:pt x="92078" y="671286"/>
                  <a:pt x="-187323" y="1211943"/>
                  <a:pt x="284391" y="979715"/>
                </a:cubicBezTo>
              </a:path>
            </a:pathLst>
          </a:cu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1937657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Plateau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165417">
            <a:off x="4002377" y="4459726"/>
            <a:ext cx="142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Slow Decline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096313">
            <a:off x="2361673" y="4164101"/>
            <a:ext cx="151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B00"/>
                </a:solidFill>
                <a:latin typeface="Myriad Pro" pitchFamily="34" charset="0"/>
              </a:rPr>
              <a:t>Rapid Decline</a:t>
            </a:r>
            <a:endParaRPr lang="en-US" dirty="0">
              <a:solidFill>
                <a:srgbClr val="009B0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3144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SN1980K – Hurst &amp; Taylor, 1986 (pseudo-visual)</a:t>
            </a:r>
          </a:p>
          <a:p>
            <a:r>
              <a:rPr lang="en-US" sz="1200" dirty="0" smtClean="0">
                <a:latin typeface="Myriad Pro" pitchFamily="34" charset="0"/>
              </a:rPr>
              <a:t>SN1993J – Richmond et al. 1994</a:t>
            </a:r>
          </a:p>
          <a:p>
            <a:r>
              <a:rPr lang="en-US" sz="1200" dirty="0" smtClean="0">
                <a:latin typeface="Myriad Pro" pitchFamily="34" charset="0"/>
              </a:rPr>
              <a:t>SN1999em – Leonard et al. 2002</a:t>
            </a:r>
          </a:p>
        </p:txBody>
      </p:sp>
      <p:sp>
        <p:nvSpPr>
          <p:cNvPr id="6" name="Rectangle 5"/>
          <p:cNvSpPr/>
          <p:nvPr/>
        </p:nvSpPr>
        <p:spPr>
          <a:xfrm>
            <a:off x="3799114" y="609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latin typeface="Myriad Pro" pitchFamily="34" charset="0"/>
              </a:rPr>
              <a:t>SN2004fx – </a:t>
            </a:r>
            <a:r>
              <a:rPr lang="en-US" sz="1200" dirty="0" err="1">
                <a:latin typeface="Myriad Pro" pitchFamily="34" charset="0"/>
              </a:rPr>
              <a:t>Hamuy</a:t>
            </a:r>
            <a:r>
              <a:rPr lang="en-US" sz="1200" dirty="0">
                <a:latin typeface="Myriad Pro" pitchFamily="34" charset="0"/>
              </a:rPr>
              <a:t> et al. 2006 (preliminary)</a:t>
            </a:r>
          </a:p>
          <a:p>
            <a:r>
              <a:rPr lang="en-US" sz="1200" dirty="0" smtClean="0">
                <a:latin typeface="Myriad Pro" pitchFamily="34" charset="0"/>
              </a:rPr>
              <a:t>SN2005cs – </a:t>
            </a:r>
            <a:r>
              <a:rPr lang="en-US" sz="1200" dirty="0" err="1" smtClean="0">
                <a:latin typeface="Myriad Pro" pitchFamily="34" charset="0"/>
              </a:rPr>
              <a:t>Pastorello</a:t>
            </a:r>
            <a:r>
              <a:rPr lang="en-US" sz="1200" dirty="0" smtClean="0">
                <a:latin typeface="Myriad Pro" pitchFamily="34" charset="0"/>
              </a:rPr>
              <a:t> et al. 2009</a:t>
            </a:r>
          </a:p>
          <a:p>
            <a:r>
              <a:rPr lang="en-US" sz="1200" dirty="0" smtClean="0">
                <a:latin typeface="Myriad Pro" pitchFamily="34" charset="0"/>
              </a:rPr>
              <a:t>SN2011dh – </a:t>
            </a:r>
            <a:r>
              <a:rPr lang="en-US" sz="1200" dirty="0" err="1" smtClean="0">
                <a:latin typeface="Myriad Pro" pitchFamily="34" charset="0"/>
              </a:rPr>
              <a:t>Arcavi</a:t>
            </a:r>
            <a:r>
              <a:rPr lang="en-US" sz="1200" dirty="0" smtClean="0">
                <a:latin typeface="Myriad Pro" pitchFamily="34" charset="0"/>
              </a:rPr>
              <a:t> et al. 2011</a:t>
            </a:r>
          </a:p>
        </p:txBody>
      </p:sp>
      <p:sp>
        <p:nvSpPr>
          <p:cNvPr id="8" name="Rectangle 7"/>
          <p:cNvSpPr/>
          <p:nvPr/>
        </p:nvSpPr>
        <p:spPr>
          <a:xfrm>
            <a:off x="6880868" y="6095217"/>
            <a:ext cx="22184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yriad Pro" pitchFamily="34" charset="0"/>
              </a:rPr>
              <a:t>SN1979C – </a:t>
            </a:r>
            <a:r>
              <a:rPr lang="en-US" sz="1200" dirty="0" err="1">
                <a:latin typeface="Myriad Pro" pitchFamily="34" charset="0"/>
              </a:rPr>
              <a:t>Balinskaia</a:t>
            </a:r>
            <a:r>
              <a:rPr lang="en-US" sz="1200" dirty="0">
                <a:latin typeface="Myriad Pro" pitchFamily="34" charset="0"/>
              </a:rPr>
              <a:t> et al. 1980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39000" y="1981200"/>
            <a:ext cx="460963" cy="370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6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2"/>
          <a:stretch/>
        </p:blipFill>
        <p:spPr>
          <a:xfrm>
            <a:off x="333375" y="1466850"/>
            <a:ext cx="8364311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IIP: range of luminosities but not of lengths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2257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SN1999em – Leonard et al. 2002</a:t>
            </a:r>
          </a:p>
          <a:p>
            <a:r>
              <a:rPr lang="en-US" sz="1200" dirty="0">
                <a:latin typeface="Myriad Pro" pitchFamily="34" charset="0"/>
              </a:rPr>
              <a:t>SN2005cs – </a:t>
            </a:r>
            <a:r>
              <a:rPr lang="en-US" sz="1200" dirty="0" err="1">
                <a:latin typeface="Myriad Pro" pitchFamily="34" charset="0"/>
              </a:rPr>
              <a:t>Pastorello</a:t>
            </a:r>
            <a:r>
              <a:rPr lang="en-US" sz="1200" dirty="0">
                <a:latin typeface="Myriad Pro" pitchFamily="34" charset="0"/>
              </a:rPr>
              <a:t> et al. </a:t>
            </a:r>
            <a:r>
              <a:rPr lang="en-US" sz="1200" dirty="0" smtClean="0">
                <a:latin typeface="Myriad Pro" pitchFamily="34" charset="0"/>
              </a:rPr>
              <a:t>2009</a:t>
            </a:r>
            <a:endParaRPr lang="en-US" sz="1200" dirty="0">
              <a:latin typeface="Myriad Pro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1828799"/>
            <a:ext cx="990600" cy="3690257"/>
          </a:xfrm>
          <a:prstGeom prst="rect">
            <a:avLst/>
          </a:prstGeom>
          <a:solidFill>
            <a:srgbClr val="7F7F7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6139542" y="1817913"/>
            <a:ext cx="0" cy="3690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10200" y="6249888"/>
            <a:ext cx="3051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 </a:t>
            </a:r>
            <a:r>
              <a:rPr lang="en-US" sz="1400" dirty="0" smtClean="0"/>
              <a:t>Explosion </a:t>
            </a:r>
            <a:r>
              <a:rPr lang="en-US" sz="1400" dirty="0" smtClean="0"/>
              <a:t>dates not well constrained</a:t>
            </a:r>
            <a:endParaRPr lang="en-US" sz="1400" dirty="0"/>
          </a:p>
        </p:txBody>
      </p:sp>
      <p:cxnSp>
        <p:nvCxnSpPr>
          <p:cNvPr id="25" name="Straight Connector 24"/>
          <p:cNvCxnSpPr>
            <a:stCxn id="23" idx="1"/>
          </p:cNvCxnSpPr>
          <p:nvPr/>
        </p:nvCxnSpPr>
        <p:spPr>
          <a:xfrm flipH="1">
            <a:off x="5029200" y="6403777"/>
            <a:ext cx="3810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78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the outliers: “rising”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SNe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69568"/>
            <a:ext cx="3458413" cy="2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809" y="4212772"/>
            <a:ext cx="3458413" cy="2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501" y="1469568"/>
            <a:ext cx="3458413" cy="2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69068"/>
            <a:ext cx="4256508" cy="32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the outliers: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SN2004em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5422" y="5421868"/>
            <a:ext cx="3787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yriad Pro" pitchFamily="34" charset="0"/>
              </a:rPr>
              <a:t>v</a:t>
            </a:r>
            <a:r>
              <a:rPr lang="en-US" dirty="0" smtClean="0">
                <a:latin typeface="Myriad Pro" pitchFamily="34" charset="0"/>
              </a:rPr>
              <a:t>s. SN1999em (Leonard </a:t>
            </a:r>
            <a:r>
              <a:rPr lang="en-US" dirty="0">
                <a:latin typeface="Myriad Pro" pitchFamily="34" charset="0"/>
              </a:rPr>
              <a:t>et al. </a:t>
            </a:r>
            <a:r>
              <a:rPr lang="en-US" dirty="0" smtClean="0">
                <a:latin typeface="Myriad Pro" pitchFamily="34" charset="0"/>
              </a:rPr>
              <a:t>2002)</a:t>
            </a:r>
            <a:endParaRPr lang="en-US" dirty="0">
              <a:latin typeface="Myriad Pro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692" y="2069068"/>
            <a:ext cx="4256508" cy="32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953000" y="5421868"/>
            <a:ext cx="351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vs. SN1998A (</a:t>
            </a:r>
            <a:r>
              <a:rPr lang="en-US" dirty="0" err="1" smtClean="0">
                <a:latin typeface="Myriad Pro" pitchFamily="34" charset="0"/>
              </a:rPr>
              <a:t>Pastorello</a:t>
            </a:r>
            <a:r>
              <a:rPr lang="en-US" dirty="0" smtClean="0">
                <a:latin typeface="Myriad Pro" pitchFamily="34" charset="0"/>
              </a:rPr>
              <a:t> </a:t>
            </a:r>
            <a:r>
              <a:rPr lang="en-US" dirty="0">
                <a:latin typeface="Myriad Pro" pitchFamily="34" charset="0"/>
              </a:rPr>
              <a:t>et al. </a:t>
            </a:r>
            <a:r>
              <a:rPr lang="en-US" dirty="0" smtClean="0">
                <a:latin typeface="Myriad Pro" pitchFamily="34" charset="0"/>
              </a:rPr>
              <a:t>2005)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IIn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: a zoo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2324100"/>
            <a:ext cx="1524000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84" y="2286400"/>
            <a:ext cx="4256508" cy="32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692" y="2286400"/>
            <a:ext cx="4256508" cy="32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0800" y="5943600"/>
            <a:ext cx="216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see </a:t>
            </a:r>
            <a:r>
              <a:rPr lang="en-US" dirty="0" err="1" smtClean="0">
                <a:latin typeface="Myriad Pro" pitchFamily="34" charset="0"/>
              </a:rPr>
              <a:t>Kiewe</a:t>
            </a:r>
            <a:r>
              <a:rPr lang="en-US" dirty="0" smtClean="0">
                <a:latin typeface="Myriad Pro" pitchFamily="34" charset="0"/>
              </a:rPr>
              <a:t> et al. 2011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981200"/>
            <a:ext cx="216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range of slopes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73535" y="1981200"/>
            <a:ext cx="2658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 and of peak magnitudes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1447800"/>
            <a:ext cx="8477250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three light curve families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2571" y="2329543"/>
            <a:ext cx="1981200" cy="3156857"/>
          </a:xfrm>
          <a:custGeom>
            <a:avLst/>
            <a:gdLst>
              <a:gd name="connsiteX0" fmla="*/ 10886 w 1981200"/>
              <a:gd name="connsiteY0" fmla="*/ 0 h 3156857"/>
              <a:gd name="connsiteX1" fmla="*/ 272143 w 1981200"/>
              <a:gd name="connsiteY1" fmla="*/ 228600 h 3156857"/>
              <a:gd name="connsiteX2" fmla="*/ 957943 w 1981200"/>
              <a:gd name="connsiteY2" fmla="*/ 2133600 h 3156857"/>
              <a:gd name="connsiteX3" fmla="*/ 1338943 w 1981200"/>
              <a:gd name="connsiteY3" fmla="*/ 2743200 h 3156857"/>
              <a:gd name="connsiteX4" fmla="*/ 1981200 w 1981200"/>
              <a:gd name="connsiteY4" fmla="*/ 3156857 h 3156857"/>
              <a:gd name="connsiteX5" fmla="*/ 1284515 w 1981200"/>
              <a:gd name="connsiteY5" fmla="*/ 3156857 h 3156857"/>
              <a:gd name="connsiteX6" fmla="*/ 696686 w 1981200"/>
              <a:gd name="connsiteY6" fmla="*/ 2090057 h 3156857"/>
              <a:gd name="connsiteX7" fmla="*/ 87086 w 1981200"/>
              <a:gd name="connsiteY7" fmla="*/ 381000 h 3156857"/>
              <a:gd name="connsiteX8" fmla="*/ 0 w 1981200"/>
              <a:gd name="connsiteY8" fmla="*/ 108857 h 3156857"/>
              <a:gd name="connsiteX9" fmla="*/ 10886 w 1981200"/>
              <a:gd name="connsiteY9" fmla="*/ 0 h 315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1200" h="3156857">
                <a:moveTo>
                  <a:pt x="10886" y="0"/>
                </a:moveTo>
                <a:lnTo>
                  <a:pt x="272143" y="228600"/>
                </a:lnTo>
                <a:lnTo>
                  <a:pt x="957943" y="2133600"/>
                </a:lnTo>
                <a:lnTo>
                  <a:pt x="1338943" y="2743200"/>
                </a:lnTo>
                <a:lnTo>
                  <a:pt x="1981200" y="3156857"/>
                </a:lnTo>
                <a:lnTo>
                  <a:pt x="1284515" y="3156857"/>
                </a:lnTo>
                <a:lnTo>
                  <a:pt x="696686" y="2090057"/>
                </a:lnTo>
                <a:lnTo>
                  <a:pt x="87086" y="381000"/>
                </a:lnTo>
                <a:lnTo>
                  <a:pt x="0" y="108857"/>
                </a:lnTo>
                <a:lnTo>
                  <a:pt x="10886" y="0"/>
                </a:lnTo>
                <a:close/>
              </a:path>
            </a:pathLst>
          </a:custGeom>
          <a:solidFill>
            <a:srgbClr val="009B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5229" y="2351314"/>
            <a:ext cx="3820885" cy="3135086"/>
          </a:xfrm>
          <a:custGeom>
            <a:avLst/>
            <a:gdLst>
              <a:gd name="connsiteX0" fmla="*/ 0 w 3820885"/>
              <a:gd name="connsiteY0" fmla="*/ 0 h 3135086"/>
              <a:gd name="connsiteX1" fmla="*/ 446314 w 3820885"/>
              <a:gd name="connsiteY1" fmla="*/ 87086 h 3135086"/>
              <a:gd name="connsiteX2" fmla="*/ 1458685 w 3820885"/>
              <a:gd name="connsiteY2" fmla="*/ 664029 h 3135086"/>
              <a:gd name="connsiteX3" fmla="*/ 2209800 w 3820885"/>
              <a:gd name="connsiteY3" fmla="*/ 1208315 h 3135086"/>
              <a:gd name="connsiteX4" fmla="*/ 3189514 w 3820885"/>
              <a:gd name="connsiteY4" fmla="*/ 2264229 h 3135086"/>
              <a:gd name="connsiteX5" fmla="*/ 3820885 w 3820885"/>
              <a:gd name="connsiteY5" fmla="*/ 3135086 h 3135086"/>
              <a:gd name="connsiteX6" fmla="*/ 2862942 w 3820885"/>
              <a:gd name="connsiteY6" fmla="*/ 3135086 h 3135086"/>
              <a:gd name="connsiteX7" fmla="*/ 2677885 w 3820885"/>
              <a:gd name="connsiteY7" fmla="*/ 2645229 h 3135086"/>
              <a:gd name="connsiteX8" fmla="*/ 2220685 w 3820885"/>
              <a:gd name="connsiteY8" fmla="*/ 2318657 h 3135086"/>
              <a:gd name="connsiteX9" fmla="*/ 1621971 w 3820885"/>
              <a:gd name="connsiteY9" fmla="*/ 1883229 h 3135086"/>
              <a:gd name="connsiteX10" fmla="*/ 1001485 w 3820885"/>
              <a:gd name="connsiteY10" fmla="*/ 1219200 h 3135086"/>
              <a:gd name="connsiteX11" fmla="*/ 566057 w 3820885"/>
              <a:gd name="connsiteY11" fmla="*/ 642257 h 3135086"/>
              <a:gd name="connsiteX12" fmla="*/ 348342 w 3820885"/>
              <a:gd name="connsiteY12" fmla="*/ 391886 h 3135086"/>
              <a:gd name="connsiteX13" fmla="*/ 119742 w 3820885"/>
              <a:gd name="connsiteY13" fmla="*/ 283029 h 3135086"/>
              <a:gd name="connsiteX14" fmla="*/ 0 w 3820885"/>
              <a:gd name="connsiteY14" fmla="*/ 0 h 313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20885" h="3135086">
                <a:moveTo>
                  <a:pt x="0" y="0"/>
                </a:moveTo>
                <a:lnTo>
                  <a:pt x="446314" y="87086"/>
                </a:lnTo>
                <a:lnTo>
                  <a:pt x="1458685" y="664029"/>
                </a:lnTo>
                <a:lnTo>
                  <a:pt x="2209800" y="1208315"/>
                </a:lnTo>
                <a:lnTo>
                  <a:pt x="3189514" y="2264229"/>
                </a:lnTo>
                <a:lnTo>
                  <a:pt x="3820885" y="3135086"/>
                </a:lnTo>
                <a:lnTo>
                  <a:pt x="2862942" y="3135086"/>
                </a:lnTo>
                <a:lnTo>
                  <a:pt x="2677885" y="2645229"/>
                </a:lnTo>
                <a:lnTo>
                  <a:pt x="2220685" y="2318657"/>
                </a:lnTo>
                <a:lnTo>
                  <a:pt x="1621971" y="1883229"/>
                </a:lnTo>
                <a:lnTo>
                  <a:pt x="1001485" y="1219200"/>
                </a:lnTo>
                <a:lnTo>
                  <a:pt x="566057" y="642257"/>
                </a:lnTo>
                <a:lnTo>
                  <a:pt x="348342" y="391886"/>
                </a:lnTo>
                <a:lnTo>
                  <a:pt x="119742" y="2830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72200" y="1937657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Plateau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16540">
            <a:off x="3881428" y="4484132"/>
            <a:ext cx="142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Slow Decline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096313">
            <a:off x="2361673" y="4164101"/>
            <a:ext cx="151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B00"/>
                </a:solidFill>
                <a:latin typeface="Myriad Pro" pitchFamily="34" charset="0"/>
              </a:rPr>
              <a:t>Rapid Decline</a:t>
            </a:r>
            <a:endParaRPr lang="en-US" dirty="0">
              <a:solidFill>
                <a:srgbClr val="009B0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2923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SN1993J </a:t>
            </a:r>
            <a:r>
              <a:rPr lang="en-US" sz="1200" dirty="0" smtClean="0">
                <a:latin typeface="Myriad Pro" pitchFamily="34" charset="0"/>
              </a:rPr>
              <a:t>– Richmond et al. 1994</a:t>
            </a:r>
          </a:p>
          <a:p>
            <a:r>
              <a:rPr lang="en-US" sz="1200" dirty="0" smtClean="0">
                <a:latin typeface="Myriad Pro" pitchFamily="34" charset="0"/>
              </a:rPr>
              <a:t>SN1999em – Leonard et al. </a:t>
            </a:r>
            <a:r>
              <a:rPr lang="en-US" sz="1200" dirty="0" smtClean="0">
                <a:latin typeface="Myriad Pro" pitchFamily="34" charset="0"/>
              </a:rPr>
              <a:t>2002</a:t>
            </a:r>
          </a:p>
          <a:p>
            <a:r>
              <a:rPr lang="en-US" sz="1200" dirty="0">
                <a:latin typeface="Myriad Pro" pitchFamily="34" charset="0"/>
              </a:rPr>
              <a:t>SN2004fx – </a:t>
            </a:r>
            <a:r>
              <a:rPr lang="en-US" sz="1200" dirty="0" err="1">
                <a:latin typeface="Myriad Pro" pitchFamily="34" charset="0"/>
              </a:rPr>
              <a:t>Hamuy</a:t>
            </a:r>
            <a:r>
              <a:rPr lang="en-US" sz="1200" dirty="0">
                <a:latin typeface="Myriad Pro" pitchFamily="34" charset="0"/>
              </a:rPr>
              <a:t> et al. 2006 (preliminary)</a:t>
            </a:r>
          </a:p>
          <a:p>
            <a:endParaRPr lang="en-US" sz="1200" dirty="0" smtClean="0">
              <a:latin typeface="Myriad Pro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9114" y="6096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SN2005cs </a:t>
            </a:r>
            <a:r>
              <a:rPr lang="en-US" sz="1200" dirty="0" smtClean="0">
                <a:latin typeface="Myriad Pro" pitchFamily="34" charset="0"/>
              </a:rPr>
              <a:t>– </a:t>
            </a:r>
            <a:r>
              <a:rPr lang="en-US" sz="1200" dirty="0" err="1" smtClean="0">
                <a:latin typeface="Myriad Pro" pitchFamily="34" charset="0"/>
              </a:rPr>
              <a:t>Pastorello</a:t>
            </a:r>
            <a:r>
              <a:rPr lang="en-US" sz="1200" dirty="0" smtClean="0">
                <a:latin typeface="Myriad Pro" pitchFamily="34" charset="0"/>
              </a:rPr>
              <a:t> et al. 2009</a:t>
            </a:r>
          </a:p>
          <a:p>
            <a:r>
              <a:rPr lang="en-US" sz="1200" dirty="0" smtClean="0">
                <a:latin typeface="Myriad Pro" pitchFamily="34" charset="0"/>
              </a:rPr>
              <a:t>SN2011dh – </a:t>
            </a:r>
            <a:r>
              <a:rPr lang="en-US" sz="1200" dirty="0" err="1" smtClean="0">
                <a:latin typeface="Myriad Pro" pitchFamily="34" charset="0"/>
              </a:rPr>
              <a:t>Arcavi</a:t>
            </a:r>
            <a:r>
              <a:rPr lang="en-US" sz="1200" dirty="0" smtClean="0">
                <a:latin typeface="Myriad Pro" pitchFamily="34" charset="0"/>
              </a:rPr>
              <a:t> et al. 2011</a:t>
            </a:r>
          </a:p>
        </p:txBody>
      </p:sp>
      <p:sp>
        <p:nvSpPr>
          <p:cNvPr id="20" name="Freeform 19"/>
          <p:cNvSpPr/>
          <p:nvPr/>
        </p:nvSpPr>
        <p:spPr>
          <a:xfrm>
            <a:off x="2360836" y="1937657"/>
            <a:ext cx="5629278" cy="3548743"/>
          </a:xfrm>
          <a:custGeom>
            <a:avLst/>
            <a:gdLst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32657 w 5627914"/>
              <a:gd name="connsiteY28" fmla="*/ 522514 h 3548743"/>
              <a:gd name="connsiteX0" fmla="*/ 293915 w 5638800"/>
              <a:gd name="connsiteY0" fmla="*/ 968829 h 3548743"/>
              <a:gd name="connsiteX1" fmla="*/ 1730829 w 5638800"/>
              <a:gd name="connsiteY1" fmla="*/ 718457 h 3548743"/>
              <a:gd name="connsiteX2" fmla="*/ 2275115 w 5638800"/>
              <a:gd name="connsiteY2" fmla="*/ 729343 h 3548743"/>
              <a:gd name="connsiteX3" fmla="*/ 2514600 w 5638800"/>
              <a:gd name="connsiteY3" fmla="*/ 816429 h 3548743"/>
              <a:gd name="connsiteX4" fmla="*/ 2841172 w 5638800"/>
              <a:gd name="connsiteY4" fmla="*/ 1034143 h 3548743"/>
              <a:gd name="connsiteX5" fmla="*/ 3080657 w 5638800"/>
              <a:gd name="connsiteY5" fmla="*/ 1230086 h 3548743"/>
              <a:gd name="connsiteX6" fmla="*/ 3363686 w 5638800"/>
              <a:gd name="connsiteY6" fmla="*/ 1621972 h 3548743"/>
              <a:gd name="connsiteX7" fmla="*/ 3635829 w 5638800"/>
              <a:gd name="connsiteY7" fmla="*/ 2035629 h 3548743"/>
              <a:gd name="connsiteX8" fmla="*/ 3831772 w 5638800"/>
              <a:gd name="connsiteY8" fmla="*/ 2525486 h 3548743"/>
              <a:gd name="connsiteX9" fmla="*/ 3973286 w 5638800"/>
              <a:gd name="connsiteY9" fmla="*/ 3015343 h 3548743"/>
              <a:gd name="connsiteX10" fmla="*/ 4082143 w 5638800"/>
              <a:gd name="connsiteY10" fmla="*/ 3418114 h 3548743"/>
              <a:gd name="connsiteX11" fmla="*/ 4125686 w 5638800"/>
              <a:gd name="connsiteY11" fmla="*/ 3548743 h 3548743"/>
              <a:gd name="connsiteX12" fmla="*/ 5638800 w 5638800"/>
              <a:gd name="connsiteY12" fmla="*/ 3548743 h 3548743"/>
              <a:gd name="connsiteX13" fmla="*/ 5638800 w 5638800"/>
              <a:gd name="connsiteY13" fmla="*/ 2699657 h 3548743"/>
              <a:gd name="connsiteX14" fmla="*/ 5105400 w 5638800"/>
              <a:gd name="connsiteY14" fmla="*/ 1796143 h 3548743"/>
              <a:gd name="connsiteX15" fmla="*/ 4855029 w 5638800"/>
              <a:gd name="connsiteY15" fmla="*/ 1371600 h 3548743"/>
              <a:gd name="connsiteX16" fmla="*/ 4430486 w 5638800"/>
              <a:gd name="connsiteY16" fmla="*/ 805543 h 3548743"/>
              <a:gd name="connsiteX17" fmla="*/ 3875315 w 5638800"/>
              <a:gd name="connsiteY17" fmla="*/ 304800 h 3548743"/>
              <a:gd name="connsiteX18" fmla="*/ 3450772 w 5638800"/>
              <a:gd name="connsiteY18" fmla="*/ 97972 h 3548743"/>
              <a:gd name="connsiteX19" fmla="*/ 2971800 w 5638800"/>
              <a:gd name="connsiteY19" fmla="*/ 21772 h 3548743"/>
              <a:gd name="connsiteX20" fmla="*/ 2318657 w 5638800"/>
              <a:gd name="connsiteY20" fmla="*/ 0 h 3548743"/>
              <a:gd name="connsiteX21" fmla="*/ 1807029 w 5638800"/>
              <a:gd name="connsiteY21" fmla="*/ 54429 h 3548743"/>
              <a:gd name="connsiteX22" fmla="*/ 1415143 w 5638800"/>
              <a:gd name="connsiteY22" fmla="*/ 97972 h 3548743"/>
              <a:gd name="connsiteX23" fmla="*/ 968829 w 5638800"/>
              <a:gd name="connsiteY23" fmla="*/ 97972 h 3548743"/>
              <a:gd name="connsiteX24" fmla="*/ 533400 w 5638800"/>
              <a:gd name="connsiteY24" fmla="*/ 87086 h 3548743"/>
              <a:gd name="connsiteX25" fmla="*/ 217715 w 5638800"/>
              <a:gd name="connsiteY25" fmla="*/ 130629 h 3548743"/>
              <a:gd name="connsiteX26" fmla="*/ 10886 w 5638800"/>
              <a:gd name="connsiteY26" fmla="*/ 163286 h 3548743"/>
              <a:gd name="connsiteX27" fmla="*/ 10886 w 5638800"/>
              <a:gd name="connsiteY27" fmla="*/ 533400 h 3548743"/>
              <a:gd name="connsiteX28" fmla="*/ 0 w 5638800"/>
              <a:gd name="connsiteY28" fmla="*/ 1197429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83027 w 5627914"/>
              <a:gd name="connsiteY28" fmla="*/ 979715 h 3548743"/>
              <a:gd name="connsiteX0" fmla="*/ 284393 w 5629278"/>
              <a:gd name="connsiteY0" fmla="*/ 968829 h 3548743"/>
              <a:gd name="connsiteX1" fmla="*/ 1721307 w 5629278"/>
              <a:gd name="connsiteY1" fmla="*/ 718457 h 3548743"/>
              <a:gd name="connsiteX2" fmla="*/ 2265593 w 5629278"/>
              <a:gd name="connsiteY2" fmla="*/ 729343 h 3548743"/>
              <a:gd name="connsiteX3" fmla="*/ 2505078 w 5629278"/>
              <a:gd name="connsiteY3" fmla="*/ 816429 h 3548743"/>
              <a:gd name="connsiteX4" fmla="*/ 2831650 w 5629278"/>
              <a:gd name="connsiteY4" fmla="*/ 1034143 h 3548743"/>
              <a:gd name="connsiteX5" fmla="*/ 3071135 w 5629278"/>
              <a:gd name="connsiteY5" fmla="*/ 1230086 h 3548743"/>
              <a:gd name="connsiteX6" fmla="*/ 3354164 w 5629278"/>
              <a:gd name="connsiteY6" fmla="*/ 1621972 h 3548743"/>
              <a:gd name="connsiteX7" fmla="*/ 3626307 w 5629278"/>
              <a:gd name="connsiteY7" fmla="*/ 2035629 h 3548743"/>
              <a:gd name="connsiteX8" fmla="*/ 3822250 w 5629278"/>
              <a:gd name="connsiteY8" fmla="*/ 2525486 h 3548743"/>
              <a:gd name="connsiteX9" fmla="*/ 3963764 w 5629278"/>
              <a:gd name="connsiteY9" fmla="*/ 3015343 h 3548743"/>
              <a:gd name="connsiteX10" fmla="*/ 4072621 w 5629278"/>
              <a:gd name="connsiteY10" fmla="*/ 3418114 h 3548743"/>
              <a:gd name="connsiteX11" fmla="*/ 4116164 w 5629278"/>
              <a:gd name="connsiteY11" fmla="*/ 3548743 h 3548743"/>
              <a:gd name="connsiteX12" fmla="*/ 5629278 w 5629278"/>
              <a:gd name="connsiteY12" fmla="*/ 3548743 h 3548743"/>
              <a:gd name="connsiteX13" fmla="*/ 5629278 w 5629278"/>
              <a:gd name="connsiteY13" fmla="*/ 2699657 h 3548743"/>
              <a:gd name="connsiteX14" fmla="*/ 5095878 w 5629278"/>
              <a:gd name="connsiteY14" fmla="*/ 1796143 h 3548743"/>
              <a:gd name="connsiteX15" fmla="*/ 4845507 w 5629278"/>
              <a:gd name="connsiteY15" fmla="*/ 1371600 h 3548743"/>
              <a:gd name="connsiteX16" fmla="*/ 4420964 w 5629278"/>
              <a:gd name="connsiteY16" fmla="*/ 805543 h 3548743"/>
              <a:gd name="connsiteX17" fmla="*/ 3865793 w 5629278"/>
              <a:gd name="connsiteY17" fmla="*/ 304800 h 3548743"/>
              <a:gd name="connsiteX18" fmla="*/ 3441250 w 5629278"/>
              <a:gd name="connsiteY18" fmla="*/ 97972 h 3548743"/>
              <a:gd name="connsiteX19" fmla="*/ 2962278 w 5629278"/>
              <a:gd name="connsiteY19" fmla="*/ 21772 h 3548743"/>
              <a:gd name="connsiteX20" fmla="*/ 2309135 w 5629278"/>
              <a:gd name="connsiteY20" fmla="*/ 0 h 3548743"/>
              <a:gd name="connsiteX21" fmla="*/ 1797507 w 5629278"/>
              <a:gd name="connsiteY21" fmla="*/ 54429 h 3548743"/>
              <a:gd name="connsiteX22" fmla="*/ 1405621 w 5629278"/>
              <a:gd name="connsiteY22" fmla="*/ 97972 h 3548743"/>
              <a:gd name="connsiteX23" fmla="*/ 959307 w 5629278"/>
              <a:gd name="connsiteY23" fmla="*/ 97972 h 3548743"/>
              <a:gd name="connsiteX24" fmla="*/ 523878 w 5629278"/>
              <a:gd name="connsiteY24" fmla="*/ 87086 h 3548743"/>
              <a:gd name="connsiteX25" fmla="*/ 208193 w 5629278"/>
              <a:gd name="connsiteY25" fmla="*/ 130629 h 3548743"/>
              <a:gd name="connsiteX26" fmla="*/ 1364 w 5629278"/>
              <a:gd name="connsiteY26" fmla="*/ 163286 h 3548743"/>
              <a:gd name="connsiteX27" fmla="*/ 1364 w 5629278"/>
              <a:gd name="connsiteY27" fmla="*/ 533400 h 3548743"/>
              <a:gd name="connsiteX28" fmla="*/ 284391 w 5629278"/>
              <a:gd name="connsiteY28" fmla="*/ 979715 h 354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29278" h="3548743">
                <a:moveTo>
                  <a:pt x="284393" y="968829"/>
                </a:moveTo>
                <a:lnTo>
                  <a:pt x="1721307" y="718457"/>
                </a:lnTo>
                <a:lnTo>
                  <a:pt x="2265593" y="729343"/>
                </a:lnTo>
                <a:lnTo>
                  <a:pt x="2505078" y="816429"/>
                </a:lnTo>
                <a:lnTo>
                  <a:pt x="2831650" y="1034143"/>
                </a:lnTo>
                <a:lnTo>
                  <a:pt x="3071135" y="1230086"/>
                </a:lnTo>
                <a:lnTo>
                  <a:pt x="3354164" y="1621972"/>
                </a:lnTo>
                <a:lnTo>
                  <a:pt x="3626307" y="2035629"/>
                </a:lnTo>
                <a:lnTo>
                  <a:pt x="3822250" y="2525486"/>
                </a:lnTo>
                <a:lnTo>
                  <a:pt x="3963764" y="3015343"/>
                </a:lnTo>
                <a:lnTo>
                  <a:pt x="4072621" y="3418114"/>
                </a:lnTo>
                <a:lnTo>
                  <a:pt x="4116164" y="3548743"/>
                </a:lnTo>
                <a:lnTo>
                  <a:pt x="5629278" y="3548743"/>
                </a:lnTo>
                <a:lnTo>
                  <a:pt x="5629278" y="2699657"/>
                </a:lnTo>
                <a:lnTo>
                  <a:pt x="5095878" y="1796143"/>
                </a:lnTo>
                <a:lnTo>
                  <a:pt x="4845507" y="1371600"/>
                </a:lnTo>
                <a:lnTo>
                  <a:pt x="4420964" y="805543"/>
                </a:lnTo>
                <a:lnTo>
                  <a:pt x="3865793" y="304800"/>
                </a:lnTo>
                <a:lnTo>
                  <a:pt x="3441250" y="97972"/>
                </a:lnTo>
                <a:lnTo>
                  <a:pt x="2962278" y="21772"/>
                </a:lnTo>
                <a:lnTo>
                  <a:pt x="2309135" y="0"/>
                </a:lnTo>
                <a:lnTo>
                  <a:pt x="1797507" y="54429"/>
                </a:lnTo>
                <a:lnTo>
                  <a:pt x="1405621" y="97972"/>
                </a:lnTo>
                <a:lnTo>
                  <a:pt x="959307" y="97972"/>
                </a:lnTo>
                <a:lnTo>
                  <a:pt x="523878" y="87086"/>
                </a:lnTo>
                <a:lnTo>
                  <a:pt x="208193" y="130629"/>
                </a:lnTo>
                <a:lnTo>
                  <a:pt x="1364" y="163286"/>
                </a:lnTo>
                <a:lnTo>
                  <a:pt x="1364" y="533400"/>
                </a:lnTo>
                <a:cubicBezTo>
                  <a:pt x="92078" y="671286"/>
                  <a:pt x="-187323" y="1211943"/>
                  <a:pt x="284391" y="979715"/>
                </a:cubicBezTo>
              </a:path>
            </a:pathLst>
          </a:cu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39000" y="1981200"/>
            <a:ext cx="460963" cy="370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Conclusions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binaries make most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IIb‘s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?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2324100"/>
            <a:ext cx="1524000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187385" y="1490794"/>
            <a:ext cx="1232215" cy="1176206"/>
            <a:chOff x="306757" y="4136572"/>
            <a:chExt cx="2748497" cy="2623567"/>
          </a:xfrm>
        </p:grpSpPr>
        <p:sp>
          <p:nvSpPr>
            <p:cNvPr id="20" name="Oval 19"/>
            <p:cNvSpPr/>
            <p:nvPr/>
          </p:nvSpPr>
          <p:spPr>
            <a:xfrm>
              <a:off x="306757" y="4136572"/>
              <a:ext cx="2748497" cy="262356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1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392112" y="5210788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V="1">
            <a:off x="1385462" y="1976669"/>
            <a:ext cx="1371600" cy="493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0445584">
            <a:off x="1159429" y="1822130"/>
            <a:ext cx="159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no companion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0314" y="1792003"/>
            <a:ext cx="433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IIP </a:t>
            </a:r>
            <a:r>
              <a:rPr lang="en-US" dirty="0" smtClean="0">
                <a:latin typeface="Myriad Pro" pitchFamily="34" charset="0"/>
              </a:rPr>
              <a:t>(why the uniformity in plateau lengths?)</a:t>
            </a:r>
            <a:endParaRPr lang="en-US" b="1" dirty="0">
              <a:latin typeface="Myriad Pro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25305" y="3135868"/>
            <a:ext cx="78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</a:t>
            </a:r>
            <a:r>
              <a:rPr lang="en-US" b="1" dirty="0" err="1" smtClean="0">
                <a:latin typeface="Myriad Pro" pitchFamily="34" charset="0"/>
              </a:rPr>
              <a:t>IIb</a:t>
            </a:r>
            <a:endParaRPr lang="en-US" b="1" dirty="0">
              <a:latin typeface="Myriad Pro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85462" y="5211040"/>
            <a:ext cx="12910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37314" y="4931228"/>
            <a:ext cx="4327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IIL </a:t>
            </a:r>
            <a:r>
              <a:rPr lang="en-US" dirty="0" smtClean="0">
                <a:latin typeface="Myriad Pro" pitchFamily="34" charset="0"/>
              </a:rPr>
              <a:t>(small range of masses can make a less common type of </a:t>
            </a:r>
            <a:r>
              <a:rPr lang="en-US" b="1" dirty="0" smtClean="0">
                <a:latin typeface="Myriad Pro" pitchFamily="34" charset="0"/>
              </a:rPr>
              <a:t>SN </a:t>
            </a:r>
            <a:r>
              <a:rPr lang="en-US" b="1" dirty="0" err="1" smtClean="0">
                <a:latin typeface="Myriad Pro" pitchFamily="34" charset="0"/>
              </a:rPr>
              <a:t>IIb</a:t>
            </a:r>
            <a:r>
              <a:rPr lang="en-US" dirty="0" smtClean="0">
                <a:latin typeface="Myriad Pro" pitchFamily="34" charset="0"/>
              </a:rPr>
              <a:t>)</a:t>
            </a:r>
            <a:endParaRPr lang="en-US" b="1" dirty="0">
              <a:latin typeface="Myriad Pro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358301" y="2892898"/>
            <a:ext cx="952441" cy="840902"/>
            <a:chOff x="698517" y="4510525"/>
            <a:chExt cx="2124454" cy="1875660"/>
          </a:xfrm>
        </p:grpSpPr>
        <p:sp>
          <p:nvSpPr>
            <p:cNvPr id="48" name="Oval 47"/>
            <p:cNvSpPr/>
            <p:nvPr/>
          </p:nvSpPr>
          <p:spPr>
            <a:xfrm>
              <a:off x="698517" y="4510525"/>
              <a:ext cx="1964980" cy="18756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9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2270706" y="5186506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977726" y="4419600"/>
            <a:ext cx="1895444" cy="1577422"/>
            <a:chOff x="698517" y="4510525"/>
            <a:chExt cx="2253812" cy="1875660"/>
          </a:xfrm>
        </p:grpSpPr>
        <p:sp>
          <p:nvSpPr>
            <p:cNvPr id="54" name="Oval 53"/>
            <p:cNvSpPr/>
            <p:nvPr/>
          </p:nvSpPr>
          <p:spPr>
            <a:xfrm>
              <a:off x="698517" y="4510525"/>
              <a:ext cx="1964980" cy="18756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5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2400064" y="5344270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8200" y="2130074"/>
            <a:ext cx="152400" cy="3356326"/>
            <a:chOff x="990600" y="2209800"/>
            <a:chExt cx="152400" cy="335632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66800" y="2209800"/>
              <a:ext cx="0" cy="335632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90600" y="2209800"/>
              <a:ext cx="152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578410" y="558711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691991" y="485581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winds</a:t>
            </a:r>
            <a:endParaRPr lang="en-US" dirty="0">
              <a:latin typeface="Myriad Pro" pitchFamily="34" charset="0"/>
            </a:endParaRPr>
          </a:p>
        </p:txBody>
      </p:sp>
      <p:grpSp>
        <p:nvGrpSpPr>
          <p:cNvPr id="46" name="Group 20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98033" y="2057400"/>
            <a:ext cx="715342" cy="203345"/>
            <a:chOff x="3" y="3"/>
            <a:chExt cx="3641" cy="1035"/>
          </a:xfrm>
        </p:grpSpPr>
        <p:sp>
          <p:nvSpPr>
            <p:cNvPr id="61" name="Freeform 21"/>
            <p:cNvSpPr>
              <a:spLocks noChangeAspect="1"/>
            </p:cNvSpPr>
            <p:nvPr/>
          </p:nvSpPr>
          <p:spPr bwMode="auto">
            <a:xfrm>
              <a:off x="3" y="359"/>
              <a:ext cx="745" cy="264"/>
            </a:xfrm>
            <a:custGeom>
              <a:avLst/>
              <a:gdLst>
                <a:gd name="T0" fmla="*/ 745 w 745"/>
                <a:gd name="T1" fmla="*/ 37 h 264"/>
                <a:gd name="T2" fmla="*/ 740 w 745"/>
                <a:gd name="T3" fmla="*/ 10 h 264"/>
                <a:gd name="T4" fmla="*/ 729 w 745"/>
                <a:gd name="T5" fmla="*/ 1 h 264"/>
                <a:gd name="T6" fmla="*/ 720 w 745"/>
                <a:gd name="T7" fmla="*/ 8 h 264"/>
                <a:gd name="T8" fmla="*/ 713 w 745"/>
                <a:gd name="T9" fmla="*/ 30 h 264"/>
                <a:gd name="T10" fmla="*/ 708 w 745"/>
                <a:gd name="T11" fmla="*/ 69 h 264"/>
                <a:gd name="T12" fmla="*/ 698 w 745"/>
                <a:gd name="T13" fmla="*/ 103 h 264"/>
                <a:gd name="T14" fmla="*/ 683 w 745"/>
                <a:gd name="T15" fmla="*/ 132 h 264"/>
                <a:gd name="T16" fmla="*/ 663 w 745"/>
                <a:gd name="T17" fmla="*/ 156 h 264"/>
                <a:gd name="T18" fmla="*/ 639 w 745"/>
                <a:gd name="T19" fmla="*/ 175 h 264"/>
                <a:gd name="T20" fmla="*/ 614 w 745"/>
                <a:gd name="T21" fmla="*/ 189 h 264"/>
                <a:gd name="T22" fmla="*/ 586 w 745"/>
                <a:gd name="T23" fmla="*/ 198 h 264"/>
                <a:gd name="T24" fmla="*/ 557 w 745"/>
                <a:gd name="T25" fmla="*/ 201 h 264"/>
                <a:gd name="T26" fmla="*/ 507 w 745"/>
                <a:gd name="T27" fmla="*/ 192 h 264"/>
                <a:gd name="T28" fmla="*/ 462 w 745"/>
                <a:gd name="T29" fmla="*/ 170 h 264"/>
                <a:gd name="T30" fmla="*/ 419 w 745"/>
                <a:gd name="T31" fmla="*/ 139 h 264"/>
                <a:gd name="T32" fmla="*/ 378 w 745"/>
                <a:gd name="T33" fmla="*/ 104 h 264"/>
                <a:gd name="T34" fmla="*/ 335 w 745"/>
                <a:gd name="T35" fmla="*/ 65 h 264"/>
                <a:gd name="T36" fmla="*/ 290 w 745"/>
                <a:gd name="T37" fmla="*/ 33 h 264"/>
                <a:gd name="T38" fmla="*/ 241 w 745"/>
                <a:gd name="T39" fmla="*/ 9 h 264"/>
                <a:gd name="T40" fmla="*/ 187 w 745"/>
                <a:gd name="T41" fmla="*/ 0 h 264"/>
                <a:gd name="T42" fmla="*/ 106 w 745"/>
                <a:gd name="T43" fmla="*/ 21 h 264"/>
                <a:gd name="T44" fmla="*/ 48 w 745"/>
                <a:gd name="T45" fmla="*/ 75 h 264"/>
                <a:gd name="T46" fmla="*/ 11 w 745"/>
                <a:gd name="T47" fmla="*/ 148 h 264"/>
                <a:gd name="T48" fmla="*/ 0 w 745"/>
                <a:gd name="T49" fmla="*/ 226 h 264"/>
                <a:gd name="T50" fmla="*/ 2 w 745"/>
                <a:gd name="T51" fmla="*/ 247 h 264"/>
                <a:gd name="T52" fmla="*/ 7 w 745"/>
                <a:gd name="T53" fmla="*/ 258 h 264"/>
                <a:gd name="T54" fmla="*/ 12 w 745"/>
                <a:gd name="T55" fmla="*/ 262 h 264"/>
                <a:gd name="T56" fmla="*/ 15 w 745"/>
                <a:gd name="T57" fmla="*/ 262 h 264"/>
                <a:gd name="T58" fmla="*/ 23 w 745"/>
                <a:gd name="T59" fmla="*/ 259 h 264"/>
                <a:gd name="T60" fmla="*/ 27 w 745"/>
                <a:gd name="T61" fmla="*/ 251 h 264"/>
                <a:gd name="T62" fmla="*/ 30 w 745"/>
                <a:gd name="T63" fmla="*/ 242 h 264"/>
                <a:gd name="T64" fmla="*/ 31 w 745"/>
                <a:gd name="T65" fmla="*/ 237 h 264"/>
                <a:gd name="T66" fmla="*/ 48 w 745"/>
                <a:gd name="T67" fmla="*/ 157 h 264"/>
                <a:gd name="T68" fmla="*/ 85 w 745"/>
                <a:gd name="T69" fmla="*/ 104 h 264"/>
                <a:gd name="T70" fmla="*/ 135 w 745"/>
                <a:gd name="T71" fmla="*/ 73 h 264"/>
                <a:gd name="T72" fmla="*/ 187 w 745"/>
                <a:gd name="T73" fmla="*/ 63 h 264"/>
                <a:gd name="T74" fmla="*/ 237 w 745"/>
                <a:gd name="T75" fmla="*/ 71 h 264"/>
                <a:gd name="T76" fmla="*/ 282 w 745"/>
                <a:gd name="T77" fmla="*/ 93 h 264"/>
                <a:gd name="T78" fmla="*/ 325 w 745"/>
                <a:gd name="T79" fmla="*/ 125 h 264"/>
                <a:gd name="T80" fmla="*/ 366 w 745"/>
                <a:gd name="T81" fmla="*/ 160 h 264"/>
                <a:gd name="T82" fmla="*/ 409 w 745"/>
                <a:gd name="T83" fmla="*/ 198 h 264"/>
                <a:gd name="T84" fmla="*/ 454 w 745"/>
                <a:gd name="T85" fmla="*/ 231 h 264"/>
                <a:gd name="T86" fmla="*/ 503 w 745"/>
                <a:gd name="T87" fmla="*/ 255 h 264"/>
                <a:gd name="T88" fmla="*/ 557 w 745"/>
                <a:gd name="T89" fmla="*/ 264 h 264"/>
                <a:gd name="T90" fmla="*/ 638 w 745"/>
                <a:gd name="T91" fmla="*/ 243 h 264"/>
                <a:gd name="T92" fmla="*/ 697 w 745"/>
                <a:gd name="T93" fmla="*/ 189 h 264"/>
                <a:gd name="T94" fmla="*/ 732 w 745"/>
                <a:gd name="T95" fmla="*/ 116 h 264"/>
                <a:gd name="T96" fmla="*/ 745 w 745"/>
                <a:gd name="T97" fmla="*/ 3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5" h="264">
                  <a:moveTo>
                    <a:pt x="745" y="37"/>
                  </a:moveTo>
                  <a:lnTo>
                    <a:pt x="740" y="10"/>
                  </a:lnTo>
                  <a:lnTo>
                    <a:pt x="729" y="1"/>
                  </a:lnTo>
                  <a:lnTo>
                    <a:pt x="720" y="8"/>
                  </a:lnTo>
                  <a:lnTo>
                    <a:pt x="713" y="30"/>
                  </a:lnTo>
                  <a:lnTo>
                    <a:pt x="708" y="69"/>
                  </a:lnTo>
                  <a:lnTo>
                    <a:pt x="698" y="103"/>
                  </a:lnTo>
                  <a:lnTo>
                    <a:pt x="683" y="132"/>
                  </a:lnTo>
                  <a:lnTo>
                    <a:pt x="663" y="156"/>
                  </a:lnTo>
                  <a:lnTo>
                    <a:pt x="639" y="175"/>
                  </a:lnTo>
                  <a:lnTo>
                    <a:pt x="614" y="189"/>
                  </a:lnTo>
                  <a:lnTo>
                    <a:pt x="586" y="198"/>
                  </a:lnTo>
                  <a:lnTo>
                    <a:pt x="557" y="201"/>
                  </a:lnTo>
                  <a:lnTo>
                    <a:pt x="507" y="192"/>
                  </a:lnTo>
                  <a:lnTo>
                    <a:pt x="462" y="170"/>
                  </a:lnTo>
                  <a:lnTo>
                    <a:pt x="419" y="139"/>
                  </a:lnTo>
                  <a:lnTo>
                    <a:pt x="378" y="104"/>
                  </a:lnTo>
                  <a:lnTo>
                    <a:pt x="335" y="65"/>
                  </a:lnTo>
                  <a:lnTo>
                    <a:pt x="290" y="33"/>
                  </a:lnTo>
                  <a:lnTo>
                    <a:pt x="241" y="9"/>
                  </a:lnTo>
                  <a:lnTo>
                    <a:pt x="187" y="0"/>
                  </a:lnTo>
                  <a:lnTo>
                    <a:pt x="106" y="21"/>
                  </a:lnTo>
                  <a:lnTo>
                    <a:pt x="48" y="75"/>
                  </a:lnTo>
                  <a:lnTo>
                    <a:pt x="11" y="148"/>
                  </a:lnTo>
                  <a:lnTo>
                    <a:pt x="0" y="226"/>
                  </a:lnTo>
                  <a:lnTo>
                    <a:pt x="2" y="247"/>
                  </a:lnTo>
                  <a:lnTo>
                    <a:pt x="7" y="258"/>
                  </a:lnTo>
                  <a:lnTo>
                    <a:pt x="12" y="262"/>
                  </a:lnTo>
                  <a:lnTo>
                    <a:pt x="15" y="262"/>
                  </a:lnTo>
                  <a:lnTo>
                    <a:pt x="23" y="259"/>
                  </a:lnTo>
                  <a:lnTo>
                    <a:pt x="27" y="251"/>
                  </a:lnTo>
                  <a:lnTo>
                    <a:pt x="30" y="242"/>
                  </a:lnTo>
                  <a:lnTo>
                    <a:pt x="31" y="237"/>
                  </a:lnTo>
                  <a:lnTo>
                    <a:pt x="48" y="157"/>
                  </a:lnTo>
                  <a:lnTo>
                    <a:pt x="85" y="104"/>
                  </a:lnTo>
                  <a:lnTo>
                    <a:pt x="135" y="73"/>
                  </a:lnTo>
                  <a:lnTo>
                    <a:pt x="187" y="63"/>
                  </a:lnTo>
                  <a:lnTo>
                    <a:pt x="237" y="71"/>
                  </a:lnTo>
                  <a:lnTo>
                    <a:pt x="282" y="93"/>
                  </a:lnTo>
                  <a:lnTo>
                    <a:pt x="325" y="125"/>
                  </a:lnTo>
                  <a:lnTo>
                    <a:pt x="366" y="160"/>
                  </a:lnTo>
                  <a:lnTo>
                    <a:pt x="409" y="198"/>
                  </a:lnTo>
                  <a:lnTo>
                    <a:pt x="454" y="231"/>
                  </a:lnTo>
                  <a:lnTo>
                    <a:pt x="503" y="255"/>
                  </a:lnTo>
                  <a:lnTo>
                    <a:pt x="557" y="264"/>
                  </a:lnTo>
                  <a:lnTo>
                    <a:pt x="638" y="243"/>
                  </a:lnTo>
                  <a:lnTo>
                    <a:pt x="697" y="189"/>
                  </a:lnTo>
                  <a:lnTo>
                    <a:pt x="732" y="116"/>
                  </a:lnTo>
                  <a:lnTo>
                    <a:pt x="745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/>
            <p:cNvSpPr>
              <a:spLocks noChangeAspect="1"/>
            </p:cNvSpPr>
            <p:nvPr/>
          </p:nvSpPr>
          <p:spPr bwMode="auto">
            <a:xfrm>
              <a:off x="906" y="22"/>
              <a:ext cx="368" cy="751"/>
            </a:xfrm>
            <a:custGeom>
              <a:avLst/>
              <a:gdLst>
                <a:gd name="T0" fmla="*/ 229 w 368"/>
                <a:gd name="T1" fmla="*/ 30 h 751"/>
                <a:gd name="T2" fmla="*/ 228 w 368"/>
                <a:gd name="T3" fmla="*/ 14 h 751"/>
                <a:gd name="T4" fmla="*/ 226 w 368"/>
                <a:gd name="T5" fmla="*/ 4 h 751"/>
                <a:gd name="T6" fmla="*/ 218 w 368"/>
                <a:gd name="T7" fmla="*/ 1 h 751"/>
                <a:gd name="T8" fmla="*/ 203 w 368"/>
                <a:gd name="T9" fmla="*/ 0 h 751"/>
                <a:gd name="T10" fmla="*/ 147 w 368"/>
                <a:gd name="T11" fmla="*/ 42 h 751"/>
                <a:gd name="T12" fmla="*/ 88 w 368"/>
                <a:gd name="T13" fmla="*/ 63 h 751"/>
                <a:gd name="T14" fmla="*/ 37 w 368"/>
                <a:gd name="T15" fmla="*/ 71 h 751"/>
                <a:gd name="T16" fmla="*/ 0 w 368"/>
                <a:gd name="T17" fmla="*/ 72 h 751"/>
                <a:gd name="T18" fmla="*/ 0 w 368"/>
                <a:gd name="T19" fmla="*/ 107 h 751"/>
                <a:gd name="T20" fmla="*/ 24 w 368"/>
                <a:gd name="T21" fmla="*/ 107 h 751"/>
                <a:gd name="T22" fmla="*/ 60 w 368"/>
                <a:gd name="T23" fmla="*/ 104 h 751"/>
                <a:gd name="T24" fmla="*/ 102 w 368"/>
                <a:gd name="T25" fmla="*/ 95 h 751"/>
                <a:gd name="T26" fmla="*/ 146 w 368"/>
                <a:gd name="T27" fmla="*/ 78 h 751"/>
                <a:gd name="T28" fmla="*/ 146 w 368"/>
                <a:gd name="T29" fmla="*/ 661 h 751"/>
                <a:gd name="T30" fmla="*/ 146 w 368"/>
                <a:gd name="T31" fmla="*/ 675 h 751"/>
                <a:gd name="T32" fmla="*/ 144 w 368"/>
                <a:gd name="T33" fmla="*/ 687 h 751"/>
                <a:gd name="T34" fmla="*/ 140 w 368"/>
                <a:gd name="T35" fmla="*/ 696 h 751"/>
                <a:gd name="T36" fmla="*/ 132 w 368"/>
                <a:gd name="T37" fmla="*/ 704 h 751"/>
                <a:gd name="T38" fmla="*/ 119 w 368"/>
                <a:gd name="T39" fmla="*/ 709 h 751"/>
                <a:gd name="T40" fmla="*/ 101 w 368"/>
                <a:gd name="T41" fmla="*/ 713 h 751"/>
                <a:gd name="T42" fmla="*/ 76 w 368"/>
                <a:gd name="T43" fmla="*/ 715 h 751"/>
                <a:gd name="T44" fmla="*/ 42 w 368"/>
                <a:gd name="T45" fmla="*/ 716 h 751"/>
                <a:gd name="T46" fmla="*/ 6 w 368"/>
                <a:gd name="T47" fmla="*/ 716 h 751"/>
                <a:gd name="T48" fmla="*/ 6 w 368"/>
                <a:gd name="T49" fmla="*/ 751 h 751"/>
                <a:gd name="T50" fmla="*/ 368 w 368"/>
                <a:gd name="T51" fmla="*/ 751 h 751"/>
                <a:gd name="T52" fmla="*/ 368 w 368"/>
                <a:gd name="T53" fmla="*/ 716 h 751"/>
                <a:gd name="T54" fmla="*/ 332 w 368"/>
                <a:gd name="T55" fmla="*/ 716 h 751"/>
                <a:gd name="T56" fmla="*/ 299 w 368"/>
                <a:gd name="T57" fmla="*/ 715 h 751"/>
                <a:gd name="T58" fmla="*/ 274 w 368"/>
                <a:gd name="T59" fmla="*/ 713 h 751"/>
                <a:gd name="T60" fmla="*/ 256 w 368"/>
                <a:gd name="T61" fmla="*/ 709 h 751"/>
                <a:gd name="T62" fmla="*/ 243 w 368"/>
                <a:gd name="T63" fmla="*/ 704 h 751"/>
                <a:gd name="T64" fmla="*/ 235 w 368"/>
                <a:gd name="T65" fmla="*/ 697 h 751"/>
                <a:gd name="T66" fmla="*/ 230 w 368"/>
                <a:gd name="T67" fmla="*/ 688 h 751"/>
                <a:gd name="T68" fmla="*/ 229 w 368"/>
                <a:gd name="T69" fmla="*/ 676 h 751"/>
                <a:gd name="T70" fmla="*/ 229 w 368"/>
                <a:gd name="T71" fmla="*/ 661 h 751"/>
                <a:gd name="T72" fmla="*/ 229 w 368"/>
                <a:gd name="T73" fmla="*/ 30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8" h="751">
                  <a:moveTo>
                    <a:pt x="229" y="30"/>
                  </a:moveTo>
                  <a:lnTo>
                    <a:pt x="228" y="14"/>
                  </a:lnTo>
                  <a:lnTo>
                    <a:pt x="226" y="4"/>
                  </a:lnTo>
                  <a:lnTo>
                    <a:pt x="218" y="1"/>
                  </a:lnTo>
                  <a:lnTo>
                    <a:pt x="203" y="0"/>
                  </a:lnTo>
                  <a:lnTo>
                    <a:pt x="147" y="42"/>
                  </a:lnTo>
                  <a:lnTo>
                    <a:pt x="88" y="63"/>
                  </a:lnTo>
                  <a:lnTo>
                    <a:pt x="37" y="71"/>
                  </a:lnTo>
                  <a:lnTo>
                    <a:pt x="0" y="72"/>
                  </a:lnTo>
                  <a:lnTo>
                    <a:pt x="0" y="107"/>
                  </a:lnTo>
                  <a:lnTo>
                    <a:pt x="24" y="107"/>
                  </a:lnTo>
                  <a:lnTo>
                    <a:pt x="60" y="104"/>
                  </a:lnTo>
                  <a:lnTo>
                    <a:pt x="102" y="95"/>
                  </a:lnTo>
                  <a:lnTo>
                    <a:pt x="146" y="78"/>
                  </a:lnTo>
                  <a:lnTo>
                    <a:pt x="146" y="661"/>
                  </a:lnTo>
                  <a:lnTo>
                    <a:pt x="146" y="675"/>
                  </a:lnTo>
                  <a:lnTo>
                    <a:pt x="144" y="687"/>
                  </a:lnTo>
                  <a:lnTo>
                    <a:pt x="140" y="696"/>
                  </a:lnTo>
                  <a:lnTo>
                    <a:pt x="132" y="704"/>
                  </a:lnTo>
                  <a:lnTo>
                    <a:pt x="119" y="709"/>
                  </a:lnTo>
                  <a:lnTo>
                    <a:pt x="101" y="713"/>
                  </a:lnTo>
                  <a:lnTo>
                    <a:pt x="76" y="715"/>
                  </a:lnTo>
                  <a:lnTo>
                    <a:pt x="42" y="716"/>
                  </a:lnTo>
                  <a:lnTo>
                    <a:pt x="6" y="716"/>
                  </a:lnTo>
                  <a:lnTo>
                    <a:pt x="6" y="751"/>
                  </a:lnTo>
                  <a:lnTo>
                    <a:pt x="368" y="751"/>
                  </a:lnTo>
                  <a:lnTo>
                    <a:pt x="368" y="716"/>
                  </a:lnTo>
                  <a:lnTo>
                    <a:pt x="332" y="716"/>
                  </a:lnTo>
                  <a:lnTo>
                    <a:pt x="299" y="715"/>
                  </a:lnTo>
                  <a:lnTo>
                    <a:pt x="274" y="713"/>
                  </a:lnTo>
                  <a:lnTo>
                    <a:pt x="256" y="709"/>
                  </a:lnTo>
                  <a:lnTo>
                    <a:pt x="243" y="704"/>
                  </a:lnTo>
                  <a:lnTo>
                    <a:pt x="235" y="697"/>
                  </a:lnTo>
                  <a:lnTo>
                    <a:pt x="230" y="688"/>
                  </a:lnTo>
                  <a:lnTo>
                    <a:pt x="229" y="676"/>
                  </a:lnTo>
                  <a:lnTo>
                    <a:pt x="229" y="661"/>
                  </a:lnTo>
                  <a:lnTo>
                    <a:pt x="2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/>
            <p:cNvSpPr>
              <a:spLocks noChangeAspect="1" noEditPoints="1"/>
            </p:cNvSpPr>
            <p:nvPr/>
          </p:nvSpPr>
          <p:spPr bwMode="auto">
            <a:xfrm>
              <a:off x="1405" y="22"/>
              <a:ext cx="471" cy="776"/>
            </a:xfrm>
            <a:custGeom>
              <a:avLst/>
              <a:gdLst>
                <a:gd name="T0" fmla="*/ 463 w 471"/>
                <a:gd name="T1" fmla="*/ 256 h 776"/>
                <a:gd name="T2" fmla="*/ 381 w 471"/>
                <a:gd name="T3" fmla="*/ 61 h 776"/>
                <a:gd name="T4" fmla="*/ 278 w 471"/>
                <a:gd name="T5" fmla="*/ 5 h 776"/>
                <a:gd name="T6" fmla="*/ 184 w 471"/>
                <a:gd name="T7" fmla="*/ 7 h 776"/>
                <a:gd name="T8" fmla="*/ 82 w 471"/>
                <a:gd name="T9" fmla="*/ 69 h 776"/>
                <a:gd name="T10" fmla="*/ 8 w 471"/>
                <a:gd name="T11" fmla="*/ 258 h 776"/>
                <a:gd name="T12" fmla="*/ 2 w 471"/>
                <a:gd name="T13" fmla="*/ 456 h 776"/>
                <a:gd name="T14" fmla="*/ 23 w 471"/>
                <a:gd name="T15" fmla="*/ 595 h 776"/>
                <a:gd name="T16" fmla="*/ 92 w 471"/>
                <a:gd name="T17" fmla="*/ 718 h 776"/>
                <a:gd name="T18" fmla="*/ 190 w 471"/>
                <a:gd name="T19" fmla="*/ 770 h 776"/>
                <a:gd name="T20" fmla="*/ 284 w 471"/>
                <a:gd name="T21" fmla="*/ 770 h 776"/>
                <a:gd name="T22" fmla="*/ 387 w 471"/>
                <a:gd name="T23" fmla="*/ 710 h 776"/>
                <a:gd name="T24" fmla="*/ 463 w 471"/>
                <a:gd name="T25" fmla="*/ 521 h 776"/>
                <a:gd name="T26" fmla="*/ 235 w 471"/>
                <a:gd name="T27" fmla="*/ 751 h 776"/>
                <a:gd name="T28" fmla="*/ 199 w 471"/>
                <a:gd name="T29" fmla="*/ 744 h 776"/>
                <a:gd name="T30" fmla="*/ 161 w 471"/>
                <a:gd name="T31" fmla="*/ 723 h 776"/>
                <a:gd name="T32" fmla="*/ 128 w 471"/>
                <a:gd name="T33" fmla="*/ 681 h 776"/>
                <a:gd name="T34" fmla="*/ 105 w 471"/>
                <a:gd name="T35" fmla="*/ 614 h 776"/>
                <a:gd name="T36" fmla="*/ 93 w 471"/>
                <a:gd name="T37" fmla="*/ 377 h 776"/>
                <a:gd name="T38" fmla="*/ 102 w 471"/>
                <a:gd name="T39" fmla="*/ 169 h 776"/>
                <a:gd name="T40" fmla="*/ 128 w 471"/>
                <a:gd name="T41" fmla="*/ 90 h 776"/>
                <a:gd name="T42" fmla="*/ 166 w 471"/>
                <a:gd name="T43" fmla="*/ 47 h 776"/>
                <a:gd name="T44" fmla="*/ 205 w 471"/>
                <a:gd name="T45" fmla="*/ 29 h 776"/>
                <a:gd name="T46" fmla="*/ 235 w 471"/>
                <a:gd name="T47" fmla="*/ 25 h 776"/>
                <a:gd name="T48" fmla="*/ 268 w 471"/>
                <a:gd name="T49" fmla="*/ 30 h 776"/>
                <a:gd name="T50" fmla="*/ 307 w 471"/>
                <a:gd name="T51" fmla="*/ 49 h 776"/>
                <a:gd name="T52" fmla="*/ 342 w 471"/>
                <a:gd name="T53" fmla="*/ 89 h 776"/>
                <a:gd name="T54" fmla="*/ 366 w 471"/>
                <a:gd name="T55" fmla="*/ 157 h 776"/>
                <a:gd name="T56" fmla="*/ 378 w 471"/>
                <a:gd name="T57" fmla="*/ 377 h 776"/>
                <a:gd name="T58" fmla="*/ 365 w 471"/>
                <a:gd name="T59" fmla="*/ 610 h 776"/>
                <a:gd name="T60" fmla="*/ 345 w 471"/>
                <a:gd name="T61" fmla="*/ 677 h 776"/>
                <a:gd name="T62" fmla="*/ 313 w 471"/>
                <a:gd name="T63" fmla="*/ 720 h 776"/>
                <a:gd name="T64" fmla="*/ 274 w 471"/>
                <a:gd name="T65" fmla="*/ 744 h 776"/>
                <a:gd name="T66" fmla="*/ 235 w 471"/>
                <a:gd name="T67" fmla="*/ 751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71" h="776">
                  <a:moveTo>
                    <a:pt x="471" y="390"/>
                  </a:moveTo>
                  <a:lnTo>
                    <a:pt x="463" y="256"/>
                  </a:lnTo>
                  <a:lnTo>
                    <a:pt x="426" y="126"/>
                  </a:lnTo>
                  <a:lnTo>
                    <a:pt x="381" y="61"/>
                  </a:lnTo>
                  <a:lnTo>
                    <a:pt x="329" y="23"/>
                  </a:lnTo>
                  <a:lnTo>
                    <a:pt x="278" y="5"/>
                  </a:lnTo>
                  <a:lnTo>
                    <a:pt x="236" y="0"/>
                  </a:lnTo>
                  <a:lnTo>
                    <a:pt x="184" y="7"/>
                  </a:lnTo>
                  <a:lnTo>
                    <a:pt x="131" y="28"/>
                  </a:lnTo>
                  <a:lnTo>
                    <a:pt x="82" y="69"/>
                  </a:lnTo>
                  <a:lnTo>
                    <a:pt x="42" y="134"/>
                  </a:lnTo>
                  <a:lnTo>
                    <a:pt x="8" y="258"/>
                  </a:lnTo>
                  <a:lnTo>
                    <a:pt x="0" y="390"/>
                  </a:lnTo>
                  <a:lnTo>
                    <a:pt x="2" y="456"/>
                  </a:lnTo>
                  <a:lnTo>
                    <a:pt x="8" y="525"/>
                  </a:lnTo>
                  <a:lnTo>
                    <a:pt x="23" y="595"/>
                  </a:lnTo>
                  <a:lnTo>
                    <a:pt x="50" y="661"/>
                  </a:lnTo>
                  <a:lnTo>
                    <a:pt x="92" y="718"/>
                  </a:lnTo>
                  <a:lnTo>
                    <a:pt x="140" y="752"/>
                  </a:lnTo>
                  <a:lnTo>
                    <a:pt x="190" y="770"/>
                  </a:lnTo>
                  <a:lnTo>
                    <a:pt x="235" y="776"/>
                  </a:lnTo>
                  <a:lnTo>
                    <a:pt x="284" y="770"/>
                  </a:lnTo>
                  <a:lnTo>
                    <a:pt x="336" y="750"/>
                  </a:lnTo>
                  <a:lnTo>
                    <a:pt x="387" y="710"/>
                  </a:lnTo>
                  <a:lnTo>
                    <a:pt x="430" y="645"/>
                  </a:lnTo>
                  <a:lnTo>
                    <a:pt x="463" y="521"/>
                  </a:lnTo>
                  <a:lnTo>
                    <a:pt x="471" y="390"/>
                  </a:lnTo>
                  <a:close/>
                  <a:moveTo>
                    <a:pt x="235" y="751"/>
                  </a:moveTo>
                  <a:lnTo>
                    <a:pt x="217" y="749"/>
                  </a:lnTo>
                  <a:lnTo>
                    <a:pt x="199" y="744"/>
                  </a:lnTo>
                  <a:lnTo>
                    <a:pt x="180" y="736"/>
                  </a:lnTo>
                  <a:lnTo>
                    <a:pt x="161" y="723"/>
                  </a:lnTo>
                  <a:lnTo>
                    <a:pt x="144" y="705"/>
                  </a:lnTo>
                  <a:lnTo>
                    <a:pt x="128" y="681"/>
                  </a:lnTo>
                  <a:lnTo>
                    <a:pt x="115" y="651"/>
                  </a:lnTo>
                  <a:lnTo>
                    <a:pt x="105" y="614"/>
                  </a:lnTo>
                  <a:lnTo>
                    <a:pt x="95" y="495"/>
                  </a:lnTo>
                  <a:lnTo>
                    <a:pt x="93" y="377"/>
                  </a:lnTo>
                  <a:lnTo>
                    <a:pt x="94" y="269"/>
                  </a:lnTo>
                  <a:lnTo>
                    <a:pt x="102" y="169"/>
                  </a:lnTo>
                  <a:lnTo>
                    <a:pt x="112" y="125"/>
                  </a:lnTo>
                  <a:lnTo>
                    <a:pt x="128" y="90"/>
                  </a:lnTo>
                  <a:lnTo>
                    <a:pt x="146" y="65"/>
                  </a:lnTo>
                  <a:lnTo>
                    <a:pt x="166" y="47"/>
                  </a:lnTo>
                  <a:lnTo>
                    <a:pt x="186" y="35"/>
                  </a:lnTo>
                  <a:lnTo>
                    <a:pt x="205" y="29"/>
                  </a:lnTo>
                  <a:lnTo>
                    <a:pt x="222" y="25"/>
                  </a:lnTo>
                  <a:lnTo>
                    <a:pt x="235" y="25"/>
                  </a:lnTo>
                  <a:lnTo>
                    <a:pt x="250" y="26"/>
                  </a:lnTo>
                  <a:lnTo>
                    <a:pt x="268" y="30"/>
                  </a:lnTo>
                  <a:lnTo>
                    <a:pt x="287" y="37"/>
                  </a:lnTo>
                  <a:lnTo>
                    <a:pt x="307" y="49"/>
                  </a:lnTo>
                  <a:lnTo>
                    <a:pt x="325" y="66"/>
                  </a:lnTo>
                  <a:lnTo>
                    <a:pt x="342" y="89"/>
                  </a:lnTo>
                  <a:lnTo>
                    <a:pt x="356" y="119"/>
                  </a:lnTo>
                  <a:lnTo>
                    <a:pt x="366" y="157"/>
                  </a:lnTo>
                  <a:lnTo>
                    <a:pt x="377" y="263"/>
                  </a:lnTo>
                  <a:lnTo>
                    <a:pt x="378" y="377"/>
                  </a:lnTo>
                  <a:lnTo>
                    <a:pt x="376" y="498"/>
                  </a:lnTo>
                  <a:lnTo>
                    <a:pt x="365" y="610"/>
                  </a:lnTo>
                  <a:lnTo>
                    <a:pt x="357" y="646"/>
                  </a:lnTo>
                  <a:lnTo>
                    <a:pt x="345" y="677"/>
                  </a:lnTo>
                  <a:lnTo>
                    <a:pt x="330" y="701"/>
                  </a:lnTo>
                  <a:lnTo>
                    <a:pt x="313" y="720"/>
                  </a:lnTo>
                  <a:lnTo>
                    <a:pt x="294" y="734"/>
                  </a:lnTo>
                  <a:lnTo>
                    <a:pt x="274" y="744"/>
                  </a:lnTo>
                  <a:lnTo>
                    <a:pt x="254" y="749"/>
                  </a:lnTo>
                  <a:lnTo>
                    <a:pt x="235" y="75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/>
            <p:cNvSpPr>
              <a:spLocks noChangeAspect="1"/>
            </p:cNvSpPr>
            <p:nvPr/>
          </p:nvSpPr>
          <p:spPr bwMode="auto">
            <a:xfrm>
              <a:off x="1964" y="3"/>
              <a:ext cx="1120" cy="770"/>
            </a:xfrm>
            <a:custGeom>
              <a:avLst/>
              <a:gdLst>
                <a:gd name="T0" fmla="*/ 995 w 1120"/>
                <a:gd name="T1" fmla="*/ 62 h 770"/>
                <a:gd name="T2" fmla="*/ 1035 w 1120"/>
                <a:gd name="T3" fmla="*/ 37 h 770"/>
                <a:gd name="T4" fmla="*/ 1101 w 1120"/>
                <a:gd name="T5" fmla="*/ 35 h 770"/>
                <a:gd name="T6" fmla="*/ 1118 w 1120"/>
                <a:gd name="T7" fmla="*/ 26 h 770"/>
                <a:gd name="T8" fmla="*/ 1112 w 1120"/>
                <a:gd name="T9" fmla="*/ 1 h 770"/>
                <a:gd name="T10" fmla="*/ 942 w 1120"/>
                <a:gd name="T11" fmla="*/ 0 h 770"/>
                <a:gd name="T12" fmla="*/ 914 w 1120"/>
                <a:gd name="T13" fmla="*/ 3 h 770"/>
                <a:gd name="T14" fmla="*/ 899 w 1120"/>
                <a:gd name="T15" fmla="*/ 21 h 770"/>
                <a:gd name="T16" fmla="*/ 404 w 1120"/>
                <a:gd name="T17" fmla="*/ 26 h 770"/>
                <a:gd name="T18" fmla="*/ 396 w 1120"/>
                <a:gd name="T19" fmla="*/ 4 h 770"/>
                <a:gd name="T20" fmla="*/ 369 w 1120"/>
                <a:gd name="T21" fmla="*/ 0 h 770"/>
                <a:gd name="T22" fmla="*/ 202 w 1120"/>
                <a:gd name="T23" fmla="*/ 0 h 770"/>
                <a:gd name="T24" fmla="*/ 185 w 1120"/>
                <a:gd name="T25" fmla="*/ 9 h 770"/>
                <a:gd name="T26" fmla="*/ 190 w 1120"/>
                <a:gd name="T27" fmla="*/ 33 h 770"/>
                <a:gd name="T28" fmla="*/ 239 w 1120"/>
                <a:gd name="T29" fmla="*/ 36 h 770"/>
                <a:gd name="T30" fmla="*/ 282 w 1120"/>
                <a:gd name="T31" fmla="*/ 42 h 770"/>
                <a:gd name="T32" fmla="*/ 286 w 1120"/>
                <a:gd name="T33" fmla="*/ 63 h 770"/>
                <a:gd name="T34" fmla="*/ 141 w 1120"/>
                <a:gd name="T35" fmla="*/ 650 h 770"/>
                <a:gd name="T36" fmla="*/ 110 w 1120"/>
                <a:gd name="T37" fmla="*/ 708 h 770"/>
                <a:gd name="T38" fmla="*/ 20 w 1120"/>
                <a:gd name="T39" fmla="*/ 735 h 770"/>
                <a:gd name="T40" fmla="*/ 8 w 1120"/>
                <a:gd name="T41" fmla="*/ 737 h 770"/>
                <a:gd name="T42" fmla="*/ 0 w 1120"/>
                <a:gd name="T43" fmla="*/ 756 h 770"/>
                <a:gd name="T44" fmla="*/ 16 w 1120"/>
                <a:gd name="T45" fmla="*/ 770 h 770"/>
                <a:gd name="T46" fmla="*/ 248 w 1120"/>
                <a:gd name="T47" fmla="*/ 769 h 770"/>
                <a:gd name="T48" fmla="*/ 260 w 1120"/>
                <a:gd name="T49" fmla="*/ 760 h 770"/>
                <a:gd name="T50" fmla="*/ 256 w 1120"/>
                <a:gd name="T51" fmla="*/ 736 h 770"/>
                <a:gd name="T52" fmla="*/ 204 w 1120"/>
                <a:gd name="T53" fmla="*/ 730 h 770"/>
                <a:gd name="T54" fmla="*/ 170 w 1120"/>
                <a:gd name="T55" fmla="*/ 704 h 770"/>
                <a:gd name="T56" fmla="*/ 167 w 1120"/>
                <a:gd name="T57" fmla="*/ 674 h 770"/>
                <a:gd name="T58" fmla="*/ 323 w 1120"/>
                <a:gd name="T59" fmla="*/ 45 h 770"/>
                <a:gd name="T60" fmla="*/ 420 w 1120"/>
                <a:gd name="T61" fmla="*/ 743 h 770"/>
                <a:gd name="T62" fmla="*/ 437 w 1120"/>
                <a:gd name="T63" fmla="*/ 770 h 770"/>
                <a:gd name="T64" fmla="*/ 462 w 1120"/>
                <a:gd name="T65" fmla="*/ 749 h 770"/>
                <a:gd name="T66" fmla="*/ 914 w 1120"/>
                <a:gd name="T67" fmla="*/ 36 h 770"/>
                <a:gd name="T68" fmla="*/ 750 w 1120"/>
                <a:gd name="T69" fmla="*/ 697 h 770"/>
                <a:gd name="T70" fmla="*/ 741 w 1120"/>
                <a:gd name="T71" fmla="*/ 718 h 770"/>
                <a:gd name="T72" fmla="*/ 721 w 1120"/>
                <a:gd name="T73" fmla="*/ 729 h 770"/>
                <a:gd name="T74" fmla="*/ 682 w 1120"/>
                <a:gd name="T75" fmla="*/ 734 h 770"/>
                <a:gd name="T76" fmla="*/ 640 w 1120"/>
                <a:gd name="T77" fmla="*/ 735 h 770"/>
                <a:gd name="T78" fmla="*/ 624 w 1120"/>
                <a:gd name="T79" fmla="*/ 743 h 770"/>
                <a:gd name="T80" fmla="*/ 628 w 1120"/>
                <a:gd name="T81" fmla="*/ 768 h 770"/>
                <a:gd name="T82" fmla="*/ 916 w 1120"/>
                <a:gd name="T83" fmla="*/ 770 h 770"/>
                <a:gd name="T84" fmla="*/ 930 w 1120"/>
                <a:gd name="T85" fmla="*/ 767 h 770"/>
                <a:gd name="T86" fmla="*/ 938 w 1120"/>
                <a:gd name="T87" fmla="*/ 747 h 770"/>
                <a:gd name="T88" fmla="*/ 906 w 1120"/>
                <a:gd name="T89" fmla="*/ 735 h 770"/>
                <a:gd name="T90" fmla="*/ 854 w 1120"/>
                <a:gd name="T91" fmla="*/ 732 h 770"/>
                <a:gd name="T92" fmla="*/ 833 w 1120"/>
                <a:gd name="T93" fmla="*/ 714 h 770"/>
                <a:gd name="T94" fmla="*/ 839 w 1120"/>
                <a:gd name="T95" fmla="*/ 687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20" h="770">
                  <a:moveTo>
                    <a:pt x="988" y="87"/>
                  </a:moveTo>
                  <a:lnTo>
                    <a:pt x="995" y="62"/>
                  </a:lnTo>
                  <a:lnTo>
                    <a:pt x="1008" y="46"/>
                  </a:lnTo>
                  <a:lnTo>
                    <a:pt x="1035" y="37"/>
                  </a:lnTo>
                  <a:lnTo>
                    <a:pt x="1084" y="35"/>
                  </a:lnTo>
                  <a:lnTo>
                    <a:pt x="1101" y="35"/>
                  </a:lnTo>
                  <a:lnTo>
                    <a:pt x="1111" y="32"/>
                  </a:lnTo>
                  <a:lnTo>
                    <a:pt x="1118" y="26"/>
                  </a:lnTo>
                  <a:lnTo>
                    <a:pt x="1120" y="13"/>
                  </a:lnTo>
                  <a:lnTo>
                    <a:pt x="1112" y="1"/>
                  </a:lnTo>
                  <a:lnTo>
                    <a:pt x="1089" y="0"/>
                  </a:lnTo>
                  <a:lnTo>
                    <a:pt x="942" y="0"/>
                  </a:lnTo>
                  <a:lnTo>
                    <a:pt x="925" y="0"/>
                  </a:lnTo>
                  <a:lnTo>
                    <a:pt x="914" y="3"/>
                  </a:lnTo>
                  <a:lnTo>
                    <a:pt x="907" y="9"/>
                  </a:lnTo>
                  <a:lnTo>
                    <a:pt x="899" y="21"/>
                  </a:lnTo>
                  <a:lnTo>
                    <a:pt x="491" y="664"/>
                  </a:lnTo>
                  <a:lnTo>
                    <a:pt x="404" y="26"/>
                  </a:lnTo>
                  <a:lnTo>
                    <a:pt x="401" y="11"/>
                  </a:lnTo>
                  <a:lnTo>
                    <a:pt x="396" y="4"/>
                  </a:lnTo>
                  <a:lnTo>
                    <a:pt x="386" y="0"/>
                  </a:lnTo>
                  <a:lnTo>
                    <a:pt x="369" y="0"/>
                  </a:lnTo>
                  <a:lnTo>
                    <a:pt x="216" y="0"/>
                  </a:lnTo>
                  <a:lnTo>
                    <a:pt x="202" y="0"/>
                  </a:lnTo>
                  <a:lnTo>
                    <a:pt x="191" y="3"/>
                  </a:lnTo>
                  <a:lnTo>
                    <a:pt x="185" y="9"/>
                  </a:lnTo>
                  <a:lnTo>
                    <a:pt x="182" y="21"/>
                  </a:lnTo>
                  <a:lnTo>
                    <a:pt x="190" y="33"/>
                  </a:lnTo>
                  <a:lnTo>
                    <a:pt x="214" y="35"/>
                  </a:lnTo>
                  <a:lnTo>
                    <a:pt x="239" y="36"/>
                  </a:lnTo>
                  <a:lnTo>
                    <a:pt x="263" y="37"/>
                  </a:lnTo>
                  <a:lnTo>
                    <a:pt x="282" y="42"/>
                  </a:lnTo>
                  <a:lnTo>
                    <a:pt x="287" y="55"/>
                  </a:lnTo>
                  <a:lnTo>
                    <a:pt x="286" y="63"/>
                  </a:lnTo>
                  <a:lnTo>
                    <a:pt x="283" y="77"/>
                  </a:lnTo>
                  <a:lnTo>
                    <a:pt x="141" y="650"/>
                  </a:lnTo>
                  <a:lnTo>
                    <a:pt x="130" y="682"/>
                  </a:lnTo>
                  <a:lnTo>
                    <a:pt x="110" y="708"/>
                  </a:lnTo>
                  <a:lnTo>
                    <a:pt x="76" y="726"/>
                  </a:lnTo>
                  <a:lnTo>
                    <a:pt x="20" y="735"/>
                  </a:lnTo>
                  <a:lnTo>
                    <a:pt x="15" y="735"/>
                  </a:lnTo>
                  <a:lnTo>
                    <a:pt x="8" y="737"/>
                  </a:lnTo>
                  <a:lnTo>
                    <a:pt x="2" y="744"/>
                  </a:lnTo>
                  <a:lnTo>
                    <a:pt x="0" y="756"/>
                  </a:lnTo>
                  <a:lnTo>
                    <a:pt x="5" y="767"/>
                  </a:lnTo>
                  <a:lnTo>
                    <a:pt x="16" y="770"/>
                  </a:lnTo>
                  <a:lnTo>
                    <a:pt x="242" y="770"/>
                  </a:lnTo>
                  <a:lnTo>
                    <a:pt x="248" y="769"/>
                  </a:lnTo>
                  <a:lnTo>
                    <a:pt x="255" y="767"/>
                  </a:lnTo>
                  <a:lnTo>
                    <a:pt x="260" y="760"/>
                  </a:lnTo>
                  <a:lnTo>
                    <a:pt x="263" y="747"/>
                  </a:lnTo>
                  <a:lnTo>
                    <a:pt x="256" y="736"/>
                  </a:lnTo>
                  <a:lnTo>
                    <a:pt x="242" y="735"/>
                  </a:lnTo>
                  <a:lnTo>
                    <a:pt x="204" y="730"/>
                  </a:lnTo>
                  <a:lnTo>
                    <a:pt x="181" y="719"/>
                  </a:lnTo>
                  <a:lnTo>
                    <a:pt x="170" y="704"/>
                  </a:lnTo>
                  <a:lnTo>
                    <a:pt x="166" y="685"/>
                  </a:lnTo>
                  <a:lnTo>
                    <a:pt x="167" y="674"/>
                  </a:lnTo>
                  <a:lnTo>
                    <a:pt x="171" y="659"/>
                  </a:lnTo>
                  <a:lnTo>
                    <a:pt x="323" y="45"/>
                  </a:lnTo>
                  <a:lnTo>
                    <a:pt x="324" y="45"/>
                  </a:lnTo>
                  <a:lnTo>
                    <a:pt x="420" y="743"/>
                  </a:lnTo>
                  <a:lnTo>
                    <a:pt x="424" y="762"/>
                  </a:lnTo>
                  <a:lnTo>
                    <a:pt x="437" y="770"/>
                  </a:lnTo>
                  <a:lnTo>
                    <a:pt x="452" y="762"/>
                  </a:lnTo>
                  <a:lnTo>
                    <a:pt x="462" y="749"/>
                  </a:lnTo>
                  <a:lnTo>
                    <a:pt x="913" y="36"/>
                  </a:lnTo>
                  <a:lnTo>
                    <a:pt x="914" y="36"/>
                  </a:lnTo>
                  <a:lnTo>
                    <a:pt x="754" y="681"/>
                  </a:lnTo>
                  <a:lnTo>
                    <a:pt x="750" y="697"/>
                  </a:lnTo>
                  <a:lnTo>
                    <a:pt x="746" y="708"/>
                  </a:lnTo>
                  <a:lnTo>
                    <a:pt x="741" y="718"/>
                  </a:lnTo>
                  <a:lnTo>
                    <a:pt x="733" y="725"/>
                  </a:lnTo>
                  <a:lnTo>
                    <a:pt x="721" y="729"/>
                  </a:lnTo>
                  <a:lnTo>
                    <a:pt x="704" y="733"/>
                  </a:lnTo>
                  <a:lnTo>
                    <a:pt x="682" y="734"/>
                  </a:lnTo>
                  <a:lnTo>
                    <a:pt x="652" y="735"/>
                  </a:lnTo>
                  <a:lnTo>
                    <a:pt x="640" y="735"/>
                  </a:lnTo>
                  <a:lnTo>
                    <a:pt x="630" y="737"/>
                  </a:lnTo>
                  <a:lnTo>
                    <a:pt x="624" y="743"/>
                  </a:lnTo>
                  <a:lnTo>
                    <a:pt x="621" y="756"/>
                  </a:lnTo>
                  <a:lnTo>
                    <a:pt x="628" y="768"/>
                  </a:lnTo>
                  <a:lnTo>
                    <a:pt x="638" y="770"/>
                  </a:lnTo>
                  <a:lnTo>
                    <a:pt x="916" y="770"/>
                  </a:lnTo>
                  <a:lnTo>
                    <a:pt x="923" y="769"/>
                  </a:lnTo>
                  <a:lnTo>
                    <a:pt x="930" y="767"/>
                  </a:lnTo>
                  <a:lnTo>
                    <a:pt x="935" y="760"/>
                  </a:lnTo>
                  <a:lnTo>
                    <a:pt x="938" y="747"/>
                  </a:lnTo>
                  <a:lnTo>
                    <a:pt x="930" y="736"/>
                  </a:lnTo>
                  <a:lnTo>
                    <a:pt x="906" y="735"/>
                  </a:lnTo>
                  <a:lnTo>
                    <a:pt x="877" y="734"/>
                  </a:lnTo>
                  <a:lnTo>
                    <a:pt x="854" y="732"/>
                  </a:lnTo>
                  <a:lnTo>
                    <a:pt x="839" y="726"/>
                  </a:lnTo>
                  <a:lnTo>
                    <a:pt x="833" y="714"/>
                  </a:lnTo>
                  <a:lnTo>
                    <a:pt x="834" y="707"/>
                  </a:lnTo>
                  <a:lnTo>
                    <a:pt x="839" y="687"/>
                  </a:lnTo>
                  <a:lnTo>
                    <a:pt x="988" y="8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/>
            <p:cNvSpPr>
              <a:spLocks noChangeAspect="1" noEditPoints="1"/>
            </p:cNvSpPr>
            <p:nvPr/>
          </p:nvSpPr>
          <p:spPr bwMode="auto">
            <a:xfrm>
              <a:off x="3067" y="457"/>
              <a:ext cx="577" cy="581"/>
            </a:xfrm>
            <a:custGeom>
              <a:avLst/>
              <a:gdLst>
                <a:gd name="T0" fmla="*/ 571 w 577"/>
                <a:gd name="T1" fmla="*/ 232 h 581"/>
                <a:gd name="T2" fmla="*/ 527 w 577"/>
                <a:gd name="T3" fmla="*/ 127 h 581"/>
                <a:gd name="T4" fmla="*/ 449 w 577"/>
                <a:gd name="T5" fmla="*/ 49 h 581"/>
                <a:gd name="T6" fmla="*/ 346 w 577"/>
                <a:gd name="T7" fmla="*/ 6 h 581"/>
                <a:gd name="T8" fmla="*/ 230 w 577"/>
                <a:gd name="T9" fmla="*/ 6 h 581"/>
                <a:gd name="T10" fmla="*/ 127 w 577"/>
                <a:gd name="T11" fmla="*/ 50 h 581"/>
                <a:gd name="T12" fmla="*/ 49 w 577"/>
                <a:gd name="T13" fmla="*/ 128 h 581"/>
                <a:gd name="T14" fmla="*/ 6 w 577"/>
                <a:gd name="T15" fmla="*/ 232 h 581"/>
                <a:gd name="T16" fmla="*/ 6 w 577"/>
                <a:gd name="T17" fmla="*/ 349 h 581"/>
                <a:gd name="T18" fmla="*/ 49 w 577"/>
                <a:gd name="T19" fmla="*/ 453 h 581"/>
                <a:gd name="T20" fmla="*/ 128 w 577"/>
                <a:gd name="T21" fmla="*/ 531 h 581"/>
                <a:gd name="T22" fmla="*/ 231 w 577"/>
                <a:gd name="T23" fmla="*/ 575 h 581"/>
                <a:gd name="T24" fmla="*/ 347 w 577"/>
                <a:gd name="T25" fmla="*/ 575 h 581"/>
                <a:gd name="T26" fmla="*/ 450 w 577"/>
                <a:gd name="T27" fmla="*/ 531 h 581"/>
                <a:gd name="T28" fmla="*/ 528 w 577"/>
                <a:gd name="T29" fmla="*/ 452 h 581"/>
                <a:gd name="T30" fmla="*/ 571 w 577"/>
                <a:gd name="T31" fmla="*/ 349 h 581"/>
                <a:gd name="T32" fmla="*/ 289 w 577"/>
                <a:gd name="T33" fmla="*/ 554 h 581"/>
                <a:gd name="T34" fmla="*/ 186 w 577"/>
                <a:gd name="T35" fmla="*/ 533 h 581"/>
                <a:gd name="T36" fmla="*/ 103 w 577"/>
                <a:gd name="T37" fmla="*/ 476 h 581"/>
                <a:gd name="T38" fmla="*/ 47 w 577"/>
                <a:gd name="T39" fmla="*/ 392 h 581"/>
                <a:gd name="T40" fmla="*/ 26 w 577"/>
                <a:gd name="T41" fmla="*/ 290 h 581"/>
                <a:gd name="T42" fmla="*/ 47 w 577"/>
                <a:gd name="T43" fmla="*/ 188 h 581"/>
                <a:gd name="T44" fmla="*/ 103 w 577"/>
                <a:gd name="T45" fmla="*/ 104 h 581"/>
                <a:gd name="T46" fmla="*/ 187 w 577"/>
                <a:gd name="T47" fmla="*/ 47 h 581"/>
                <a:gd name="T48" fmla="*/ 289 w 577"/>
                <a:gd name="T49" fmla="*/ 27 h 581"/>
                <a:gd name="T50" fmla="*/ 391 w 577"/>
                <a:gd name="T51" fmla="*/ 48 h 581"/>
                <a:gd name="T52" fmla="*/ 474 w 577"/>
                <a:gd name="T53" fmla="*/ 104 h 581"/>
                <a:gd name="T54" fmla="*/ 530 w 577"/>
                <a:gd name="T55" fmla="*/ 188 h 581"/>
                <a:gd name="T56" fmla="*/ 550 w 577"/>
                <a:gd name="T57" fmla="*/ 290 h 581"/>
                <a:gd name="T58" fmla="*/ 530 w 577"/>
                <a:gd name="T59" fmla="*/ 393 h 581"/>
                <a:gd name="T60" fmla="*/ 473 w 577"/>
                <a:gd name="T61" fmla="*/ 477 h 581"/>
                <a:gd name="T62" fmla="*/ 390 w 577"/>
                <a:gd name="T63" fmla="*/ 533 h 581"/>
                <a:gd name="T64" fmla="*/ 289 w 577"/>
                <a:gd name="T65" fmla="*/ 554 h 581"/>
                <a:gd name="T66" fmla="*/ 343 w 577"/>
                <a:gd name="T67" fmla="*/ 267 h 581"/>
                <a:gd name="T68" fmla="*/ 311 w 577"/>
                <a:gd name="T69" fmla="*/ 236 h 581"/>
                <a:gd name="T70" fmla="*/ 265 w 577"/>
                <a:gd name="T71" fmla="*/ 236 h 581"/>
                <a:gd name="T72" fmla="*/ 234 w 577"/>
                <a:gd name="T73" fmla="*/ 268 h 581"/>
                <a:gd name="T74" fmla="*/ 235 w 577"/>
                <a:gd name="T75" fmla="*/ 313 h 581"/>
                <a:gd name="T76" fmla="*/ 266 w 577"/>
                <a:gd name="T77" fmla="*/ 344 h 581"/>
                <a:gd name="T78" fmla="*/ 312 w 577"/>
                <a:gd name="T79" fmla="*/ 344 h 581"/>
                <a:gd name="T80" fmla="*/ 343 w 577"/>
                <a:gd name="T81" fmla="*/ 31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77" h="581">
                  <a:moveTo>
                    <a:pt x="577" y="290"/>
                  </a:moveTo>
                  <a:lnTo>
                    <a:pt x="571" y="232"/>
                  </a:lnTo>
                  <a:lnTo>
                    <a:pt x="554" y="177"/>
                  </a:lnTo>
                  <a:lnTo>
                    <a:pt x="527" y="127"/>
                  </a:lnTo>
                  <a:lnTo>
                    <a:pt x="492" y="85"/>
                  </a:lnTo>
                  <a:lnTo>
                    <a:pt x="449" y="49"/>
                  </a:lnTo>
                  <a:lnTo>
                    <a:pt x="400" y="22"/>
                  </a:lnTo>
                  <a:lnTo>
                    <a:pt x="346" y="6"/>
                  </a:lnTo>
                  <a:lnTo>
                    <a:pt x="289" y="0"/>
                  </a:lnTo>
                  <a:lnTo>
                    <a:pt x="230" y="6"/>
                  </a:lnTo>
                  <a:lnTo>
                    <a:pt x="176" y="23"/>
                  </a:lnTo>
                  <a:lnTo>
                    <a:pt x="127" y="50"/>
                  </a:lnTo>
                  <a:lnTo>
                    <a:pt x="84" y="85"/>
                  </a:lnTo>
                  <a:lnTo>
                    <a:pt x="49" y="128"/>
                  </a:lnTo>
                  <a:lnTo>
                    <a:pt x="23" y="177"/>
                  </a:lnTo>
                  <a:lnTo>
                    <a:pt x="6" y="232"/>
                  </a:lnTo>
                  <a:lnTo>
                    <a:pt x="0" y="290"/>
                  </a:lnTo>
                  <a:lnTo>
                    <a:pt x="6" y="349"/>
                  </a:lnTo>
                  <a:lnTo>
                    <a:pt x="23" y="404"/>
                  </a:lnTo>
                  <a:lnTo>
                    <a:pt x="49" y="453"/>
                  </a:lnTo>
                  <a:lnTo>
                    <a:pt x="85" y="496"/>
                  </a:lnTo>
                  <a:lnTo>
                    <a:pt x="128" y="531"/>
                  </a:lnTo>
                  <a:lnTo>
                    <a:pt x="177" y="558"/>
                  </a:lnTo>
                  <a:lnTo>
                    <a:pt x="231" y="575"/>
                  </a:lnTo>
                  <a:lnTo>
                    <a:pt x="289" y="581"/>
                  </a:lnTo>
                  <a:lnTo>
                    <a:pt x="347" y="575"/>
                  </a:lnTo>
                  <a:lnTo>
                    <a:pt x="401" y="558"/>
                  </a:lnTo>
                  <a:lnTo>
                    <a:pt x="450" y="531"/>
                  </a:lnTo>
                  <a:lnTo>
                    <a:pt x="493" y="495"/>
                  </a:lnTo>
                  <a:lnTo>
                    <a:pt x="528" y="452"/>
                  </a:lnTo>
                  <a:lnTo>
                    <a:pt x="555" y="403"/>
                  </a:lnTo>
                  <a:lnTo>
                    <a:pt x="571" y="349"/>
                  </a:lnTo>
                  <a:lnTo>
                    <a:pt x="577" y="290"/>
                  </a:lnTo>
                  <a:close/>
                  <a:moveTo>
                    <a:pt x="289" y="554"/>
                  </a:moveTo>
                  <a:lnTo>
                    <a:pt x="236" y="548"/>
                  </a:lnTo>
                  <a:lnTo>
                    <a:pt x="186" y="533"/>
                  </a:lnTo>
                  <a:lnTo>
                    <a:pt x="142" y="509"/>
                  </a:lnTo>
                  <a:lnTo>
                    <a:pt x="103" y="476"/>
                  </a:lnTo>
                  <a:lnTo>
                    <a:pt x="71" y="437"/>
                  </a:lnTo>
                  <a:lnTo>
                    <a:pt x="47" y="392"/>
                  </a:lnTo>
                  <a:lnTo>
                    <a:pt x="32" y="343"/>
                  </a:lnTo>
                  <a:lnTo>
                    <a:pt x="26" y="290"/>
                  </a:lnTo>
                  <a:lnTo>
                    <a:pt x="32" y="237"/>
                  </a:lnTo>
                  <a:lnTo>
                    <a:pt x="47" y="188"/>
                  </a:lnTo>
                  <a:lnTo>
                    <a:pt x="71" y="142"/>
                  </a:lnTo>
                  <a:lnTo>
                    <a:pt x="103" y="104"/>
                  </a:lnTo>
                  <a:lnTo>
                    <a:pt x="142" y="71"/>
                  </a:lnTo>
                  <a:lnTo>
                    <a:pt x="187" y="47"/>
                  </a:lnTo>
                  <a:lnTo>
                    <a:pt x="236" y="32"/>
                  </a:lnTo>
                  <a:lnTo>
                    <a:pt x="289" y="27"/>
                  </a:lnTo>
                  <a:lnTo>
                    <a:pt x="341" y="32"/>
                  </a:lnTo>
                  <a:lnTo>
                    <a:pt x="391" y="48"/>
                  </a:lnTo>
                  <a:lnTo>
                    <a:pt x="435" y="72"/>
                  </a:lnTo>
                  <a:lnTo>
                    <a:pt x="474" y="104"/>
                  </a:lnTo>
                  <a:lnTo>
                    <a:pt x="506" y="143"/>
                  </a:lnTo>
                  <a:lnTo>
                    <a:pt x="530" y="188"/>
                  </a:lnTo>
                  <a:lnTo>
                    <a:pt x="545" y="237"/>
                  </a:lnTo>
                  <a:lnTo>
                    <a:pt x="550" y="290"/>
                  </a:lnTo>
                  <a:lnTo>
                    <a:pt x="545" y="343"/>
                  </a:lnTo>
                  <a:lnTo>
                    <a:pt x="530" y="393"/>
                  </a:lnTo>
                  <a:lnTo>
                    <a:pt x="505" y="438"/>
                  </a:lnTo>
                  <a:lnTo>
                    <a:pt x="473" y="477"/>
                  </a:lnTo>
                  <a:lnTo>
                    <a:pt x="434" y="509"/>
                  </a:lnTo>
                  <a:lnTo>
                    <a:pt x="390" y="533"/>
                  </a:lnTo>
                  <a:lnTo>
                    <a:pt x="341" y="549"/>
                  </a:lnTo>
                  <a:lnTo>
                    <a:pt x="289" y="554"/>
                  </a:lnTo>
                  <a:close/>
                  <a:moveTo>
                    <a:pt x="347" y="290"/>
                  </a:moveTo>
                  <a:lnTo>
                    <a:pt x="343" y="267"/>
                  </a:lnTo>
                  <a:lnTo>
                    <a:pt x="330" y="248"/>
                  </a:lnTo>
                  <a:lnTo>
                    <a:pt x="311" y="236"/>
                  </a:lnTo>
                  <a:lnTo>
                    <a:pt x="289" y="232"/>
                  </a:lnTo>
                  <a:lnTo>
                    <a:pt x="265" y="236"/>
                  </a:lnTo>
                  <a:lnTo>
                    <a:pt x="246" y="249"/>
                  </a:lnTo>
                  <a:lnTo>
                    <a:pt x="234" y="268"/>
                  </a:lnTo>
                  <a:lnTo>
                    <a:pt x="230" y="290"/>
                  </a:lnTo>
                  <a:lnTo>
                    <a:pt x="235" y="313"/>
                  </a:lnTo>
                  <a:lnTo>
                    <a:pt x="247" y="332"/>
                  </a:lnTo>
                  <a:lnTo>
                    <a:pt x="266" y="344"/>
                  </a:lnTo>
                  <a:lnTo>
                    <a:pt x="289" y="349"/>
                  </a:lnTo>
                  <a:lnTo>
                    <a:pt x="312" y="344"/>
                  </a:lnTo>
                  <a:lnTo>
                    <a:pt x="331" y="331"/>
                  </a:lnTo>
                  <a:lnTo>
                    <a:pt x="343" y="313"/>
                  </a:lnTo>
                  <a:lnTo>
                    <a:pt x="347" y="29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>
            <a:off x="1385462" y="2743571"/>
            <a:ext cx="1371600" cy="493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 rot="1175818">
            <a:off x="1325015" y="2985309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companion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0205" y="2231570"/>
            <a:ext cx="80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Myriad Pro" pitchFamily="34" charset="0"/>
              </a:rPr>
              <a:t>(ZAMS)</a:t>
            </a:r>
            <a:endParaRPr lang="en-US" sz="16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Supplementary Studies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host galaxy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metallicities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0957" y="1752600"/>
            <a:ext cx="3496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369 core collapse </a:t>
            </a:r>
            <a:r>
              <a:rPr lang="en-US" dirty="0" err="1" smtClean="0"/>
              <a:t>SNe</a:t>
            </a:r>
            <a:r>
              <a:rPr lang="en-US" dirty="0" smtClean="0"/>
              <a:t> from the PTF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2374900"/>
            <a:ext cx="7529513" cy="394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3886200" y="6705600"/>
            <a:ext cx="259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67055" y="6336268"/>
            <a:ext cx="182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lower </a:t>
            </a:r>
            <a:r>
              <a:rPr lang="en-US" dirty="0" err="1" smtClean="0">
                <a:latin typeface="Myriad Pro" pitchFamily="34" charset="0"/>
              </a:rPr>
              <a:t>metallicity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6565" y="6398997"/>
            <a:ext cx="173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Myriad Pro" pitchFamily="34" charset="0"/>
              </a:rPr>
              <a:t>(</a:t>
            </a:r>
            <a:r>
              <a:rPr lang="en-US" sz="1400" dirty="0" err="1" smtClean="0">
                <a:latin typeface="Myriad Pro" pitchFamily="34" charset="0"/>
              </a:rPr>
              <a:t>Arcavi</a:t>
            </a:r>
            <a:r>
              <a:rPr lang="en-US" sz="1400" dirty="0" smtClean="0">
                <a:latin typeface="Myriad Pro" pitchFamily="34" charset="0"/>
              </a:rPr>
              <a:t> et al. in prep.)</a:t>
            </a:r>
            <a:endParaRPr lang="en-US" sz="1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0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Supplementary Studies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host galaxy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metallicities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0957" y="1752600"/>
            <a:ext cx="3496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369 core collapse </a:t>
            </a:r>
            <a:r>
              <a:rPr lang="en-US" dirty="0" err="1" smtClean="0"/>
              <a:t>SNe</a:t>
            </a:r>
            <a:r>
              <a:rPr lang="en-US" dirty="0" smtClean="0"/>
              <a:t> from the PTF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43600" y="6324600"/>
            <a:ext cx="259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24455" y="5955268"/>
            <a:ext cx="182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lower </a:t>
            </a:r>
            <a:r>
              <a:rPr lang="en-US" dirty="0" err="1" smtClean="0">
                <a:latin typeface="Myriad Pro" pitchFamily="34" charset="0"/>
              </a:rPr>
              <a:t>metallicity</a:t>
            </a:r>
            <a:endParaRPr lang="en-US" dirty="0">
              <a:latin typeface="Myriad Pro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6" y="2406978"/>
            <a:ext cx="9040688" cy="353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1447800" y="6323818"/>
            <a:ext cx="259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655" y="5954486"/>
            <a:ext cx="182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lower </a:t>
            </a:r>
            <a:r>
              <a:rPr lang="en-US" dirty="0" err="1" smtClean="0">
                <a:latin typeface="Myriad Pro" pitchFamily="34" charset="0"/>
              </a:rPr>
              <a:t>metallicity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200" y="6477000"/>
            <a:ext cx="173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Myriad Pro" pitchFamily="34" charset="0"/>
              </a:rPr>
              <a:t>(</a:t>
            </a:r>
            <a:r>
              <a:rPr lang="en-US" sz="1400" dirty="0" err="1" smtClean="0">
                <a:latin typeface="Myriad Pro" pitchFamily="34" charset="0"/>
              </a:rPr>
              <a:t>Arcavi</a:t>
            </a:r>
            <a:r>
              <a:rPr lang="en-US" sz="1400" dirty="0" smtClean="0">
                <a:latin typeface="Myriad Pro" pitchFamily="34" charset="0"/>
              </a:rPr>
              <a:t> et al. in prep.)</a:t>
            </a:r>
            <a:endParaRPr lang="en-US" sz="1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5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Conclusions |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Ib’s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 &amp;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IIb‘s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 come from same systems?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867961" y="2877224"/>
            <a:ext cx="1596901" cy="268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21026826">
            <a:off x="2837760" y="2673523"/>
            <a:ext cx="1550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</a:t>
            </a:r>
            <a:r>
              <a:rPr lang="en-US" dirty="0" err="1" smtClean="0"/>
              <a:t>metallicity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881667">
            <a:off x="2761262" y="3491897"/>
            <a:ext cx="161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</a:t>
            </a:r>
            <a:r>
              <a:rPr lang="en-US" dirty="0" err="1" smtClean="0"/>
              <a:t>metallicity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276600" y="2324100"/>
            <a:ext cx="1524000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3187385" y="1490794"/>
            <a:ext cx="1232215" cy="1176206"/>
            <a:chOff x="306757" y="4136572"/>
            <a:chExt cx="2748497" cy="2623567"/>
          </a:xfrm>
        </p:grpSpPr>
        <p:sp>
          <p:nvSpPr>
            <p:cNvPr id="46" name="Oval 45"/>
            <p:cNvSpPr/>
            <p:nvPr/>
          </p:nvSpPr>
          <p:spPr>
            <a:xfrm>
              <a:off x="306757" y="4136572"/>
              <a:ext cx="2748497" cy="262356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7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2392112" y="5210788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cxnSp>
        <p:nvCxnSpPr>
          <p:cNvPr id="51" name="Straight Arrow Connector 50"/>
          <p:cNvCxnSpPr/>
          <p:nvPr/>
        </p:nvCxnSpPr>
        <p:spPr>
          <a:xfrm flipV="1">
            <a:off x="1385462" y="1976669"/>
            <a:ext cx="1371600" cy="493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445584">
            <a:off x="1159429" y="1822130"/>
            <a:ext cx="159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no companion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30314" y="1792003"/>
            <a:ext cx="433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IIP </a:t>
            </a:r>
            <a:r>
              <a:rPr lang="en-US" dirty="0" smtClean="0">
                <a:latin typeface="Myriad Pro" pitchFamily="34" charset="0"/>
              </a:rPr>
              <a:t>(why the uniformity in plateau lengths?)</a:t>
            </a:r>
            <a:endParaRPr lang="en-US" b="1" dirty="0">
              <a:latin typeface="Myriad Pro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385462" y="2743571"/>
            <a:ext cx="1371600" cy="493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175818">
            <a:off x="1325015" y="2985309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companion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68305" y="2713476"/>
            <a:ext cx="78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</a:t>
            </a:r>
            <a:r>
              <a:rPr lang="en-US" b="1" dirty="0" err="1" smtClean="0">
                <a:latin typeface="Myriad Pro" pitchFamily="34" charset="0"/>
              </a:rPr>
              <a:t>IIb</a:t>
            </a:r>
            <a:endParaRPr lang="en-US" b="1" dirty="0">
              <a:latin typeface="Myriad Pro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385462" y="5211040"/>
            <a:ext cx="12910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637314" y="4931228"/>
            <a:ext cx="4327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IIL </a:t>
            </a:r>
            <a:r>
              <a:rPr lang="en-US" dirty="0" smtClean="0">
                <a:latin typeface="Myriad Pro" pitchFamily="34" charset="0"/>
              </a:rPr>
              <a:t>(small range of masses can make a less common type of </a:t>
            </a:r>
            <a:r>
              <a:rPr lang="en-US" b="1" dirty="0" smtClean="0">
                <a:latin typeface="Myriad Pro" pitchFamily="34" charset="0"/>
              </a:rPr>
              <a:t>SN </a:t>
            </a:r>
            <a:r>
              <a:rPr lang="en-US" b="1" dirty="0" err="1" smtClean="0">
                <a:latin typeface="Myriad Pro" pitchFamily="34" charset="0"/>
              </a:rPr>
              <a:t>IIb</a:t>
            </a:r>
            <a:r>
              <a:rPr lang="en-US" dirty="0" smtClean="0">
                <a:latin typeface="Myriad Pro" pitchFamily="34" charset="0"/>
              </a:rPr>
              <a:t>)</a:t>
            </a:r>
            <a:endParaRPr lang="en-US" b="1" dirty="0">
              <a:latin typeface="Myriad Pro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4610159" y="2484876"/>
            <a:ext cx="952441" cy="840902"/>
            <a:chOff x="698517" y="4510525"/>
            <a:chExt cx="2124454" cy="1875660"/>
          </a:xfrm>
        </p:grpSpPr>
        <p:sp>
          <p:nvSpPr>
            <p:cNvPr id="60" name="Oval 59"/>
            <p:cNvSpPr/>
            <p:nvPr/>
          </p:nvSpPr>
          <p:spPr>
            <a:xfrm>
              <a:off x="698517" y="4510525"/>
              <a:ext cx="1964980" cy="18756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61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2270706" y="5186506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977726" y="4419600"/>
            <a:ext cx="1895444" cy="1577422"/>
            <a:chOff x="698517" y="4510525"/>
            <a:chExt cx="2253812" cy="1875660"/>
          </a:xfrm>
        </p:grpSpPr>
        <p:sp>
          <p:nvSpPr>
            <p:cNvPr id="66" name="Oval 65"/>
            <p:cNvSpPr/>
            <p:nvPr/>
          </p:nvSpPr>
          <p:spPr>
            <a:xfrm>
              <a:off x="698517" y="4510525"/>
              <a:ext cx="1964980" cy="18756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67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2400064" y="5344270"/>
              <a:ext cx="552265" cy="52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838200" y="2130074"/>
            <a:ext cx="152400" cy="3356326"/>
            <a:chOff x="990600" y="2209800"/>
            <a:chExt cx="152400" cy="3356326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1066800" y="2209800"/>
              <a:ext cx="0" cy="335632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990600" y="2209800"/>
              <a:ext cx="152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78410" y="558711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Mass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1991" y="485581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winds</a:t>
            </a:r>
            <a:endParaRPr lang="en-US" dirty="0">
              <a:latin typeface="Myriad Pro" pitchFamily="34" charset="0"/>
            </a:endParaRPr>
          </a:p>
        </p:txBody>
      </p:sp>
      <p:grpSp>
        <p:nvGrpSpPr>
          <p:cNvPr id="76" name="Group 20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98033" y="2057400"/>
            <a:ext cx="715342" cy="203345"/>
            <a:chOff x="3" y="3"/>
            <a:chExt cx="3641" cy="1035"/>
          </a:xfrm>
        </p:grpSpPr>
        <p:sp>
          <p:nvSpPr>
            <p:cNvPr id="77" name="Freeform 21"/>
            <p:cNvSpPr>
              <a:spLocks noChangeAspect="1"/>
            </p:cNvSpPr>
            <p:nvPr/>
          </p:nvSpPr>
          <p:spPr bwMode="auto">
            <a:xfrm>
              <a:off x="3" y="359"/>
              <a:ext cx="745" cy="264"/>
            </a:xfrm>
            <a:custGeom>
              <a:avLst/>
              <a:gdLst>
                <a:gd name="T0" fmla="*/ 745 w 745"/>
                <a:gd name="T1" fmla="*/ 37 h 264"/>
                <a:gd name="T2" fmla="*/ 740 w 745"/>
                <a:gd name="T3" fmla="*/ 10 h 264"/>
                <a:gd name="T4" fmla="*/ 729 w 745"/>
                <a:gd name="T5" fmla="*/ 1 h 264"/>
                <a:gd name="T6" fmla="*/ 720 w 745"/>
                <a:gd name="T7" fmla="*/ 8 h 264"/>
                <a:gd name="T8" fmla="*/ 713 w 745"/>
                <a:gd name="T9" fmla="*/ 30 h 264"/>
                <a:gd name="T10" fmla="*/ 708 w 745"/>
                <a:gd name="T11" fmla="*/ 69 h 264"/>
                <a:gd name="T12" fmla="*/ 698 w 745"/>
                <a:gd name="T13" fmla="*/ 103 h 264"/>
                <a:gd name="T14" fmla="*/ 683 w 745"/>
                <a:gd name="T15" fmla="*/ 132 h 264"/>
                <a:gd name="T16" fmla="*/ 663 w 745"/>
                <a:gd name="T17" fmla="*/ 156 h 264"/>
                <a:gd name="T18" fmla="*/ 639 w 745"/>
                <a:gd name="T19" fmla="*/ 175 h 264"/>
                <a:gd name="T20" fmla="*/ 614 w 745"/>
                <a:gd name="T21" fmla="*/ 189 h 264"/>
                <a:gd name="T22" fmla="*/ 586 w 745"/>
                <a:gd name="T23" fmla="*/ 198 h 264"/>
                <a:gd name="T24" fmla="*/ 557 w 745"/>
                <a:gd name="T25" fmla="*/ 201 h 264"/>
                <a:gd name="T26" fmla="*/ 507 w 745"/>
                <a:gd name="T27" fmla="*/ 192 h 264"/>
                <a:gd name="T28" fmla="*/ 462 w 745"/>
                <a:gd name="T29" fmla="*/ 170 h 264"/>
                <a:gd name="T30" fmla="*/ 419 w 745"/>
                <a:gd name="T31" fmla="*/ 139 h 264"/>
                <a:gd name="T32" fmla="*/ 378 w 745"/>
                <a:gd name="T33" fmla="*/ 104 h 264"/>
                <a:gd name="T34" fmla="*/ 335 w 745"/>
                <a:gd name="T35" fmla="*/ 65 h 264"/>
                <a:gd name="T36" fmla="*/ 290 w 745"/>
                <a:gd name="T37" fmla="*/ 33 h 264"/>
                <a:gd name="T38" fmla="*/ 241 w 745"/>
                <a:gd name="T39" fmla="*/ 9 h 264"/>
                <a:gd name="T40" fmla="*/ 187 w 745"/>
                <a:gd name="T41" fmla="*/ 0 h 264"/>
                <a:gd name="T42" fmla="*/ 106 w 745"/>
                <a:gd name="T43" fmla="*/ 21 h 264"/>
                <a:gd name="T44" fmla="*/ 48 w 745"/>
                <a:gd name="T45" fmla="*/ 75 h 264"/>
                <a:gd name="T46" fmla="*/ 11 w 745"/>
                <a:gd name="T47" fmla="*/ 148 h 264"/>
                <a:gd name="T48" fmla="*/ 0 w 745"/>
                <a:gd name="T49" fmla="*/ 226 h 264"/>
                <a:gd name="T50" fmla="*/ 2 w 745"/>
                <a:gd name="T51" fmla="*/ 247 h 264"/>
                <a:gd name="T52" fmla="*/ 7 w 745"/>
                <a:gd name="T53" fmla="*/ 258 h 264"/>
                <a:gd name="T54" fmla="*/ 12 w 745"/>
                <a:gd name="T55" fmla="*/ 262 h 264"/>
                <a:gd name="T56" fmla="*/ 15 w 745"/>
                <a:gd name="T57" fmla="*/ 262 h 264"/>
                <a:gd name="T58" fmla="*/ 23 w 745"/>
                <a:gd name="T59" fmla="*/ 259 h 264"/>
                <a:gd name="T60" fmla="*/ 27 w 745"/>
                <a:gd name="T61" fmla="*/ 251 h 264"/>
                <a:gd name="T62" fmla="*/ 30 w 745"/>
                <a:gd name="T63" fmla="*/ 242 h 264"/>
                <a:gd name="T64" fmla="*/ 31 w 745"/>
                <a:gd name="T65" fmla="*/ 237 h 264"/>
                <a:gd name="T66" fmla="*/ 48 w 745"/>
                <a:gd name="T67" fmla="*/ 157 h 264"/>
                <a:gd name="T68" fmla="*/ 85 w 745"/>
                <a:gd name="T69" fmla="*/ 104 h 264"/>
                <a:gd name="T70" fmla="*/ 135 w 745"/>
                <a:gd name="T71" fmla="*/ 73 h 264"/>
                <a:gd name="T72" fmla="*/ 187 w 745"/>
                <a:gd name="T73" fmla="*/ 63 h 264"/>
                <a:gd name="T74" fmla="*/ 237 w 745"/>
                <a:gd name="T75" fmla="*/ 71 h 264"/>
                <a:gd name="T76" fmla="*/ 282 w 745"/>
                <a:gd name="T77" fmla="*/ 93 h 264"/>
                <a:gd name="T78" fmla="*/ 325 w 745"/>
                <a:gd name="T79" fmla="*/ 125 h 264"/>
                <a:gd name="T80" fmla="*/ 366 w 745"/>
                <a:gd name="T81" fmla="*/ 160 h 264"/>
                <a:gd name="T82" fmla="*/ 409 w 745"/>
                <a:gd name="T83" fmla="*/ 198 h 264"/>
                <a:gd name="T84" fmla="*/ 454 w 745"/>
                <a:gd name="T85" fmla="*/ 231 h 264"/>
                <a:gd name="T86" fmla="*/ 503 w 745"/>
                <a:gd name="T87" fmla="*/ 255 h 264"/>
                <a:gd name="T88" fmla="*/ 557 w 745"/>
                <a:gd name="T89" fmla="*/ 264 h 264"/>
                <a:gd name="T90" fmla="*/ 638 w 745"/>
                <a:gd name="T91" fmla="*/ 243 h 264"/>
                <a:gd name="T92" fmla="*/ 697 w 745"/>
                <a:gd name="T93" fmla="*/ 189 h 264"/>
                <a:gd name="T94" fmla="*/ 732 w 745"/>
                <a:gd name="T95" fmla="*/ 116 h 264"/>
                <a:gd name="T96" fmla="*/ 745 w 745"/>
                <a:gd name="T97" fmla="*/ 3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5" h="264">
                  <a:moveTo>
                    <a:pt x="745" y="37"/>
                  </a:moveTo>
                  <a:lnTo>
                    <a:pt x="740" y="10"/>
                  </a:lnTo>
                  <a:lnTo>
                    <a:pt x="729" y="1"/>
                  </a:lnTo>
                  <a:lnTo>
                    <a:pt x="720" y="8"/>
                  </a:lnTo>
                  <a:lnTo>
                    <a:pt x="713" y="30"/>
                  </a:lnTo>
                  <a:lnTo>
                    <a:pt x="708" y="69"/>
                  </a:lnTo>
                  <a:lnTo>
                    <a:pt x="698" y="103"/>
                  </a:lnTo>
                  <a:lnTo>
                    <a:pt x="683" y="132"/>
                  </a:lnTo>
                  <a:lnTo>
                    <a:pt x="663" y="156"/>
                  </a:lnTo>
                  <a:lnTo>
                    <a:pt x="639" y="175"/>
                  </a:lnTo>
                  <a:lnTo>
                    <a:pt x="614" y="189"/>
                  </a:lnTo>
                  <a:lnTo>
                    <a:pt x="586" y="198"/>
                  </a:lnTo>
                  <a:lnTo>
                    <a:pt x="557" y="201"/>
                  </a:lnTo>
                  <a:lnTo>
                    <a:pt x="507" y="192"/>
                  </a:lnTo>
                  <a:lnTo>
                    <a:pt x="462" y="170"/>
                  </a:lnTo>
                  <a:lnTo>
                    <a:pt x="419" y="139"/>
                  </a:lnTo>
                  <a:lnTo>
                    <a:pt x="378" y="104"/>
                  </a:lnTo>
                  <a:lnTo>
                    <a:pt x="335" y="65"/>
                  </a:lnTo>
                  <a:lnTo>
                    <a:pt x="290" y="33"/>
                  </a:lnTo>
                  <a:lnTo>
                    <a:pt x="241" y="9"/>
                  </a:lnTo>
                  <a:lnTo>
                    <a:pt x="187" y="0"/>
                  </a:lnTo>
                  <a:lnTo>
                    <a:pt x="106" y="21"/>
                  </a:lnTo>
                  <a:lnTo>
                    <a:pt x="48" y="75"/>
                  </a:lnTo>
                  <a:lnTo>
                    <a:pt x="11" y="148"/>
                  </a:lnTo>
                  <a:lnTo>
                    <a:pt x="0" y="226"/>
                  </a:lnTo>
                  <a:lnTo>
                    <a:pt x="2" y="247"/>
                  </a:lnTo>
                  <a:lnTo>
                    <a:pt x="7" y="258"/>
                  </a:lnTo>
                  <a:lnTo>
                    <a:pt x="12" y="262"/>
                  </a:lnTo>
                  <a:lnTo>
                    <a:pt x="15" y="262"/>
                  </a:lnTo>
                  <a:lnTo>
                    <a:pt x="23" y="259"/>
                  </a:lnTo>
                  <a:lnTo>
                    <a:pt x="27" y="251"/>
                  </a:lnTo>
                  <a:lnTo>
                    <a:pt x="30" y="242"/>
                  </a:lnTo>
                  <a:lnTo>
                    <a:pt x="31" y="237"/>
                  </a:lnTo>
                  <a:lnTo>
                    <a:pt x="48" y="157"/>
                  </a:lnTo>
                  <a:lnTo>
                    <a:pt x="85" y="104"/>
                  </a:lnTo>
                  <a:lnTo>
                    <a:pt x="135" y="73"/>
                  </a:lnTo>
                  <a:lnTo>
                    <a:pt x="187" y="63"/>
                  </a:lnTo>
                  <a:lnTo>
                    <a:pt x="237" y="71"/>
                  </a:lnTo>
                  <a:lnTo>
                    <a:pt x="282" y="93"/>
                  </a:lnTo>
                  <a:lnTo>
                    <a:pt x="325" y="125"/>
                  </a:lnTo>
                  <a:lnTo>
                    <a:pt x="366" y="160"/>
                  </a:lnTo>
                  <a:lnTo>
                    <a:pt x="409" y="198"/>
                  </a:lnTo>
                  <a:lnTo>
                    <a:pt x="454" y="231"/>
                  </a:lnTo>
                  <a:lnTo>
                    <a:pt x="503" y="255"/>
                  </a:lnTo>
                  <a:lnTo>
                    <a:pt x="557" y="264"/>
                  </a:lnTo>
                  <a:lnTo>
                    <a:pt x="638" y="243"/>
                  </a:lnTo>
                  <a:lnTo>
                    <a:pt x="697" y="189"/>
                  </a:lnTo>
                  <a:lnTo>
                    <a:pt x="732" y="116"/>
                  </a:lnTo>
                  <a:lnTo>
                    <a:pt x="745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 noChangeAspect="1"/>
            </p:cNvSpPr>
            <p:nvPr/>
          </p:nvSpPr>
          <p:spPr bwMode="auto">
            <a:xfrm>
              <a:off x="906" y="22"/>
              <a:ext cx="368" cy="751"/>
            </a:xfrm>
            <a:custGeom>
              <a:avLst/>
              <a:gdLst>
                <a:gd name="T0" fmla="*/ 229 w 368"/>
                <a:gd name="T1" fmla="*/ 30 h 751"/>
                <a:gd name="T2" fmla="*/ 228 w 368"/>
                <a:gd name="T3" fmla="*/ 14 h 751"/>
                <a:gd name="T4" fmla="*/ 226 w 368"/>
                <a:gd name="T5" fmla="*/ 4 h 751"/>
                <a:gd name="T6" fmla="*/ 218 w 368"/>
                <a:gd name="T7" fmla="*/ 1 h 751"/>
                <a:gd name="T8" fmla="*/ 203 w 368"/>
                <a:gd name="T9" fmla="*/ 0 h 751"/>
                <a:gd name="T10" fmla="*/ 147 w 368"/>
                <a:gd name="T11" fmla="*/ 42 h 751"/>
                <a:gd name="T12" fmla="*/ 88 w 368"/>
                <a:gd name="T13" fmla="*/ 63 h 751"/>
                <a:gd name="T14" fmla="*/ 37 w 368"/>
                <a:gd name="T15" fmla="*/ 71 h 751"/>
                <a:gd name="T16" fmla="*/ 0 w 368"/>
                <a:gd name="T17" fmla="*/ 72 h 751"/>
                <a:gd name="T18" fmla="*/ 0 w 368"/>
                <a:gd name="T19" fmla="*/ 107 h 751"/>
                <a:gd name="T20" fmla="*/ 24 w 368"/>
                <a:gd name="T21" fmla="*/ 107 h 751"/>
                <a:gd name="T22" fmla="*/ 60 w 368"/>
                <a:gd name="T23" fmla="*/ 104 h 751"/>
                <a:gd name="T24" fmla="*/ 102 w 368"/>
                <a:gd name="T25" fmla="*/ 95 h 751"/>
                <a:gd name="T26" fmla="*/ 146 w 368"/>
                <a:gd name="T27" fmla="*/ 78 h 751"/>
                <a:gd name="T28" fmla="*/ 146 w 368"/>
                <a:gd name="T29" fmla="*/ 661 h 751"/>
                <a:gd name="T30" fmla="*/ 146 w 368"/>
                <a:gd name="T31" fmla="*/ 675 h 751"/>
                <a:gd name="T32" fmla="*/ 144 w 368"/>
                <a:gd name="T33" fmla="*/ 687 h 751"/>
                <a:gd name="T34" fmla="*/ 140 w 368"/>
                <a:gd name="T35" fmla="*/ 696 h 751"/>
                <a:gd name="T36" fmla="*/ 132 w 368"/>
                <a:gd name="T37" fmla="*/ 704 h 751"/>
                <a:gd name="T38" fmla="*/ 119 w 368"/>
                <a:gd name="T39" fmla="*/ 709 h 751"/>
                <a:gd name="T40" fmla="*/ 101 w 368"/>
                <a:gd name="T41" fmla="*/ 713 h 751"/>
                <a:gd name="T42" fmla="*/ 76 w 368"/>
                <a:gd name="T43" fmla="*/ 715 h 751"/>
                <a:gd name="T44" fmla="*/ 42 w 368"/>
                <a:gd name="T45" fmla="*/ 716 h 751"/>
                <a:gd name="T46" fmla="*/ 6 w 368"/>
                <a:gd name="T47" fmla="*/ 716 h 751"/>
                <a:gd name="T48" fmla="*/ 6 w 368"/>
                <a:gd name="T49" fmla="*/ 751 h 751"/>
                <a:gd name="T50" fmla="*/ 368 w 368"/>
                <a:gd name="T51" fmla="*/ 751 h 751"/>
                <a:gd name="T52" fmla="*/ 368 w 368"/>
                <a:gd name="T53" fmla="*/ 716 h 751"/>
                <a:gd name="T54" fmla="*/ 332 w 368"/>
                <a:gd name="T55" fmla="*/ 716 h 751"/>
                <a:gd name="T56" fmla="*/ 299 w 368"/>
                <a:gd name="T57" fmla="*/ 715 h 751"/>
                <a:gd name="T58" fmla="*/ 274 w 368"/>
                <a:gd name="T59" fmla="*/ 713 h 751"/>
                <a:gd name="T60" fmla="*/ 256 w 368"/>
                <a:gd name="T61" fmla="*/ 709 h 751"/>
                <a:gd name="T62" fmla="*/ 243 w 368"/>
                <a:gd name="T63" fmla="*/ 704 h 751"/>
                <a:gd name="T64" fmla="*/ 235 w 368"/>
                <a:gd name="T65" fmla="*/ 697 h 751"/>
                <a:gd name="T66" fmla="*/ 230 w 368"/>
                <a:gd name="T67" fmla="*/ 688 h 751"/>
                <a:gd name="T68" fmla="*/ 229 w 368"/>
                <a:gd name="T69" fmla="*/ 676 h 751"/>
                <a:gd name="T70" fmla="*/ 229 w 368"/>
                <a:gd name="T71" fmla="*/ 661 h 751"/>
                <a:gd name="T72" fmla="*/ 229 w 368"/>
                <a:gd name="T73" fmla="*/ 30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8" h="751">
                  <a:moveTo>
                    <a:pt x="229" y="30"/>
                  </a:moveTo>
                  <a:lnTo>
                    <a:pt x="228" y="14"/>
                  </a:lnTo>
                  <a:lnTo>
                    <a:pt x="226" y="4"/>
                  </a:lnTo>
                  <a:lnTo>
                    <a:pt x="218" y="1"/>
                  </a:lnTo>
                  <a:lnTo>
                    <a:pt x="203" y="0"/>
                  </a:lnTo>
                  <a:lnTo>
                    <a:pt x="147" y="42"/>
                  </a:lnTo>
                  <a:lnTo>
                    <a:pt x="88" y="63"/>
                  </a:lnTo>
                  <a:lnTo>
                    <a:pt x="37" y="71"/>
                  </a:lnTo>
                  <a:lnTo>
                    <a:pt x="0" y="72"/>
                  </a:lnTo>
                  <a:lnTo>
                    <a:pt x="0" y="107"/>
                  </a:lnTo>
                  <a:lnTo>
                    <a:pt x="24" y="107"/>
                  </a:lnTo>
                  <a:lnTo>
                    <a:pt x="60" y="104"/>
                  </a:lnTo>
                  <a:lnTo>
                    <a:pt x="102" y="95"/>
                  </a:lnTo>
                  <a:lnTo>
                    <a:pt x="146" y="78"/>
                  </a:lnTo>
                  <a:lnTo>
                    <a:pt x="146" y="661"/>
                  </a:lnTo>
                  <a:lnTo>
                    <a:pt x="146" y="675"/>
                  </a:lnTo>
                  <a:lnTo>
                    <a:pt x="144" y="687"/>
                  </a:lnTo>
                  <a:lnTo>
                    <a:pt x="140" y="696"/>
                  </a:lnTo>
                  <a:lnTo>
                    <a:pt x="132" y="704"/>
                  </a:lnTo>
                  <a:lnTo>
                    <a:pt x="119" y="709"/>
                  </a:lnTo>
                  <a:lnTo>
                    <a:pt x="101" y="713"/>
                  </a:lnTo>
                  <a:lnTo>
                    <a:pt x="76" y="715"/>
                  </a:lnTo>
                  <a:lnTo>
                    <a:pt x="42" y="716"/>
                  </a:lnTo>
                  <a:lnTo>
                    <a:pt x="6" y="716"/>
                  </a:lnTo>
                  <a:lnTo>
                    <a:pt x="6" y="751"/>
                  </a:lnTo>
                  <a:lnTo>
                    <a:pt x="368" y="751"/>
                  </a:lnTo>
                  <a:lnTo>
                    <a:pt x="368" y="716"/>
                  </a:lnTo>
                  <a:lnTo>
                    <a:pt x="332" y="716"/>
                  </a:lnTo>
                  <a:lnTo>
                    <a:pt x="299" y="715"/>
                  </a:lnTo>
                  <a:lnTo>
                    <a:pt x="274" y="713"/>
                  </a:lnTo>
                  <a:lnTo>
                    <a:pt x="256" y="709"/>
                  </a:lnTo>
                  <a:lnTo>
                    <a:pt x="243" y="704"/>
                  </a:lnTo>
                  <a:lnTo>
                    <a:pt x="235" y="697"/>
                  </a:lnTo>
                  <a:lnTo>
                    <a:pt x="230" y="688"/>
                  </a:lnTo>
                  <a:lnTo>
                    <a:pt x="229" y="676"/>
                  </a:lnTo>
                  <a:lnTo>
                    <a:pt x="229" y="661"/>
                  </a:lnTo>
                  <a:lnTo>
                    <a:pt x="2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 noChangeAspect="1" noEditPoints="1"/>
            </p:cNvSpPr>
            <p:nvPr/>
          </p:nvSpPr>
          <p:spPr bwMode="auto">
            <a:xfrm>
              <a:off x="1405" y="22"/>
              <a:ext cx="471" cy="776"/>
            </a:xfrm>
            <a:custGeom>
              <a:avLst/>
              <a:gdLst>
                <a:gd name="T0" fmla="*/ 463 w 471"/>
                <a:gd name="T1" fmla="*/ 256 h 776"/>
                <a:gd name="T2" fmla="*/ 381 w 471"/>
                <a:gd name="T3" fmla="*/ 61 h 776"/>
                <a:gd name="T4" fmla="*/ 278 w 471"/>
                <a:gd name="T5" fmla="*/ 5 h 776"/>
                <a:gd name="T6" fmla="*/ 184 w 471"/>
                <a:gd name="T7" fmla="*/ 7 h 776"/>
                <a:gd name="T8" fmla="*/ 82 w 471"/>
                <a:gd name="T9" fmla="*/ 69 h 776"/>
                <a:gd name="T10" fmla="*/ 8 w 471"/>
                <a:gd name="T11" fmla="*/ 258 h 776"/>
                <a:gd name="T12" fmla="*/ 2 w 471"/>
                <a:gd name="T13" fmla="*/ 456 h 776"/>
                <a:gd name="T14" fmla="*/ 23 w 471"/>
                <a:gd name="T15" fmla="*/ 595 h 776"/>
                <a:gd name="T16" fmla="*/ 92 w 471"/>
                <a:gd name="T17" fmla="*/ 718 h 776"/>
                <a:gd name="T18" fmla="*/ 190 w 471"/>
                <a:gd name="T19" fmla="*/ 770 h 776"/>
                <a:gd name="T20" fmla="*/ 284 w 471"/>
                <a:gd name="T21" fmla="*/ 770 h 776"/>
                <a:gd name="T22" fmla="*/ 387 w 471"/>
                <a:gd name="T23" fmla="*/ 710 h 776"/>
                <a:gd name="T24" fmla="*/ 463 w 471"/>
                <a:gd name="T25" fmla="*/ 521 h 776"/>
                <a:gd name="T26" fmla="*/ 235 w 471"/>
                <a:gd name="T27" fmla="*/ 751 h 776"/>
                <a:gd name="T28" fmla="*/ 199 w 471"/>
                <a:gd name="T29" fmla="*/ 744 h 776"/>
                <a:gd name="T30" fmla="*/ 161 w 471"/>
                <a:gd name="T31" fmla="*/ 723 h 776"/>
                <a:gd name="T32" fmla="*/ 128 w 471"/>
                <a:gd name="T33" fmla="*/ 681 h 776"/>
                <a:gd name="T34" fmla="*/ 105 w 471"/>
                <a:gd name="T35" fmla="*/ 614 h 776"/>
                <a:gd name="T36" fmla="*/ 93 w 471"/>
                <a:gd name="T37" fmla="*/ 377 h 776"/>
                <a:gd name="T38" fmla="*/ 102 w 471"/>
                <a:gd name="T39" fmla="*/ 169 h 776"/>
                <a:gd name="T40" fmla="*/ 128 w 471"/>
                <a:gd name="T41" fmla="*/ 90 h 776"/>
                <a:gd name="T42" fmla="*/ 166 w 471"/>
                <a:gd name="T43" fmla="*/ 47 h 776"/>
                <a:gd name="T44" fmla="*/ 205 w 471"/>
                <a:gd name="T45" fmla="*/ 29 h 776"/>
                <a:gd name="T46" fmla="*/ 235 w 471"/>
                <a:gd name="T47" fmla="*/ 25 h 776"/>
                <a:gd name="T48" fmla="*/ 268 w 471"/>
                <a:gd name="T49" fmla="*/ 30 h 776"/>
                <a:gd name="T50" fmla="*/ 307 w 471"/>
                <a:gd name="T51" fmla="*/ 49 h 776"/>
                <a:gd name="T52" fmla="*/ 342 w 471"/>
                <a:gd name="T53" fmla="*/ 89 h 776"/>
                <a:gd name="T54" fmla="*/ 366 w 471"/>
                <a:gd name="T55" fmla="*/ 157 h 776"/>
                <a:gd name="T56" fmla="*/ 378 w 471"/>
                <a:gd name="T57" fmla="*/ 377 h 776"/>
                <a:gd name="T58" fmla="*/ 365 w 471"/>
                <a:gd name="T59" fmla="*/ 610 h 776"/>
                <a:gd name="T60" fmla="*/ 345 w 471"/>
                <a:gd name="T61" fmla="*/ 677 h 776"/>
                <a:gd name="T62" fmla="*/ 313 w 471"/>
                <a:gd name="T63" fmla="*/ 720 h 776"/>
                <a:gd name="T64" fmla="*/ 274 w 471"/>
                <a:gd name="T65" fmla="*/ 744 h 776"/>
                <a:gd name="T66" fmla="*/ 235 w 471"/>
                <a:gd name="T67" fmla="*/ 751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71" h="776">
                  <a:moveTo>
                    <a:pt x="471" y="390"/>
                  </a:moveTo>
                  <a:lnTo>
                    <a:pt x="463" y="256"/>
                  </a:lnTo>
                  <a:lnTo>
                    <a:pt x="426" y="126"/>
                  </a:lnTo>
                  <a:lnTo>
                    <a:pt x="381" y="61"/>
                  </a:lnTo>
                  <a:lnTo>
                    <a:pt x="329" y="23"/>
                  </a:lnTo>
                  <a:lnTo>
                    <a:pt x="278" y="5"/>
                  </a:lnTo>
                  <a:lnTo>
                    <a:pt x="236" y="0"/>
                  </a:lnTo>
                  <a:lnTo>
                    <a:pt x="184" y="7"/>
                  </a:lnTo>
                  <a:lnTo>
                    <a:pt x="131" y="28"/>
                  </a:lnTo>
                  <a:lnTo>
                    <a:pt x="82" y="69"/>
                  </a:lnTo>
                  <a:lnTo>
                    <a:pt x="42" y="134"/>
                  </a:lnTo>
                  <a:lnTo>
                    <a:pt x="8" y="258"/>
                  </a:lnTo>
                  <a:lnTo>
                    <a:pt x="0" y="390"/>
                  </a:lnTo>
                  <a:lnTo>
                    <a:pt x="2" y="456"/>
                  </a:lnTo>
                  <a:lnTo>
                    <a:pt x="8" y="525"/>
                  </a:lnTo>
                  <a:lnTo>
                    <a:pt x="23" y="595"/>
                  </a:lnTo>
                  <a:lnTo>
                    <a:pt x="50" y="661"/>
                  </a:lnTo>
                  <a:lnTo>
                    <a:pt x="92" y="718"/>
                  </a:lnTo>
                  <a:lnTo>
                    <a:pt x="140" y="752"/>
                  </a:lnTo>
                  <a:lnTo>
                    <a:pt x="190" y="770"/>
                  </a:lnTo>
                  <a:lnTo>
                    <a:pt x="235" y="776"/>
                  </a:lnTo>
                  <a:lnTo>
                    <a:pt x="284" y="770"/>
                  </a:lnTo>
                  <a:lnTo>
                    <a:pt x="336" y="750"/>
                  </a:lnTo>
                  <a:lnTo>
                    <a:pt x="387" y="710"/>
                  </a:lnTo>
                  <a:lnTo>
                    <a:pt x="430" y="645"/>
                  </a:lnTo>
                  <a:lnTo>
                    <a:pt x="463" y="521"/>
                  </a:lnTo>
                  <a:lnTo>
                    <a:pt x="471" y="390"/>
                  </a:lnTo>
                  <a:close/>
                  <a:moveTo>
                    <a:pt x="235" y="751"/>
                  </a:moveTo>
                  <a:lnTo>
                    <a:pt x="217" y="749"/>
                  </a:lnTo>
                  <a:lnTo>
                    <a:pt x="199" y="744"/>
                  </a:lnTo>
                  <a:lnTo>
                    <a:pt x="180" y="736"/>
                  </a:lnTo>
                  <a:lnTo>
                    <a:pt x="161" y="723"/>
                  </a:lnTo>
                  <a:lnTo>
                    <a:pt x="144" y="705"/>
                  </a:lnTo>
                  <a:lnTo>
                    <a:pt x="128" y="681"/>
                  </a:lnTo>
                  <a:lnTo>
                    <a:pt x="115" y="651"/>
                  </a:lnTo>
                  <a:lnTo>
                    <a:pt x="105" y="614"/>
                  </a:lnTo>
                  <a:lnTo>
                    <a:pt x="95" y="495"/>
                  </a:lnTo>
                  <a:lnTo>
                    <a:pt x="93" y="377"/>
                  </a:lnTo>
                  <a:lnTo>
                    <a:pt x="94" y="269"/>
                  </a:lnTo>
                  <a:lnTo>
                    <a:pt x="102" y="169"/>
                  </a:lnTo>
                  <a:lnTo>
                    <a:pt x="112" y="125"/>
                  </a:lnTo>
                  <a:lnTo>
                    <a:pt x="128" y="90"/>
                  </a:lnTo>
                  <a:lnTo>
                    <a:pt x="146" y="65"/>
                  </a:lnTo>
                  <a:lnTo>
                    <a:pt x="166" y="47"/>
                  </a:lnTo>
                  <a:lnTo>
                    <a:pt x="186" y="35"/>
                  </a:lnTo>
                  <a:lnTo>
                    <a:pt x="205" y="29"/>
                  </a:lnTo>
                  <a:lnTo>
                    <a:pt x="222" y="25"/>
                  </a:lnTo>
                  <a:lnTo>
                    <a:pt x="235" y="25"/>
                  </a:lnTo>
                  <a:lnTo>
                    <a:pt x="250" y="26"/>
                  </a:lnTo>
                  <a:lnTo>
                    <a:pt x="268" y="30"/>
                  </a:lnTo>
                  <a:lnTo>
                    <a:pt x="287" y="37"/>
                  </a:lnTo>
                  <a:lnTo>
                    <a:pt x="307" y="49"/>
                  </a:lnTo>
                  <a:lnTo>
                    <a:pt x="325" y="66"/>
                  </a:lnTo>
                  <a:lnTo>
                    <a:pt x="342" y="89"/>
                  </a:lnTo>
                  <a:lnTo>
                    <a:pt x="356" y="119"/>
                  </a:lnTo>
                  <a:lnTo>
                    <a:pt x="366" y="157"/>
                  </a:lnTo>
                  <a:lnTo>
                    <a:pt x="377" y="263"/>
                  </a:lnTo>
                  <a:lnTo>
                    <a:pt x="378" y="377"/>
                  </a:lnTo>
                  <a:lnTo>
                    <a:pt x="376" y="498"/>
                  </a:lnTo>
                  <a:lnTo>
                    <a:pt x="365" y="610"/>
                  </a:lnTo>
                  <a:lnTo>
                    <a:pt x="357" y="646"/>
                  </a:lnTo>
                  <a:lnTo>
                    <a:pt x="345" y="677"/>
                  </a:lnTo>
                  <a:lnTo>
                    <a:pt x="330" y="701"/>
                  </a:lnTo>
                  <a:lnTo>
                    <a:pt x="313" y="720"/>
                  </a:lnTo>
                  <a:lnTo>
                    <a:pt x="294" y="734"/>
                  </a:lnTo>
                  <a:lnTo>
                    <a:pt x="274" y="744"/>
                  </a:lnTo>
                  <a:lnTo>
                    <a:pt x="254" y="749"/>
                  </a:lnTo>
                  <a:lnTo>
                    <a:pt x="235" y="75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 noChangeAspect="1"/>
            </p:cNvSpPr>
            <p:nvPr/>
          </p:nvSpPr>
          <p:spPr bwMode="auto">
            <a:xfrm>
              <a:off x="1964" y="3"/>
              <a:ext cx="1120" cy="770"/>
            </a:xfrm>
            <a:custGeom>
              <a:avLst/>
              <a:gdLst>
                <a:gd name="T0" fmla="*/ 995 w 1120"/>
                <a:gd name="T1" fmla="*/ 62 h 770"/>
                <a:gd name="T2" fmla="*/ 1035 w 1120"/>
                <a:gd name="T3" fmla="*/ 37 h 770"/>
                <a:gd name="T4" fmla="*/ 1101 w 1120"/>
                <a:gd name="T5" fmla="*/ 35 h 770"/>
                <a:gd name="T6" fmla="*/ 1118 w 1120"/>
                <a:gd name="T7" fmla="*/ 26 h 770"/>
                <a:gd name="T8" fmla="*/ 1112 w 1120"/>
                <a:gd name="T9" fmla="*/ 1 h 770"/>
                <a:gd name="T10" fmla="*/ 942 w 1120"/>
                <a:gd name="T11" fmla="*/ 0 h 770"/>
                <a:gd name="T12" fmla="*/ 914 w 1120"/>
                <a:gd name="T13" fmla="*/ 3 h 770"/>
                <a:gd name="T14" fmla="*/ 899 w 1120"/>
                <a:gd name="T15" fmla="*/ 21 h 770"/>
                <a:gd name="T16" fmla="*/ 404 w 1120"/>
                <a:gd name="T17" fmla="*/ 26 h 770"/>
                <a:gd name="T18" fmla="*/ 396 w 1120"/>
                <a:gd name="T19" fmla="*/ 4 h 770"/>
                <a:gd name="T20" fmla="*/ 369 w 1120"/>
                <a:gd name="T21" fmla="*/ 0 h 770"/>
                <a:gd name="T22" fmla="*/ 202 w 1120"/>
                <a:gd name="T23" fmla="*/ 0 h 770"/>
                <a:gd name="T24" fmla="*/ 185 w 1120"/>
                <a:gd name="T25" fmla="*/ 9 h 770"/>
                <a:gd name="T26" fmla="*/ 190 w 1120"/>
                <a:gd name="T27" fmla="*/ 33 h 770"/>
                <a:gd name="T28" fmla="*/ 239 w 1120"/>
                <a:gd name="T29" fmla="*/ 36 h 770"/>
                <a:gd name="T30" fmla="*/ 282 w 1120"/>
                <a:gd name="T31" fmla="*/ 42 h 770"/>
                <a:gd name="T32" fmla="*/ 286 w 1120"/>
                <a:gd name="T33" fmla="*/ 63 h 770"/>
                <a:gd name="T34" fmla="*/ 141 w 1120"/>
                <a:gd name="T35" fmla="*/ 650 h 770"/>
                <a:gd name="T36" fmla="*/ 110 w 1120"/>
                <a:gd name="T37" fmla="*/ 708 h 770"/>
                <a:gd name="T38" fmla="*/ 20 w 1120"/>
                <a:gd name="T39" fmla="*/ 735 h 770"/>
                <a:gd name="T40" fmla="*/ 8 w 1120"/>
                <a:gd name="T41" fmla="*/ 737 h 770"/>
                <a:gd name="T42" fmla="*/ 0 w 1120"/>
                <a:gd name="T43" fmla="*/ 756 h 770"/>
                <a:gd name="T44" fmla="*/ 16 w 1120"/>
                <a:gd name="T45" fmla="*/ 770 h 770"/>
                <a:gd name="T46" fmla="*/ 248 w 1120"/>
                <a:gd name="T47" fmla="*/ 769 h 770"/>
                <a:gd name="T48" fmla="*/ 260 w 1120"/>
                <a:gd name="T49" fmla="*/ 760 h 770"/>
                <a:gd name="T50" fmla="*/ 256 w 1120"/>
                <a:gd name="T51" fmla="*/ 736 h 770"/>
                <a:gd name="T52" fmla="*/ 204 w 1120"/>
                <a:gd name="T53" fmla="*/ 730 h 770"/>
                <a:gd name="T54" fmla="*/ 170 w 1120"/>
                <a:gd name="T55" fmla="*/ 704 h 770"/>
                <a:gd name="T56" fmla="*/ 167 w 1120"/>
                <a:gd name="T57" fmla="*/ 674 h 770"/>
                <a:gd name="T58" fmla="*/ 323 w 1120"/>
                <a:gd name="T59" fmla="*/ 45 h 770"/>
                <a:gd name="T60" fmla="*/ 420 w 1120"/>
                <a:gd name="T61" fmla="*/ 743 h 770"/>
                <a:gd name="T62" fmla="*/ 437 w 1120"/>
                <a:gd name="T63" fmla="*/ 770 h 770"/>
                <a:gd name="T64" fmla="*/ 462 w 1120"/>
                <a:gd name="T65" fmla="*/ 749 h 770"/>
                <a:gd name="T66" fmla="*/ 914 w 1120"/>
                <a:gd name="T67" fmla="*/ 36 h 770"/>
                <a:gd name="T68" fmla="*/ 750 w 1120"/>
                <a:gd name="T69" fmla="*/ 697 h 770"/>
                <a:gd name="T70" fmla="*/ 741 w 1120"/>
                <a:gd name="T71" fmla="*/ 718 h 770"/>
                <a:gd name="T72" fmla="*/ 721 w 1120"/>
                <a:gd name="T73" fmla="*/ 729 h 770"/>
                <a:gd name="T74" fmla="*/ 682 w 1120"/>
                <a:gd name="T75" fmla="*/ 734 h 770"/>
                <a:gd name="T76" fmla="*/ 640 w 1120"/>
                <a:gd name="T77" fmla="*/ 735 h 770"/>
                <a:gd name="T78" fmla="*/ 624 w 1120"/>
                <a:gd name="T79" fmla="*/ 743 h 770"/>
                <a:gd name="T80" fmla="*/ 628 w 1120"/>
                <a:gd name="T81" fmla="*/ 768 h 770"/>
                <a:gd name="T82" fmla="*/ 916 w 1120"/>
                <a:gd name="T83" fmla="*/ 770 h 770"/>
                <a:gd name="T84" fmla="*/ 930 w 1120"/>
                <a:gd name="T85" fmla="*/ 767 h 770"/>
                <a:gd name="T86" fmla="*/ 938 w 1120"/>
                <a:gd name="T87" fmla="*/ 747 h 770"/>
                <a:gd name="T88" fmla="*/ 906 w 1120"/>
                <a:gd name="T89" fmla="*/ 735 h 770"/>
                <a:gd name="T90" fmla="*/ 854 w 1120"/>
                <a:gd name="T91" fmla="*/ 732 h 770"/>
                <a:gd name="T92" fmla="*/ 833 w 1120"/>
                <a:gd name="T93" fmla="*/ 714 h 770"/>
                <a:gd name="T94" fmla="*/ 839 w 1120"/>
                <a:gd name="T95" fmla="*/ 687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20" h="770">
                  <a:moveTo>
                    <a:pt x="988" y="87"/>
                  </a:moveTo>
                  <a:lnTo>
                    <a:pt x="995" y="62"/>
                  </a:lnTo>
                  <a:lnTo>
                    <a:pt x="1008" y="46"/>
                  </a:lnTo>
                  <a:lnTo>
                    <a:pt x="1035" y="37"/>
                  </a:lnTo>
                  <a:lnTo>
                    <a:pt x="1084" y="35"/>
                  </a:lnTo>
                  <a:lnTo>
                    <a:pt x="1101" y="35"/>
                  </a:lnTo>
                  <a:lnTo>
                    <a:pt x="1111" y="32"/>
                  </a:lnTo>
                  <a:lnTo>
                    <a:pt x="1118" y="26"/>
                  </a:lnTo>
                  <a:lnTo>
                    <a:pt x="1120" y="13"/>
                  </a:lnTo>
                  <a:lnTo>
                    <a:pt x="1112" y="1"/>
                  </a:lnTo>
                  <a:lnTo>
                    <a:pt x="1089" y="0"/>
                  </a:lnTo>
                  <a:lnTo>
                    <a:pt x="942" y="0"/>
                  </a:lnTo>
                  <a:lnTo>
                    <a:pt x="925" y="0"/>
                  </a:lnTo>
                  <a:lnTo>
                    <a:pt x="914" y="3"/>
                  </a:lnTo>
                  <a:lnTo>
                    <a:pt x="907" y="9"/>
                  </a:lnTo>
                  <a:lnTo>
                    <a:pt x="899" y="21"/>
                  </a:lnTo>
                  <a:lnTo>
                    <a:pt x="491" y="664"/>
                  </a:lnTo>
                  <a:lnTo>
                    <a:pt x="404" y="26"/>
                  </a:lnTo>
                  <a:lnTo>
                    <a:pt x="401" y="11"/>
                  </a:lnTo>
                  <a:lnTo>
                    <a:pt x="396" y="4"/>
                  </a:lnTo>
                  <a:lnTo>
                    <a:pt x="386" y="0"/>
                  </a:lnTo>
                  <a:lnTo>
                    <a:pt x="369" y="0"/>
                  </a:lnTo>
                  <a:lnTo>
                    <a:pt x="216" y="0"/>
                  </a:lnTo>
                  <a:lnTo>
                    <a:pt x="202" y="0"/>
                  </a:lnTo>
                  <a:lnTo>
                    <a:pt x="191" y="3"/>
                  </a:lnTo>
                  <a:lnTo>
                    <a:pt x="185" y="9"/>
                  </a:lnTo>
                  <a:lnTo>
                    <a:pt x="182" y="21"/>
                  </a:lnTo>
                  <a:lnTo>
                    <a:pt x="190" y="33"/>
                  </a:lnTo>
                  <a:lnTo>
                    <a:pt x="214" y="35"/>
                  </a:lnTo>
                  <a:lnTo>
                    <a:pt x="239" y="36"/>
                  </a:lnTo>
                  <a:lnTo>
                    <a:pt x="263" y="37"/>
                  </a:lnTo>
                  <a:lnTo>
                    <a:pt x="282" y="42"/>
                  </a:lnTo>
                  <a:lnTo>
                    <a:pt x="287" y="55"/>
                  </a:lnTo>
                  <a:lnTo>
                    <a:pt x="286" y="63"/>
                  </a:lnTo>
                  <a:lnTo>
                    <a:pt x="283" y="77"/>
                  </a:lnTo>
                  <a:lnTo>
                    <a:pt x="141" y="650"/>
                  </a:lnTo>
                  <a:lnTo>
                    <a:pt x="130" y="682"/>
                  </a:lnTo>
                  <a:lnTo>
                    <a:pt x="110" y="708"/>
                  </a:lnTo>
                  <a:lnTo>
                    <a:pt x="76" y="726"/>
                  </a:lnTo>
                  <a:lnTo>
                    <a:pt x="20" y="735"/>
                  </a:lnTo>
                  <a:lnTo>
                    <a:pt x="15" y="735"/>
                  </a:lnTo>
                  <a:lnTo>
                    <a:pt x="8" y="737"/>
                  </a:lnTo>
                  <a:lnTo>
                    <a:pt x="2" y="744"/>
                  </a:lnTo>
                  <a:lnTo>
                    <a:pt x="0" y="756"/>
                  </a:lnTo>
                  <a:lnTo>
                    <a:pt x="5" y="767"/>
                  </a:lnTo>
                  <a:lnTo>
                    <a:pt x="16" y="770"/>
                  </a:lnTo>
                  <a:lnTo>
                    <a:pt x="242" y="770"/>
                  </a:lnTo>
                  <a:lnTo>
                    <a:pt x="248" y="769"/>
                  </a:lnTo>
                  <a:lnTo>
                    <a:pt x="255" y="767"/>
                  </a:lnTo>
                  <a:lnTo>
                    <a:pt x="260" y="760"/>
                  </a:lnTo>
                  <a:lnTo>
                    <a:pt x="263" y="747"/>
                  </a:lnTo>
                  <a:lnTo>
                    <a:pt x="256" y="736"/>
                  </a:lnTo>
                  <a:lnTo>
                    <a:pt x="242" y="735"/>
                  </a:lnTo>
                  <a:lnTo>
                    <a:pt x="204" y="730"/>
                  </a:lnTo>
                  <a:lnTo>
                    <a:pt x="181" y="719"/>
                  </a:lnTo>
                  <a:lnTo>
                    <a:pt x="170" y="704"/>
                  </a:lnTo>
                  <a:lnTo>
                    <a:pt x="166" y="685"/>
                  </a:lnTo>
                  <a:lnTo>
                    <a:pt x="167" y="674"/>
                  </a:lnTo>
                  <a:lnTo>
                    <a:pt x="171" y="659"/>
                  </a:lnTo>
                  <a:lnTo>
                    <a:pt x="323" y="45"/>
                  </a:lnTo>
                  <a:lnTo>
                    <a:pt x="324" y="45"/>
                  </a:lnTo>
                  <a:lnTo>
                    <a:pt x="420" y="743"/>
                  </a:lnTo>
                  <a:lnTo>
                    <a:pt x="424" y="762"/>
                  </a:lnTo>
                  <a:lnTo>
                    <a:pt x="437" y="770"/>
                  </a:lnTo>
                  <a:lnTo>
                    <a:pt x="452" y="762"/>
                  </a:lnTo>
                  <a:lnTo>
                    <a:pt x="462" y="749"/>
                  </a:lnTo>
                  <a:lnTo>
                    <a:pt x="913" y="36"/>
                  </a:lnTo>
                  <a:lnTo>
                    <a:pt x="914" y="36"/>
                  </a:lnTo>
                  <a:lnTo>
                    <a:pt x="754" y="681"/>
                  </a:lnTo>
                  <a:lnTo>
                    <a:pt x="750" y="697"/>
                  </a:lnTo>
                  <a:lnTo>
                    <a:pt x="746" y="708"/>
                  </a:lnTo>
                  <a:lnTo>
                    <a:pt x="741" y="718"/>
                  </a:lnTo>
                  <a:lnTo>
                    <a:pt x="733" y="725"/>
                  </a:lnTo>
                  <a:lnTo>
                    <a:pt x="721" y="729"/>
                  </a:lnTo>
                  <a:lnTo>
                    <a:pt x="704" y="733"/>
                  </a:lnTo>
                  <a:lnTo>
                    <a:pt x="682" y="734"/>
                  </a:lnTo>
                  <a:lnTo>
                    <a:pt x="652" y="735"/>
                  </a:lnTo>
                  <a:lnTo>
                    <a:pt x="640" y="735"/>
                  </a:lnTo>
                  <a:lnTo>
                    <a:pt x="630" y="737"/>
                  </a:lnTo>
                  <a:lnTo>
                    <a:pt x="624" y="743"/>
                  </a:lnTo>
                  <a:lnTo>
                    <a:pt x="621" y="756"/>
                  </a:lnTo>
                  <a:lnTo>
                    <a:pt x="628" y="768"/>
                  </a:lnTo>
                  <a:lnTo>
                    <a:pt x="638" y="770"/>
                  </a:lnTo>
                  <a:lnTo>
                    <a:pt x="916" y="770"/>
                  </a:lnTo>
                  <a:lnTo>
                    <a:pt x="923" y="769"/>
                  </a:lnTo>
                  <a:lnTo>
                    <a:pt x="930" y="767"/>
                  </a:lnTo>
                  <a:lnTo>
                    <a:pt x="935" y="760"/>
                  </a:lnTo>
                  <a:lnTo>
                    <a:pt x="938" y="747"/>
                  </a:lnTo>
                  <a:lnTo>
                    <a:pt x="930" y="736"/>
                  </a:lnTo>
                  <a:lnTo>
                    <a:pt x="906" y="735"/>
                  </a:lnTo>
                  <a:lnTo>
                    <a:pt x="877" y="734"/>
                  </a:lnTo>
                  <a:lnTo>
                    <a:pt x="854" y="732"/>
                  </a:lnTo>
                  <a:lnTo>
                    <a:pt x="839" y="726"/>
                  </a:lnTo>
                  <a:lnTo>
                    <a:pt x="833" y="714"/>
                  </a:lnTo>
                  <a:lnTo>
                    <a:pt x="834" y="707"/>
                  </a:lnTo>
                  <a:lnTo>
                    <a:pt x="839" y="687"/>
                  </a:lnTo>
                  <a:lnTo>
                    <a:pt x="988" y="8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 noChangeAspect="1" noEditPoints="1"/>
            </p:cNvSpPr>
            <p:nvPr/>
          </p:nvSpPr>
          <p:spPr bwMode="auto">
            <a:xfrm>
              <a:off x="3067" y="457"/>
              <a:ext cx="577" cy="581"/>
            </a:xfrm>
            <a:custGeom>
              <a:avLst/>
              <a:gdLst>
                <a:gd name="T0" fmla="*/ 571 w 577"/>
                <a:gd name="T1" fmla="*/ 232 h 581"/>
                <a:gd name="T2" fmla="*/ 527 w 577"/>
                <a:gd name="T3" fmla="*/ 127 h 581"/>
                <a:gd name="T4" fmla="*/ 449 w 577"/>
                <a:gd name="T5" fmla="*/ 49 h 581"/>
                <a:gd name="T6" fmla="*/ 346 w 577"/>
                <a:gd name="T7" fmla="*/ 6 h 581"/>
                <a:gd name="T8" fmla="*/ 230 w 577"/>
                <a:gd name="T9" fmla="*/ 6 h 581"/>
                <a:gd name="T10" fmla="*/ 127 w 577"/>
                <a:gd name="T11" fmla="*/ 50 h 581"/>
                <a:gd name="T12" fmla="*/ 49 w 577"/>
                <a:gd name="T13" fmla="*/ 128 h 581"/>
                <a:gd name="T14" fmla="*/ 6 w 577"/>
                <a:gd name="T15" fmla="*/ 232 h 581"/>
                <a:gd name="T16" fmla="*/ 6 w 577"/>
                <a:gd name="T17" fmla="*/ 349 h 581"/>
                <a:gd name="T18" fmla="*/ 49 w 577"/>
                <a:gd name="T19" fmla="*/ 453 h 581"/>
                <a:gd name="T20" fmla="*/ 128 w 577"/>
                <a:gd name="T21" fmla="*/ 531 h 581"/>
                <a:gd name="T22" fmla="*/ 231 w 577"/>
                <a:gd name="T23" fmla="*/ 575 h 581"/>
                <a:gd name="T24" fmla="*/ 347 w 577"/>
                <a:gd name="T25" fmla="*/ 575 h 581"/>
                <a:gd name="T26" fmla="*/ 450 w 577"/>
                <a:gd name="T27" fmla="*/ 531 h 581"/>
                <a:gd name="T28" fmla="*/ 528 w 577"/>
                <a:gd name="T29" fmla="*/ 452 h 581"/>
                <a:gd name="T30" fmla="*/ 571 w 577"/>
                <a:gd name="T31" fmla="*/ 349 h 581"/>
                <a:gd name="T32" fmla="*/ 289 w 577"/>
                <a:gd name="T33" fmla="*/ 554 h 581"/>
                <a:gd name="T34" fmla="*/ 186 w 577"/>
                <a:gd name="T35" fmla="*/ 533 h 581"/>
                <a:gd name="T36" fmla="*/ 103 w 577"/>
                <a:gd name="T37" fmla="*/ 476 h 581"/>
                <a:gd name="T38" fmla="*/ 47 w 577"/>
                <a:gd name="T39" fmla="*/ 392 h 581"/>
                <a:gd name="T40" fmla="*/ 26 w 577"/>
                <a:gd name="T41" fmla="*/ 290 h 581"/>
                <a:gd name="T42" fmla="*/ 47 w 577"/>
                <a:gd name="T43" fmla="*/ 188 h 581"/>
                <a:gd name="T44" fmla="*/ 103 w 577"/>
                <a:gd name="T45" fmla="*/ 104 h 581"/>
                <a:gd name="T46" fmla="*/ 187 w 577"/>
                <a:gd name="T47" fmla="*/ 47 h 581"/>
                <a:gd name="T48" fmla="*/ 289 w 577"/>
                <a:gd name="T49" fmla="*/ 27 h 581"/>
                <a:gd name="T50" fmla="*/ 391 w 577"/>
                <a:gd name="T51" fmla="*/ 48 h 581"/>
                <a:gd name="T52" fmla="*/ 474 w 577"/>
                <a:gd name="T53" fmla="*/ 104 h 581"/>
                <a:gd name="T54" fmla="*/ 530 w 577"/>
                <a:gd name="T55" fmla="*/ 188 h 581"/>
                <a:gd name="T56" fmla="*/ 550 w 577"/>
                <a:gd name="T57" fmla="*/ 290 h 581"/>
                <a:gd name="T58" fmla="*/ 530 w 577"/>
                <a:gd name="T59" fmla="*/ 393 h 581"/>
                <a:gd name="T60" fmla="*/ 473 w 577"/>
                <a:gd name="T61" fmla="*/ 477 h 581"/>
                <a:gd name="T62" fmla="*/ 390 w 577"/>
                <a:gd name="T63" fmla="*/ 533 h 581"/>
                <a:gd name="T64" fmla="*/ 289 w 577"/>
                <a:gd name="T65" fmla="*/ 554 h 581"/>
                <a:gd name="T66" fmla="*/ 343 w 577"/>
                <a:gd name="T67" fmla="*/ 267 h 581"/>
                <a:gd name="T68" fmla="*/ 311 w 577"/>
                <a:gd name="T69" fmla="*/ 236 h 581"/>
                <a:gd name="T70" fmla="*/ 265 w 577"/>
                <a:gd name="T71" fmla="*/ 236 h 581"/>
                <a:gd name="T72" fmla="*/ 234 w 577"/>
                <a:gd name="T73" fmla="*/ 268 h 581"/>
                <a:gd name="T74" fmla="*/ 235 w 577"/>
                <a:gd name="T75" fmla="*/ 313 h 581"/>
                <a:gd name="T76" fmla="*/ 266 w 577"/>
                <a:gd name="T77" fmla="*/ 344 h 581"/>
                <a:gd name="T78" fmla="*/ 312 w 577"/>
                <a:gd name="T79" fmla="*/ 344 h 581"/>
                <a:gd name="T80" fmla="*/ 343 w 577"/>
                <a:gd name="T81" fmla="*/ 31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77" h="581">
                  <a:moveTo>
                    <a:pt x="577" y="290"/>
                  </a:moveTo>
                  <a:lnTo>
                    <a:pt x="571" y="232"/>
                  </a:lnTo>
                  <a:lnTo>
                    <a:pt x="554" y="177"/>
                  </a:lnTo>
                  <a:lnTo>
                    <a:pt x="527" y="127"/>
                  </a:lnTo>
                  <a:lnTo>
                    <a:pt x="492" y="85"/>
                  </a:lnTo>
                  <a:lnTo>
                    <a:pt x="449" y="49"/>
                  </a:lnTo>
                  <a:lnTo>
                    <a:pt x="400" y="22"/>
                  </a:lnTo>
                  <a:lnTo>
                    <a:pt x="346" y="6"/>
                  </a:lnTo>
                  <a:lnTo>
                    <a:pt x="289" y="0"/>
                  </a:lnTo>
                  <a:lnTo>
                    <a:pt x="230" y="6"/>
                  </a:lnTo>
                  <a:lnTo>
                    <a:pt x="176" y="23"/>
                  </a:lnTo>
                  <a:lnTo>
                    <a:pt x="127" y="50"/>
                  </a:lnTo>
                  <a:lnTo>
                    <a:pt x="84" y="85"/>
                  </a:lnTo>
                  <a:lnTo>
                    <a:pt x="49" y="128"/>
                  </a:lnTo>
                  <a:lnTo>
                    <a:pt x="23" y="177"/>
                  </a:lnTo>
                  <a:lnTo>
                    <a:pt x="6" y="232"/>
                  </a:lnTo>
                  <a:lnTo>
                    <a:pt x="0" y="290"/>
                  </a:lnTo>
                  <a:lnTo>
                    <a:pt x="6" y="349"/>
                  </a:lnTo>
                  <a:lnTo>
                    <a:pt x="23" y="404"/>
                  </a:lnTo>
                  <a:lnTo>
                    <a:pt x="49" y="453"/>
                  </a:lnTo>
                  <a:lnTo>
                    <a:pt x="85" y="496"/>
                  </a:lnTo>
                  <a:lnTo>
                    <a:pt x="128" y="531"/>
                  </a:lnTo>
                  <a:lnTo>
                    <a:pt x="177" y="558"/>
                  </a:lnTo>
                  <a:lnTo>
                    <a:pt x="231" y="575"/>
                  </a:lnTo>
                  <a:lnTo>
                    <a:pt x="289" y="581"/>
                  </a:lnTo>
                  <a:lnTo>
                    <a:pt x="347" y="575"/>
                  </a:lnTo>
                  <a:lnTo>
                    <a:pt x="401" y="558"/>
                  </a:lnTo>
                  <a:lnTo>
                    <a:pt x="450" y="531"/>
                  </a:lnTo>
                  <a:lnTo>
                    <a:pt x="493" y="495"/>
                  </a:lnTo>
                  <a:lnTo>
                    <a:pt x="528" y="452"/>
                  </a:lnTo>
                  <a:lnTo>
                    <a:pt x="555" y="403"/>
                  </a:lnTo>
                  <a:lnTo>
                    <a:pt x="571" y="349"/>
                  </a:lnTo>
                  <a:lnTo>
                    <a:pt x="577" y="290"/>
                  </a:lnTo>
                  <a:close/>
                  <a:moveTo>
                    <a:pt x="289" y="554"/>
                  </a:moveTo>
                  <a:lnTo>
                    <a:pt x="236" y="548"/>
                  </a:lnTo>
                  <a:lnTo>
                    <a:pt x="186" y="533"/>
                  </a:lnTo>
                  <a:lnTo>
                    <a:pt x="142" y="509"/>
                  </a:lnTo>
                  <a:lnTo>
                    <a:pt x="103" y="476"/>
                  </a:lnTo>
                  <a:lnTo>
                    <a:pt x="71" y="437"/>
                  </a:lnTo>
                  <a:lnTo>
                    <a:pt x="47" y="392"/>
                  </a:lnTo>
                  <a:lnTo>
                    <a:pt x="32" y="343"/>
                  </a:lnTo>
                  <a:lnTo>
                    <a:pt x="26" y="290"/>
                  </a:lnTo>
                  <a:lnTo>
                    <a:pt x="32" y="237"/>
                  </a:lnTo>
                  <a:lnTo>
                    <a:pt x="47" y="188"/>
                  </a:lnTo>
                  <a:lnTo>
                    <a:pt x="71" y="142"/>
                  </a:lnTo>
                  <a:lnTo>
                    <a:pt x="103" y="104"/>
                  </a:lnTo>
                  <a:lnTo>
                    <a:pt x="142" y="71"/>
                  </a:lnTo>
                  <a:lnTo>
                    <a:pt x="187" y="47"/>
                  </a:lnTo>
                  <a:lnTo>
                    <a:pt x="236" y="32"/>
                  </a:lnTo>
                  <a:lnTo>
                    <a:pt x="289" y="27"/>
                  </a:lnTo>
                  <a:lnTo>
                    <a:pt x="341" y="32"/>
                  </a:lnTo>
                  <a:lnTo>
                    <a:pt x="391" y="48"/>
                  </a:lnTo>
                  <a:lnTo>
                    <a:pt x="435" y="72"/>
                  </a:lnTo>
                  <a:lnTo>
                    <a:pt x="474" y="104"/>
                  </a:lnTo>
                  <a:lnTo>
                    <a:pt x="506" y="143"/>
                  </a:lnTo>
                  <a:lnTo>
                    <a:pt x="530" y="188"/>
                  </a:lnTo>
                  <a:lnTo>
                    <a:pt x="545" y="237"/>
                  </a:lnTo>
                  <a:lnTo>
                    <a:pt x="550" y="290"/>
                  </a:lnTo>
                  <a:lnTo>
                    <a:pt x="545" y="343"/>
                  </a:lnTo>
                  <a:lnTo>
                    <a:pt x="530" y="393"/>
                  </a:lnTo>
                  <a:lnTo>
                    <a:pt x="505" y="438"/>
                  </a:lnTo>
                  <a:lnTo>
                    <a:pt x="473" y="477"/>
                  </a:lnTo>
                  <a:lnTo>
                    <a:pt x="434" y="509"/>
                  </a:lnTo>
                  <a:lnTo>
                    <a:pt x="390" y="533"/>
                  </a:lnTo>
                  <a:lnTo>
                    <a:pt x="341" y="549"/>
                  </a:lnTo>
                  <a:lnTo>
                    <a:pt x="289" y="554"/>
                  </a:lnTo>
                  <a:close/>
                  <a:moveTo>
                    <a:pt x="347" y="290"/>
                  </a:moveTo>
                  <a:lnTo>
                    <a:pt x="343" y="267"/>
                  </a:lnTo>
                  <a:lnTo>
                    <a:pt x="330" y="248"/>
                  </a:lnTo>
                  <a:lnTo>
                    <a:pt x="311" y="236"/>
                  </a:lnTo>
                  <a:lnTo>
                    <a:pt x="289" y="232"/>
                  </a:lnTo>
                  <a:lnTo>
                    <a:pt x="265" y="236"/>
                  </a:lnTo>
                  <a:lnTo>
                    <a:pt x="246" y="249"/>
                  </a:lnTo>
                  <a:lnTo>
                    <a:pt x="234" y="268"/>
                  </a:lnTo>
                  <a:lnTo>
                    <a:pt x="230" y="290"/>
                  </a:lnTo>
                  <a:lnTo>
                    <a:pt x="235" y="313"/>
                  </a:lnTo>
                  <a:lnTo>
                    <a:pt x="247" y="332"/>
                  </a:lnTo>
                  <a:lnTo>
                    <a:pt x="266" y="344"/>
                  </a:lnTo>
                  <a:lnTo>
                    <a:pt x="289" y="349"/>
                  </a:lnTo>
                  <a:lnTo>
                    <a:pt x="312" y="344"/>
                  </a:lnTo>
                  <a:lnTo>
                    <a:pt x="331" y="331"/>
                  </a:lnTo>
                  <a:lnTo>
                    <a:pt x="343" y="313"/>
                  </a:lnTo>
                  <a:lnTo>
                    <a:pt x="347" y="29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" name="Group 76"/>
          <p:cNvGrpSpPr/>
          <p:nvPr/>
        </p:nvGrpSpPr>
        <p:grpSpPr>
          <a:xfrm>
            <a:off x="4698331" y="3518426"/>
            <a:ext cx="704600" cy="672574"/>
            <a:chOff x="5786446" y="3286124"/>
            <a:chExt cx="1571636" cy="1500198"/>
          </a:xfrm>
        </p:grpSpPr>
        <p:sp>
          <p:nvSpPr>
            <p:cNvPr id="86" name="Oval 85"/>
            <p:cNvSpPr/>
            <p:nvPr/>
          </p:nvSpPr>
          <p:spPr>
            <a:xfrm>
              <a:off x="5786446" y="3286124"/>
              <a:ext cx="1571636" cy="1500198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6000760" y="3500438"/>
              <a:ext cx="1143008" cy="107157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95000">
                  <a:schemeClr val="tx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5769428" y="3639544"/>
            <a:ext cx="719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Myriad Pro" pitchFamily="34" charset="0"/>
              </a:rPr>
              <a:t>SN </a:t>
            </a:r>
            <a:r>
              <a:rPr lang="en-US" b="1" dirty="0" err="1" smtClean="0">
                <a:latin typeface="Myriad Pro" pitchFamily="34" charset="0"/>
              </a:rPr>
              <a:t>Ib</a:t>
            </a:r>
            <a:endParaRPr lang="en-US" b="1" dirty="0">
              <a:latin typeface="Myriad Pro" pitchFamily="34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2867961" y="3325778"/>
            <a:ext cx="1548340" cy="408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10205" y="2231570"/>
            <a:ext cx="80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Myriad Pro" pitchFamily="34" charset="0"/>
              </a:rPr>
              <a:t>(ZAMS)</a:t>
            </a:r>
            <a:endParaRPr lang="en-US" sz="16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Context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progenitor evolution not known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18"/>
          <p:cNvSpPr txBox="1">
            <a:spLocks/>
          </p:cNvSpPr>
          <p:nvPr/>
        </p:nvSpPr>
        <p:spPr>
          <a:xfrm>
            <a:off x="457200" y="183199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How do massive stars evolve and explode?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Which types of massive stars produce which types of CC SNe?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How do these massive stars 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lose </a:t>
            </a:r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their outer 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envelopes to create stripped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SNe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? </a:t>
            </a:r>
            <a:endParaRPr lang="en-US" sz="2800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8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1"/>
          <a:stretch/>
        </p:blipFill>
        <p:spPr>
          <a:xfrm>
            <a:off x="333375" y="1447800"/>
            <a:ext cx="8288111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three light curve families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2571" y="2329543"/>
            <a:ext cx="1981200" cy="3156857"/>
          </a:xfrm>
          <a:custGeom>
            <a:avLst/>
            <a:gdLst>
              <a:gd name="connsiteX0" fmla="*/ 10886 w 1981200"/>
              <a:gd name="connsiteY0" fmla="*/ 0 h 3156857"/>
              <a:gd name="connsiteX1" fmla="*/ 272143 w 1981200"/>
              <a:gd name="connsiteY1" fmla="*/ 228600 h 3156857"/>
              <a:gd name="connsiteX2" fmla="*/ 957943 w 1981200"/>
              <a:gd name="connsiteY2" fmla="*/ 2133600 h 3156857"/>
              <a:gd name="connsiteX3" fmla="*/ 1338943 w 1981200"/>
              <a:gd name="connsiteY3" fmla="*/ 2743200 h 3156857"/>
              <a:gd name="connsiteX4" fmla="*/ 1981200 w 1981200"/>
              <a:gd name="connsiteY4" fmla="*/ 3156857 h 3156857"/>
              <a:gd name="connsiteX5" fmla="*/ 1284515 w 1981200"/>
              <a:gd name="connsiteY5" fmla="*/ 3156857 h 3156857"/>
              <a:gd name="connsiteX6" fmla="*/ 696686 w 1981200"/>
              <a:gd name="connsiteY6" fmla="*/ 2090057 h 3156857"/>
              <a:gd name="connsiteX7" fmla="*/ 87086 w 1981200"/>
              <a:gd name="connsiteY7" fmla="*/ 381000 h 3156857"/>
              <a:gd name="connsiteX8" fmla="*/ 0 w 1981200"/>
              <a:gd name="connsiteY8" fmla="*/ 108857 h 3156857"/>
              <a:gd name="connsiteX9" fmla="*/ 10886 w 1981200"/>
              <a:gd name="connsiteY9" fmla="*/ 0 h 315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1200" h="3156857">
                <a:moveTo>
                  <a:pt x="10886" y="0"/>
                </a:moveTo>
                <a:lnTo>
                  <a:pt x="272143" y="228600"/>
                </a:lnTo>
                <a:lnTo>
                  <a:pt x="957943" y="2133600"/>
                </a:lnTo>
                <a:lnTo>
                  <a:pt x="1338943" y="2743200"/>
                </a:lnTo>
                <a:lnTo>
                  <a:pt x="1981200" y="3156857"/>
                </a:lnTo>
                <a:lnTo>
                  <a:pt x="1284515" y="3156857"/>
                </a:lnTo>
                <a:lnTo>
                  <a:pt x="696686" y="2090057"/>
                </a:lnTo>
                <a:lnTo>
                  <a:pt x="87086" y="381000"/>
                </a:lnTo>
                <a:lnTo>
                  <a:pt x="0" y="108857"/>
                </a:lnTo>
                <a:lnTo>
                  <a:pt x="10886" y="0"/>
                </a:lnTo>
                <a:close/>
              </a:path>
            </a:pathLst>
          </a:custGeom>
          <a:solidFill>
            <a:srgbClr val="009B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5229" y="2351314"/>
            <a:ext cx="3820885" cy="3135086"/>
          </a:xfrm>
          <a:custGeom>
            <a:avLst/>
            <a:gdLst>
              <a:gd name="connsiteX0" fmla="*/ 0 w 3820885"/>
              <a:gd name="connsiteY0" fmla="*/ 0 h 3135086"/>
              <a:gd name="connsiteX1" fmla="*/ 446314 w 3820885"/>
              <a:gd name="connsiteY1" fmla="*/ 87086 h 3135086"/>
              <a:gd name="connsiteX2" fmla="*/ 1458685 w 3820885"/>
              <a:gd name="connsiteY2" fmla="*/ 664029 h 3135086"/>
              <a:gd name="connsiteX3" fmla="*/ 2209800 w 3820885"/>
              <a:gd name="connsiteY3" fmla="*/ 1208315 h 3135086"/>
              <a:gd name="connsiteX4" fmla="*/ 3189514 w 3820885"/>
              <a:gd name="connsiteY4" fmla="*/ 2264229 h 3135086"/>
              <a:gd name="connsiteX5" fmla="*/ 3820885 w 3820885"/>
              <a:gd name="connsiteY5" fmla="*/ 3135086 h 3135086"/>
              <a:gd name="connsiteX6" fmla="*/ 2862942 w 3820885"/>
              <a:gd name="connsiteY6" fmla="*/ 3135086 h 3135086"/>
              <a:gd name="connsiteX7" fmla="*/ 2677885 w 3820885"/>
              <a:gd name="connsiteY7" fmla="*/ 2645229 h 3135086"/>
              <a:gd name="connsiteX8" fmla="*/ 2220685 w 3820885"/>
              <a:gd name="connsiteY8" fmla="*/ 2318657 h 3135086"/>
              <a:gd name="connsiteX9" fmla="*/ 1621971 w 3820885"/>
              <a:gd name="connsiteY9" fmla="*/ 1883229 h 3135086"/>
              <a:gd name="connsiteX10" fmla="*/ 1001485 w 3820885"/>
              <a:gd name="connsiteY10" fmla="*/ 1219200 h 3135086"/>
              <a:gd name="connsiteX11" fmla="*/ 566057 w 3820885"/>
              <a:gd name="connsiteY11" fmla="*/ 642257 h 3135086"/>
              <a:gd name="connsiteX12" fmla="*/ 348342 w 3820885"/>
              <a:gd name="connsiteY12" fmla="*/ 391886 h 3135086"/>
              <a:gd name="connsiteX13" fmla="*/ 119742 w 3820885"/>
              <a:gd name="connsiteY13" fmla="*/ 283029 h 3135086"/>
              <a:gd name="connsiteX14" fmla="*/ 0 w 3820885"/>
              <a:gd name="connsiteY14" fmla="*/ 0 h 313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20885" h="3135086">
                <a:moveTo>
                  <a:pt x="0" y="0"/>
                </a:moveTo>
                <a:lnTo>
                  <a:pt x="446314" y="87086"/>
                </a:lnTo>
                <a:lnTo>
                  <a:pt x="1458685" y="664029"/>
                </a:lnTo>
                <a:lnTo>
                  <a:pt x="2209800" y="1208315"/>
                </a:lnTo>
                <a:lnTo>
                  <a:pt x="3189514" y="2264229"/>
                </a:lnTo>
                <a:lnTo>
                  <a:pt x="3820885" y="3135086"/>
                </a:lnTo>
                <a:lnTo>
                  <a:pt x="2862942" y="3135086"/>
                </a:lnTo>
                <a:lnTo>
                  <a:pt x="2677885" y="2645229"/>
                </a:lnTo>
                <a:lnTo>
                  <a:pt x="2220685" y="2318657"/>
                </a:lnTo>
                <a:lnTo>
                  <a:pt x="1621971" y="1883229"/>
                </a:lnTo>
                <a:lnTo>
                  <a:pt x="1001485" y="1219200"/>
                </a:lnTo>
                <a:lnTo>
                  <a:pt x="566057" y="642257"/>
                </a:lnTo>
                <a:lnTo>
                  <a:pt x="348342" y="391886"/>
                </a:lnTo>
                <a:lnTo>
                  <a:pt x="119742" y="2830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360836" y="1937657"/>
            <a:ext cx="5629278" cy="3548743"/>
          </a:xfrm>
          <a:custGeom>
            <a:avLst/>
            <a:gdLst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32657 w 5627914"/>
              <a:gd name="connsiteY28" fmla="*/ 522514 h 3548743"/>
              <a:gd name="connsiteX0" fmla="*/ 293915 w 5638800"/>
              <a:gd name="connsiteY0" fmla="*/ 968829 h 3548743"/>
              <a:gd name="connsiteX1" fmla="*/ 1730829 w 5638800"/>
              <a:gd name="connsiteY1" fmla="*/ 718457 h 3548743"/>
              <a:gd name="connsiteX2" fmla="*/ 2275115 w 5638800"/>
              <a:gd name="connsiteY2" fmla="*/ 729343 h 3548743"/>
              <a:gd name="connsiteX3" fmla="*/ 2514600 w 5638800"/>
              <a:gd name="connsiteY3" fmla="*/ 816429 h 3548743"/>
              <a:gd name="connsiteX4" fmla="*/ 2841172 w 5638800"/>
              <a:gd name="connsiteY4" fmla="*/ 1034143 h 3548743"/>
              <a:gd name="connsiteX5" fmla="*/ 3080657 w 5638800"/>
              <a:gd name="connsiteY5" fmla="*/ 1230086 h 3548743"/>
              <a:gd name="connsiteX6" fmla="*/ 3363686 w 5638800"/>
              <a:gd name="connsiteY6" fmla="*/ 1621972 h 3548743"/>
              <a:gd name="connsiteX7" fmla="*/ 3635829 w 5638800"/>
              <a:gd name="connsiteY7" fmla="*/ 2035629 h 3548743"/>
              <a:gd name="connsiteX8" fmla="*/ 3831772 w 5638800"/>
              <a:gd name="connsiteY8" fmla="*/ 2525486 h 3548743"/>
              <a:gd name="connsiteX9" fmla="*/ 3973286 w 5638800"/>
              <a:gd name="connsiteY9" fmla="*/ 3015343 h 3548743"/>
              <a:gd name="connsiteX10" fmla="*/ 4082143 w 5638800"/>
              <a:gd name="connsiteY10" fmla="*/ 3418114 h 3548743"/>
              <a:gd name="connsiteX11" fmla="*/ 4125686 w 5638800"/>
              <a:gd name="connsiteY11" fmla="*/ 3548743 h 3548743"/>
              <a:gd name="connsiteX12" fmla="*/ 5638800 w 5638800"/>
              <a:gd name="connsiteY12" fmla="*/ 3548743 h 3548743"/>
              <a:gd name="connsiteX13" fmla="*/ 5638800 w 5638800"/>
              <a:gd name="connsiteY13" fmla="*/ 2699657 h 3548743"/>
              <a:gd name="connsiteX14" fmla="*/ 5105400 w 5638800"/>
              <a:gd name="connsiteY14" fmla="*/ 1796143 h 3548743"/>
              <a:gd name="connsiteX15" fmla="*/ 4855029 w 5638800"/>
              <a:gd name="connsiteY15" fmla="*/ 1371600 h 3548743"/>
              <a:gd name="connsiteX16" fmla="*/ 4430486 w 5638800"/>
              <a:gd name="connsiteY16" fmla="*/ 805543 h 3548743"/>
              <a:gd name="connsiteX17" fmla="*/ 3875315 w 5638800"/>
              <a:gd name="connsiteY17" fmla="*/ 304800 h 3548743"/>
              <a:gd name="connsiteX18" fmla="*/ 3450772 w 5638800"/>
              <a:gd name="connsiteY18" fmla="*/ 97972 h 3548743"/>
              <a:gd name="connsiteX19" fmla="*/ 2971800 w 5638800"/>
              <a:gd name="connsiteY19" fmla="*/ 21772 h 3548743"/>
              <a:gd name="connsiteX20" fmla="*/ 2318657 w 5638800"/>
              <a:gd name="connsiteY20" fmla="*/ 0 h 3548743"/>
              <a:gd name="connsiteX21" fmla="*/ 1807029 w 5638800"/>
              <a:gd name="connsiteY21" fmla="*/ 54429 h 3548743"/>
              <a:gd name="connsiteX22" fmla="*/ 1415143 w 5638800"/>
              <a:gd name="connsiteY22" fmla="*/ 97972 h 3548743"/>
              <a:gd name="connsiteX23" fmla="*/ 968829 w 5638800"/>
              <a:gd name="connsiteY23" fmla="*/ 97972 h 3548743"/>
              <a:gd name="connsiteX24" fmla="*/ 533400 w 5638800"/>
              <a:gd name="connsiteY24" fmla="*/ 87086 h 3548743"/>
              <a:gd name="connsiteX25" fmla="*/ 217715 w 5638800"/>
              <a:gd name="connsiteY25" fmla="*/ 130629 h 3548743"/>
              <a:gd name="connsiteX26" fmla="*/ 10886 w 5638800"/>
              <a:gd name="connsiteY26" fmla="*/ 163286 h 3548743"/>
              <a:gd name="connsiteX27" fmla="*/ 10886 w 5638800"/>
              <a:gd name="connsiteY27" fmla="*/ 533400 h 3548743"/>
              <a:gd name="connsiteX28" fmla="*/ 0 w 5638800"/>
              <a:gd name="connsiteY28" fmla="*/ 1197429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83027 w 5627914"/>
              <a:gd name="connsiteY28" fmla="*/ 979715 h 3548743"/>
              <a:gd name="connsiteX0" fmla="*/ 284393 w 5629278"/>
              <a:gd name="connsiteY0" fmla="*/ 968829 h 3548743"/>
              <a:gd name="connsiteX1" fmla="*/ 1721307 w 5629278"/>
              <a:gd name="connsiteY1" fmla="*/ 718457 h 3548743"/>
              <a:gd name="connsiteX2" fmla="*/ 2265593 w 5629278"/>
              <a:gd name="connsiteY2" fmla="*/ 729343 h 3548743"/>
              <a:gd name="connsiteX3" fmla="*/ 2505078 w 5629278"/>
              <a:gd name="connsiteY3" fmla="*/ 816429 h 3548743"/>
              <a:gd name="connsiteX4" fmla="*/ 2831650 w 5629278"/>
              <a:gd name="connsiteY4" fmla="*/ 1034143 h 3548743"/>
              <a:gd name="connsiteX5" fmla="*/ 3071135 w 5629278"/>
              <a:gd name="connsiteY5" fmla="*/ 1230086 h 3548743"/>
              <a:gd name="connsiteX6" fmla="*/ 3354164 w 5629278"/>
              <a:gd name="connsiteY6" fmla="*/ 1621972 h 3548743"/>
              <a:gd name="connsiteX7" fmla="*/ 3626307 w 5629278"/>
              <a:gd name="connsiteY7" fmla="*/ 2035629 h 3548743"/>
              <a:gd name="connsiteX8" fmla="*/ 3822250 w 5629278"/>
              <a:gd name="connsiteY8" fmla="*/ 2525486 h 3548743"/>
              <a:gd name="connsiteX9" fmla="*/ 3963764 w 5629278"/>
              <a:gd name="connsiteY9" fmla="*/ 3015343 h 3548743"/>
              <a:gd name="connsiteX10" fmla="*/ 4072621 w 5629278"/>
              <a:gd name="connsiteY10" fmla="*/ 3418114 h 3548743"/>
              <a:gd name="connsiteX11" fmla="*/ 4116164 w 5629278"/>
              <a:gd name="connsiteY11" fmla="*/ 3548743 h 3548743"/>
              <a:gd name="connsiteX12" fmla="*/ 5629278 w 5629278"/>
              <a:gd name="connsiteY12" fmla="*/ 3548743 h 3548743"/>
              <a:gd name="connsiteX13" fmla="*/ 5629278 w 5629278"/>
              <a:gd name="connsiteY13" fmla="*/ 2699657 h 3548743"/>
              <a:gd name="connsiteX14" fmla="*/ 5095878 w 5629278"/>
              <a:gd name="connsiteY14" fmla="*/ 1796143 h 3548743"/>
              <a:gd name="connsiteX15" fmla="*/ 4845507 w 5629278"/>
              <a:gd name="connsiteY15" fmla="*/ 1371600 h 3548743"/>
              <a:gd name="connsiteX16" fmla="*/ 4420964 w 5629278"/>
              <a:gd name="connsiteY16" fmla="*/ 805543 h 3548743"/>
              <a:gd name="connsiteX17" fmla="*/ 3865793 w 5629278"/>
              <a:gd name="connsiteY17" fmla="*/ 304800 h 3548743"/>
              <a:gd name="connsiteX18" fmla="*/ 3441250 w 5629278"/>
              <a:gd name="connsiteY18" fmla="*/ 97972 h 3548743"/>
              <a:gd name="connsiteX19" fmla="*/ 2962278 w 5629278"/>
              <a:gd name="connsiteY19" fmla="*/ 21772 h 3548743"/>
              <a:gd name="connsiteX20" fmla="*/ 2309135 w 5629278"/>
              <a:gd name="connsiteY20" fmla="*/ 0 h 3548743"/>
              <a:gd name="connsiteX21" fmla="*/ 1797507 w 5629278"/>
              <a:gd name="connsiteY21" fmla="*/ 54429 h 3548743"/>
              <a:gd name="connsiteX22" fmla="*/ 1405621 w 5629278"/>
              <a:gd name="connsiteY22" fmla="*/ 97972 h 3548743"/>
              <a:gd name="connsiteX23" fmla="*/ 959307 w 5629278"/>
              <a:gd name="connsiteY23" fmla="*/ 97972 h 3548743"/>
              <a:gd name="connsiteX24" fmla="*/ 523878 w 5629278"/>
              <a:gd name="connsiteY24" fmla="*/ 87086 h 3548743"/>
              <a:gd name="connsiteX25" fmla="*/ 208193 w 5629278"/>
              <a:gd name="connsiteY25" fmla="*/ 130629 h 3548743"/>
              <a:gd name="connsiteX26" fmla="*/ 1364 w 5629278"/>
              <a:gd name="connsiteY26" fmla="*/ 163286 h 3548743"/>
              <a:gd name="connsiteX27" fmla="*/ 1364 w 5629278"/>
              <a:gd name="connsiteY27" fmla="*/ 533400 h 3548743"/>
              <a:gd name="connsiteX28" fmla="*/ 284391 w 5629278"/>
              <a:gd name="connsiteY28" fmla="*/ 979715 h 354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29278" h="3548743">
                <a:moveTo>
                  <a:pt x="284393" y="968829"/>
                </a:moveTo>
                <a:lnTo>
                  <a:pt x="1721307" y="718457"/>
                </a:lnTo>
                <a:lnTo>
                  <a:pt x="2265593" y="729343"/>
                </a:lnTo>
                <a:lnTo>
                  <a:pt x="2505078" y="816429"/>
                </a:lnTo>
                <a:lnTo>
                  <a:pt x="2831650" y="1034143"/>
                </a:lnTo>
                <a:lnTo>
                  <a:pt x="3071135" y="1230086"/>
                </a:lnTo>
                <a:lnTo>
                  <a:pt x="3354164" y="1621972"/>
                </a:lnTo>
                <a:lnTo>
                  <a:pt x="3626307" y="2035629"/>
                </a:lnTo>
                <a:lnTo>
                  <a:pt x="3822250" y="2525486"/>
                </a:lnTo>
                <a:lnTo>
                  <a:pt x="3963764" y="3015343"/>
                </a:lnTo>
                <a:lnTo>
                  <a:pt x="4072621" y="3418114"/>
                </a:lnTo>
                <a:lnTo>
                  <a:pt x="4116164" y="3548743"/>
                </a:lnTo>
                <a:lnTo>
                  <a:pt x="5629278" y="3548743"/>
                </a:lnTo>
                <a:lnTo>
                  <a:pt x="5629278" y="2699657"/>
                </a:lnTo>
                <a:lnTo>
                  <a:pt x="5095878" y="1796143"/>
                </a:lnTo>
                <a:lnTo>
                  <a:pt x="4845507" y="1371600"/>
                </a:lnTo>
                <a:lnTo>
                  <a:pt x="4420964" y="805543"/>
                </a:lnTo>
                <a:lnTo>
                  <a:pt x="3865793" y="304800"/>
                </a:lnTo>
                <a:lnTo>
                  <a:pt x="3441250" y="97972"/>
                </a:lnTo>
                <a:lnTo>
                  <a:pt x="2962278" y="21772"/>
                </a:lnTo>
                <a:lnTo>
                  <a:pt x="2309135" y="0"/>
                </a:lnTo>
                <a:lnTo>
                  <a:pt x="1797507" y="54429"/>
                </a:lnTo>
                <a:lnTo>
                  <a:pt x="1405621" y="97972"/>
                </a:lnTo>
                <a:lnTo>
                  <a:pt x="959307" y="97972"/>
                </a:lnTo>
                <a:lnTo>
                  <a:pt x="523878" y="87086"/>
                </a:lnTo>
                <a:lnTo>
                  <a:pt x="208193" y="130629"/>
                </a:lnTo>
                <a:lnTo>
                  <a:pt x="1364" y="163286"/>
                </a:lnTo>
                <a:lnTo>
                  <a:pt x="1364" y="533400"/>
                </a:lnTo>
                <a:cubicBezTo>
                  <a:pt x="92078" y="671286"/>
                  <a:pt x="-187323" y="1211943"/>
                  <a:pt x="284391" y="979715"/>
                </a:cubicBezTo>
              </a:path>
            </a:pathLst>
          </a:cu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1937657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Plateau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16540">
            <a:off x="3881428" y="4484132"/>
            <a:ext cx="142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Slow Decline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096313">
            <a:off x="2361673" y="4164101"/>
            <a:ext cx="151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B00"/>
                </a:solidFill>
                <a:latin typeface="Myriad Pro" pitchFamily="34" charset="0"/>
              </a:rPr>
              <a:t>Rapid Decline</a:t>
            </a:r>
            <a:endParaRPr lang="en-US" dirty="0">
              <a:solidFill>
                <a:srgbClr val="009B0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2923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SN1993J </a:t>
            </a:r>
            <a:r>
              <a:rPr lang="en-US" sz="1200" dirty="0" smtClean="0">
                <a:latin typeface="Myriad Pro" pitchFamily="34" charset="0"/>
              </a:rPr>
              <a:t>– Richmond et al. 1994</a:t>
            </a:r>
          </a:p>
          <a:p>
            <a:r>
              <a:rPr lang="en-US" sz="1200" dirty="0" smtClean="0">
                <a:latin typeface="Myriad Pro" pitchFamily="34" charset="0"/>
              </a:rPr>
              <a:t>SN1999em – Leonard et al. </a:t>
            </a:r>
            <a:r>
              <a:rPr lang="en-US" sz="1200" dirty="0" smtClean="0">
                <a:latin typeface="Myriad Pro" pitchFamily="34" charset="0"/>
              </a:rPr>
              <a:t>2002</a:t>
            </a:r>
          </a:p>
          <a:p>
            <a:r>
              <a:rPr lang="en-US" sz="1200" dirty="0">
                <a:latin typeface="Myriad Pro" pitchFamily="34" charset="0"/>
              </a:rPr>
              <a:t>SN2004fx – </a:t>
            </a:r>
            <a:r>
              <a:rPr lang="en-US" sz="1200" dirty="0" err="1">
                <a:latin typeface="Myriad Pro" pitchFamily="34" charset="0"/>
              </a:rPr>
              <a:t>Hamuy</a:t>
            </a:r>
            <a:r>
              <a:rPr lang="en-US" sz="1200" dirty="0">
                <a:latin typeface="Myriad Pro" pitchFamily="34" charset="0"/>
              </a:rPr>
              <a:t> et al. 2006 (preliminary)</a:t>
            </a:r>
          </a:p>
          <a:p>
            <a:endParaRPr lang="en-US" sz="1200" dirty="0" smtClean="0">
              <a:latin typeface="Myriad Pro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9114" y="60960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SN2005cs </a:t>
            </a:r>
            <a:r>
              <a:rPr lang="en-US" sz="1200" dirty="0" smtClean="0">
                <a:latin typeface="Myriad Pro" pitchFamily="34" charset="0"/>
              </a:rPr>
              <a:t>– </a:t>
            </a:r>
            <a:r>
              <a:rPr lang="en-US" sz="1200" dirty="0" err="1" smtClean="0">
                <a:latin typeface="Myriad Pro" pitchFamily="34" charset="0"/>
              </a:rPr>
              <a:t>Pastorello</a:t>
            </a:r>
            <a:r>
              <a:rPr lang="en-US" sz="1200" dirty="0" smtClean="0">
                <a:latin typeface="Myriad Pro" pitchFamily="34" charset="0"/>
              </a:rPr>
              <a:t> et al. 2009</a:t>
            </a:r>
          </a:p>
          <a:p>
            <a:r>
              <a:rPr lang="en-US" sz="1200" dirty="0" smtClean="0">
                <a:latin typeface="Myriad Pro" pitchFamily="34" charset="0"/>
              </a:rPr>
              <a:t>SN2011dh – </a:t>
            </a:r>
            <a:r>
              <a:rPr lang="en-US" sz="1200" dirty="0" err="1" smtClean="0">
                <a:latin typeface="Myriad Pro" pitchFamily="34" charset="0"/>
              </a:rPr>
              <a:t>Arcavi</a:t>
            </a:r>
            <a:r>
              <a:rPr lang="en-US" sz="1200" dirty="0" smtClean="0">
                <a:latin typeface="Myriad Pro" pitchFamily="34" charset="0"/>
              </a:rPr>
              <a:t> et al. </a:t>
            </a:r>
            <a:r>
              <a:rPr lang="en-US" sz="1200" dirty="0" smtClean="0">
                <a:latin typeface="Myriad Pro" pitchFamily="34" charset="0"/>
              </a:rPr>
              <a:t>2011</a:t>
            </a:r>
          </a:p>
          <a:p>
            <a:r>
              <a:rPr lang="en-US" sz="1200" dirty="0">
                <a:latin typeface="Myriad Pro" pitchFamily="34" charset="0"/>
              </a:rPr>
              <a:t>SN2008D – </a:t>
            </a:r>
            <a:r>
              <a:rPr lang="en-US" sz="1200" dirty="0" err="1">
                <a:latin typeface="Myriad Pro" pitchFamily="34" charset="0"/>
              </a:rPr>
              <a:t>Soderberg</a:t>
            </a:r>
            <a:r>
              <a:rPr lang="en-US" sz="1200" dirty="0">
                <a:latin typeface="Myriad Pro" pitchFamily="34" charset="0"/>
              </a:rPr>
              <a:t> et al. </a:t>
            </a:r>
            <a:r>
              <a:rPr lang="en-US" sz="1200" dirty="0" smtClean="0">
                <a:latin typeface="Myriad Pro" pitchFamily="34" charset="0"/>
              </a:rPr>
              <a:t>2008</a:t>
            </a:r>
            <a:endParaRPr lang="en-US" sz="1200" dirty="0">
              <a:latin typeface="Myriad Pro" pitchFamily="34" charset="0"/>
            </a:endParaRPr>
          </a:p>
          <a:p>
            <a:endParaRPr lang="en-US" sz="1200" dirty="0" smtClean="0">
              <a:latin typeface="Myriad Pro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39000" y="1981200"/>
            <a:ext cx="460963" cy="370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Summary 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18"/>
          <p:cNvSpPr txBox="1">
            <a:spLocks/>
          </p:cNvSpPr>
          <p:nvPr/>
        </p:nvSpPr>
        <p:spPr>
          <a:xfrm>
            <a:off x="457200" y="16764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Type II SN light curves from CCCP show: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Several sub-classes: </a:t>
            </a:r>
            <a:r>
              <a:rPr lang="en-US" sz="2800" dirty="0" smtClean="0">
                <a:solidFill>
                  <a:prstClr val="black"/>
                </a:solidFill>
                <a:latin typeface="Myriad Pro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Myriad Pro" pitchFamily="34" charset="0"/>
              </a:rPr>
            </a:b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Plateau | Slow Decline | Rapid Decline | Rise | Peculiar</a:t>
            </a:r>
            <a:b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</a:b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       9      </a:t>
            </a:r>
            <a:r>
              <a:rPr lang="en-US" sz="50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|            5            </a:t>
            </a:r>
            <a:r>
              <a:rPr lang="en-US" sz="160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|     3 (all </a:t>
            </a:r>
            <a:r>
              <a:rPr lang="en-US" sz="2400" dirty="0" err="1" smtClean="0">
                <a:solidFill>
                  <a:srgbClr val="4F81BD"/>
                </a:solidFill>
                <a:latin typeface="Myriad Pro" pitchFamily="34" charset="0"/>
              </a:rPr>
              <a:t>IIb‘s</a:t>
            </a: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)   </a:t>
            </a:r>
            <a:r>
              <a:rPr lang="en-US" sz="60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r>
              <a:rPr lang="en-US" sz="160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 |    3  </a:t>
            </a:r>
            <a:r>
              <a:rPr lang="en-US" sz="105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Myriad Pro" pitchFamily="34" charset="0"/>
              </a:rPr>
              <a:t> |       1 </a:t>
            </a:r>
            <a:r>
              <a:rPr lang="en-US" sz="3200" dirty="0" smtClean="0">
                <a:solidFill>
                  <a:srgbClr val="4F81BD"/>
                </a:solidFill>
                <a:latin typeface="Myriad Pro" pitchFamily="34" charset="0"/>
              </a:rPr>
              <a:t> </a:t>
            </a:r>
            <a:endParaRPr lang="en-US" sz="3200" dirty="0">
              <a:solidFill>
                <a:srgbClr val="4F81BD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Plateaus range in luminosity but </a:t>
            </a:r>
            <a:r>
              <a:rPr lang="en-US" sz="2400" dirty="0" smtClean="0">
                <a:latin typeface="Myriad Pro" pitchFamily="34" charset="0"/>
              </a:rPr>
              <a:t>fairly uniform in lengths </a:t>
            </a: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(~100 days)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 smtClean="0">
                <a:solidFill>
                  <a:prstClr val="black"/>
                </a:solidFill>
                <a:latin typeface="Myriad Pro" pitchFamily="34" charset="0"/>
              </a:rPr>
              <a:t>SNe</a:t>
            </a: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Myriad Pro" pitchFamily="34" charset="0"/>
              </a:rPr>
              <a:t>IIn</a:t>
            </a:r>
            <a:r>
              <a:rPr lang="en-US" sz="2400" dirty="0" smtClean="0">
                <a:solidFill>
                  <a:prstClr val="black"/>
                </a:solidFill>
                <a:latin typeface="Myriad Pro" pitchFamily="34" charset="0"/>
              </a:rPr>
              <a:t> are much more diverse</a:t>
            </a:r>
          </a:p>
          <a:p>
            <a:pPr>
              <a:spcBef>
                <a:spcPct val="20000"/>
              </a:spcBef>
              <a:defRPr/>
            </a:pPr>
            <a:endParaRPr lang="en-US" sz="2400" b="1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prstClr val="black"/>
                </a:solidFill>
                <a:latin typeface="Myriad Pro" pitchFamily="34" charset="0"/>
              </a:rPr>
              <a:t>Binarity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 (and </a:t>
            </a:r>
            <a:r>
              <a:rPr lang="en-US" sz="2400" b="1" dirty="0" err="1" smtClean="0">
                <a:solidFill>
                  <a:prstClr val="black"/>
                </a:solidFill>
                <a:latin typeface="Myriad Pro" pitchFamily="34" charset="0"/>
              </a:rPr>
              <a:t>metallicity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) can be the dominant factor for making </a:t>
            </a:r>
            <a:r>
              <a:rPr lang="en-US" sz="2400" b="1" dirty="0" err="1" smtClean="0">
                <a:solidFill>
                  <a:prstClr val="black"/>
                </a:solidFill>
                <a:latin typeface="Myriad Pro" pitchFamily="34" charset="0"/>
              </a:rPr>
              <a:t>SNe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Myriad Pro" pitchFamily="34" charset="0"/>
              </a:rPr>
              <a:t>IIb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 (</a:t>
            </a:r>
            <a:r>
              <a:rPr lang="en-US" sz="2400" b="1" dirty="0" err="1" smtClean="0">
                <a:solidFill>
                  <a:prstClr val="black"/>
                </a:solidFill>
                <a:latin typeface="Myriad Pro" pitchFamily="34" charset="0"/>
              </a:rPr>
              <a:t>Ib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Where are the short plateau IIP’s / intermediate IIP-IIL</a:t>
            </a:r>
            <a:r>
              <a:rPr lang="en-US" sz="2400" b="1" dirty="0" smtClean="0">
                <a:solidFill>
                  <a:prstClr val="black"/>
                </a:solidFill>
                <a:latin typeface="Myriad Pro" pitchFamily="34" charset="0"/>
              </a:rPr>
              <a:t>?</a:t>
            </a:r>
          </a:p>
          <a:p>
            <a:pPr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Myriad Pro" pitchFamily="34" charset="0"/>
              </a:rPr>
              <a:t>Next step: 400 light curves from PTF (320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Myriad Pro" pitchFamily="34" charset="0"/>
              </a:rPr>
              <a:t>SNe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Myriad Pro" pitchFamily="34" charset="0"/>
              </a:rPr>
              <a:t> II)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  <a:latin typeface="Myriad Pro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" y="4928033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16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609600" y="1676400"/>
            <a:ext cx="2971800" cy="4876800"/>
          </a:xfrm>
          <a:prstGeom prst="roundRect">
            <a:avLst>
              <a:gd name="adj" fmla="val 10074"/>
            </a:avLst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Myriad Pro" pitchFamily="34" charset="0"/>
              </a:rPr>
              <a:t>Context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types of core collapse </a:t>
            </a:r>
            <a:r>
              <a:rPr lang="en-US" sz="3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SNe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3" name="Group 79"/>
          <p:cNvGrpSpPr/>
          <p:nvPr/>
        </p:nvGrpSpPr>
        <p:grpSpPr>
          <a:xfrm>
            <a:off x="1106941" y="4319574"/>
            <a:ext cx="2044200" cy="1928826"/>
            <a:chOff x="611560" y="1556792"/>
            <a:chExt cx="2044200" cy="1928826"/>
          </a:xfrm>
        </p:grpSpPr>
        <p:sp>
          <p:nvSpPr>
            <p:cNvPr id="34" name="Oval 33"/>
            <p:cNvSpPr/>
            <p:nvPr/>
          </p:nvSpPr>
          <p:spPr>
            <a:xfrm>
              <a:off x="611560" y="1556792"/>
              <a:ext cx="2020674" cy="192882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76"/>
            <p:cNvGrpSpPr/>
            <p:nvPr/>
          </p:nvGrpSpPr>
          <p:grpSpPr>
            <a:xfrm>
              <a:off x="836079" y="1771106"/>
              <a:ext cx="1571636" cy="1500198"/>
              <a:chOff x="5786446" y="3286124"/>
              <a:chExt cx="1571636" cy="1500198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2374914" y="2407005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</a:t>
              </a:r>
              <a:endParaRPr lang="en-US" sz="12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22336" y="2407005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</a:t>
              </a:r>
              <a:endParaRPr lang="en-US" sz="140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990600" y="1894114"/>
            <a:ext cx="2276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yriad Pro" pitchFamily="34" charset="0"/>
              </a:rPr>
              <a:t>Type II </a:t>
            </a:r>
          </a:p>
          <a:p>
            <a:endParaRPr lang="en-US" sz="2400" dirty="0">
              <a:latin typeface="Myriad Pro" pitchFamily="34" charset="0"/>
            </a:endParaRPr>
          </a:p>
          <a:p>
            <a:r>
              <a:rPr lang="en-US" sz="2400" dirty="0" smtClean="0">
                <a:latin typeface="Myriad Pro" pitchFamily="34" charset="0"/>
              </a:rPr>
              <a:t>Spectrum of the SN shows H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934191" y="4748202"/>
            <a:ext cx="1143008" cy="1071570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95000">
                <a:schemeClr val="tx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78"/>
          <p:cNvGrpSpPr/>
          <p:nvPr/>
        </p:nvGrpSpPr>
        <p:grpSpPr>
          <a:xfrm>
            <a:off x="3990400" y="4533888"/>
            <a:ext cx="1653934" cy="1500198"/>
            <a:chOff x="3275856" y="1772816"/>
            <a:chExt cx="1653934" cy="1500198"/>
          </a:xfrm>
        </p:grpSpPr>
        <p:grpSp>
          <p:nvGrpSpPr>
            <p:cNvPr id="44" name="Group 39"/>
            <p:cNvGrpSpPr/>
            <p:nvPr/>
          </p:nvGrpSpPr>
          <p:grpSpPr>
            <a:xfrm>
              <a:off x="3275856" y="1772816"/>
              <a:ext cx="1571636" cy="1500198"/>
              <a:chOff x="5786446" y="3286124"/>
              <a:chExt cx="1571636" cy="1500198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4572000" y="2388636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</a:t>
              </a:r>
              <a:endParaRPr lang="en-US" sz="14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678927" y="1883228"/>
            <a:ext cx="2276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yriad Pro" pitchFamily="34" charset="0"/>
              </a:rPr>
              <a:t>Type </a:t>
            </a:r>
            <a:r>
              <a:rPr lang="en-US" sz="2400" b="1" dirty="0" err="1" smtClean="0">
                <a:latin typeface="Myriad Pro" pitchFamily="34" charset="0"/>
              </a:rPr>
              <a:t>Ib</a:t>
            </a:r>
            <a:endParaRPr lang="en-US" sz="2400" b="1" dirty="0" smtClean="0">
              <a:latin typeface="Myriad Pro" pitchFamily="34" charset="0"/>
            </a:endParaRPr>
          </a:p>
          <a:p>
            <a:endParaRPr lang="en-US" sz="2400" dirty="0">
              <a:latin typeface="Myriad Pro" pitchFamily="34" charset="0"/>
            </a:endParaRPr>
          </a:p>
          <a:p>
            <a:r>
              <a:rPr lang="en-US" sz="2400" dirty="0" smtClean="0">
                <a:latin typeface="Myriad Pro" pitchFamily="34" charset="0"/>
              </a:rPr>
              <a:t>Spectrum of the SN shows no H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67255" y="1883228"/>
            <a:ext cx="22768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yriad Pro" pitchFamily="34" charset="0"/>
              </a:rPr>
              <a:t>Type </a:t>
            </a:r>
            <a:r>
              <a:rPr lang="en-US" sz="2400" b="1" dirty="0" err="1" smtClean="0">
                <a:latin typeface="Myriad Pro" pitchFamily="34" charset="0"/>
              </a:rPr>
              <a:t>Ic</a:t>
            </a:r>
            <a:endParaRPr lang="en-US" sz="2400" b="1" dirty="0" smtClean="0">
              <a:latin typeface="Myriad Pro" pitchFamily="34" charset="0"/>
            </a:endParaRPr>
          </a:p>
          <a:p>
            <a:endParaRPr lang="en-US" sz="2400" dirty="0">
              <a:latin typeface="Myriad Pro" pitchFamily="34" charset="0"/>
            </a:endParaRPr>
          </a:p>
          <a:p>
            <a:r>
              <a:rPr lang="en-US" sz="2400" dirty="0" smtClean="0">
                <a:latin typeface="Myriad Pro" pitchFamily="34" charset="0"/>
              </a:rPr>
              <a:t>Spectrum of the SN shows no H and no He</a:t>
            </a:r>
            <a:endParaRPr lang="en-US" sz="2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4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Method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light curves encode a lot of information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 l="16052" t="34387" r="16052" b="27137"/>
          <a:stretch>
            <a:fillRect/>
          </a:stretch>
        </p:blipFill>
        <p:spPr bwMode="auto">
          <a:xfrm>
            <a:off x="5320937" y="1600200"/>
            <a:ext cx="1843122" cy="147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 l="16842" t="32900" r="15263" b="26394"/>
          <a:stretch>
            <a:fillRect/>
          </a:stretch>
        </p:blipFill>
        <p:spPr bwMode="auto">
          <a:xfrm>
            <a:off x="5338693" y="3261140"/>
            <a:ext cx="1843095" cy="156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 l="17105" t="33457" r="16579" b="26951"/>
          <a:stretch>
            <a:fillRect/>
          </a:stretch>
        </p:blipFill>
        <p:spPr bwMode="auto">
          <a:xfrm>
            <a:off x="5338693" y="5007788"/>
            <a:ext cx="1800231" cy="152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917372" y="2216993"/>
            <a:ext cx="192232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Shock breakout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Shock cooling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Radioactive decay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CSM interaction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401" y="2177144"/>
            <a:ext cx="23574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Progenitor radius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Mass &amp; radius of H envelope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Amount of </a:t>
            </a:r>
            <a:r>
              <a:rPr lang="en-US" baseline="30000" dirty="0" smtClean="0">
                <a:latin typeface="Myriad Pro" pitchFamily="34" charset="0"/>
              </a:rPr>
              <a:t>56</a:t>
            </a:r>
            <a:r>
              <a:rPr lang="en-US" dirty="0" smtClean="0">
                <a:latin typeface="Myriad Pro" pitchFamily="34" charset="0"/>
              </a:rPr>
              <a:t>Ni synthesized 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Progenitor wind velocity and mass loss rate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63351" y="238601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06227" y="324327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20475" y="431484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34855" y="542075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35119" y="1957390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92243" y="2028828"/>
            <a:ext cx="142876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92243" y="3243274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320805" y="2314580"/>
            <a:ext cx="235745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677995" y="4243406"/>
            <a:ext cx="221457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606557" y="5457852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21201" y="2100266"/>
            <a:ext cx="170886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Shape</a:t>
            </a: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Plateau length /</a:t>
            </a:r>
          </a:p>
          <a:p>
            <a:r>
              <a:rPr lang="en-US" dirty="0" smtClean="0">
                <a:latin typeface="Myriad Pro" pitchFamily="34" charset="0"/>
              </a:rPr>
              <a:t>luminosity 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Decline rate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Peak width</a:t>
            </a:r>
          </a:p>
          <a:p>
            <a:endParaRPr lang="en-US" dirty="0" smtClean="0">
              <a:latin typeface="Myriad Pro" pitchFamily="34" charset="0"/>
            </a:endParaRPr>
          </a:p>
          <a:p>
            <a:endParaRPr lang="en-US" dirty="0" smtClean="0">
              <a:latin typeface="Myriad Pro" pitchFamily="34" charset="0"/>
            </a:endParaRPr>
          </a:p>
          <a:p>
            <a:r>
              <a:rPr lang="en-US" dirty="0" smtClean="0">
                <a:latin typeface="Myriad Pro" pitchFamily="34" charset="0"/>
              </a:rPr>
              <a:t>Peak luminosity</a:t>
            </a:r>
          </a:p>
        </p:txBody>
      </p:sp>
    </p:spTree>
    <p:extLst>
      <p:ext uri="{BB962C8B-B14F-4D97-AF65-F5344CB8AC3E}">
        <p14:creationId xmlns:p14="http://schemas.microsoft.com/office/powerpoint/2010/main" val="234295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Method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simplistic view of light curve shapes?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6757" y="4136572"/>
            <a:ext cx="2748497" cy="2623567"/>
            <a:chOff x="306757" y="4136572"/>
            <a:chExt cx="2748497" cy="2623567"/>
          </a:xfrm>
        </p:grpSpPr>
        <p:sp>
          <p:nvSpPr>
            <p:cNvPr id="12" name="Oval 11"/>
            <p:cNvSpPr/>
            <p:nvPr/>
          </p:nvSpPr>
          <p:spPr>
            <a:xfrm>
              <a:off x="306757" y="4136572"/>
              <a:ext cx="2748497" cy="262356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Group 76"/>
            <p:cNvGrpSpPr/>
            <p:nvPr/>
          </p:nvGrpSpPr>
          <p:grpSpPr>
            <a:xfrm>
              <a:off x="895187" y="4698256"/>
              <a:ext cx="1571636" cy="1500198"/>
              <a:chOff x="5786446" y="3286124"/>
              <a:chExt cx="1571636" cy="1500198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407572" y="5376615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67696" y="5372687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He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70172" y="4538918"/>
            <a:ext cx="1952910" cy="1818874"/>
            <a:chOff x="6270172" y="4538918"/>
            <a:chExt cx="1952910" cy="1818874"/>
          </a:xfrm>
        </p:grpSpPr>
        <p:sp>
          <p:nvSpPr>
            <p:cNvPr id="33" name="Oval 32"/>
            <p:cNvSpPr/>
            <p:nvPr/>
          </p:nvSpPr>
          <p:spPr>
            <a:xfrm>
              <a:off x="6270172" y="4538918"/>
              <a:ext cx="1905486" cy="1818874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95000">
                  <a:schemeClr val="accent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34" name="Group 76"/>
            <p:cNvGrpSpPr/>
            <p:nvPr/>
          </p:nvGrpSpPr>
          <p:grpSpPr>
            <a:xfrm>
              <a:off x="6429851" y="4698257"/>
              <a:ext cx="1571636" cy="1500198"/>
              <a:chOff x="5786446" y="3286124"/>
              <a:chExt cx="1571636" cy="1500198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5786446" y="3286124"/>
                <a:ext cx="1571636" cy="15001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95000">
                    <a:schemeClr val="accent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6000760" y="3500438"/>
                <a:ext cx="1143008" cy="10715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95000">
                    <a:schemeClr val="tx2">
                      <a:lumMod val="20000"/>
                      <a:lumOff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7942236" y="5376616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02360" y="5372688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He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 flipV="1">
            <a:off x="533400" y="2133600"/>
            <a:ext cx="2286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2000" y="2133600"/>
            <a:ext cx="14905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252509" y="2133600"/>
            <a:ext cx="94082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346591" y="2628900"/>
            <a:ext cx="853809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02595" y="1270904"/>
            <a:ext cx="3059415" cy="2342371"/>
            <a:chOff x="402595" y="1270904"/>
            <a:chExt cx="3059415" cy="2342371"/>
          </a:xfrm>
        </p:grpSpPr>
        <p:grpSp>
          <p:nvGrpSpPr>
            <p:cNvPr id="29" name="Group 28"/>
            <p:cNvGrpSpPr/>
            <p:nvPr/>
          </p:nvGrpSpPr>
          <p:grpSpPr>
            <a:xfrm>
              <a:off x="533400" y="1640236"/>
              <a:ext cx="2667000" cy="1788764"/>
              <a:chOff x="533400" y="1411636"/>
              <a:chExt cx="2667000" cy="1788764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533400" y="3200400"/>
                <a:ext cx="2667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533400" y="1411636"/>
                <a:ext cx="0" cy="17887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/>
            <p:cNvSpPr txBox="1"/>
            <p:nvPr/>
          </p:nvSpPr>
          <p:spPr>
            <a:xfrm>
              <a:off x="3200400" y="32439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Myriad Pro" pitchFamily="34" charset="0"/>
                </a:rPr>
                <a:t>t</a:t>
              </a:r>
              <a:endParaRPr lang="en-US" dirty="0">
                <a:latin typeface="Myriad Pro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02595" y="1270904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yriad Pro" pitchFamily="34" charset="0"/>
                </a:rPr>
                <a:t>L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703585" y="1273628"/>
            <a:ext cx="3059415" cy="2342371"/>
            <a:chOff x="402595" y="1270904"/>
            <a:chExt cx="3059415" cy="2342371"/>
          </a:xfrm>
        </p:grpSpPr>
        <p:grpSp>
          <p:nvGrpSpPr>
            <p:cNvPr id="46" name="Group 45"/>
            <p:cNvGrpSpPr/>
            <p:nvPr/>
          </p:nvGrpSpPr>
          <p:grpSpPr>
            <a:xfrm>
              <a:off x="533400" y="1640236"/>
              <a:ext cx="2667000" cy="1788764"/>
              <a:chOff x="533400" y="1411636"/>
              <a:chExt cx="2667000" cy="1788764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>
                <a:off x="533400" y="3200400"/>
                <a:ext cx="2667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flipV="1">
                <a:off x="533400" y="1411636"/>
                <a:ext cx="0" cy="17887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TextBox 47"/>
            <p:cNvSpPr txBox="1"/>
            <p:nvPr/>
          </p:nvSpPr>
          <p:spPr>
            <a:xfrm>
              <a:off x="3200400" y="32439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Myriad Pro" pitchFamily="34" charset="0"/>
                </a:rPr>
                <a:t>t</a:t>
              </a:r>
              <a:endParaRPr lang="en-US" dirty="0">
                <a:latin typeface="Myriad Pro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2595" y="1270904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yriad Pro" pitchFamily="34" charset="0"/>
                </a:rPr>
                <a:t>L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5867400" y="2090057"/>
            <a:ext cx="387094" cy="1338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18209872">
            <a:off x="6210030" y="2040316"/>
            <a:ext cx="304800" cy="27704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6944304" y="2706071"/>
            <a:ext cx="969609" cy="489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681005" y="3615999"/>
            <a:ext cx="0" cy="34640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162800" y="3615999"/>
            <a:ext cx="0" cy="34640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ight Arrow 67"/>
          <p:cNvSpPr/>
          <p:nvPr/>
        </p:nvSpPr>
        <p:spPr>
          <a:xfrm>
            <a:off x="3810000" y="5144593"/>
            <a:ext cx="1676400" cy="607524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>
            <a:off x="3810000" y="2286000"/>
            <a:ext cx="1676400" cy="60752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78667" y="2833985"/>
            <a:ext cx="54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Myriad Pro" pitchFamily="34" charset="0"/>
              </a:rPr>
              <a:t>IIP</a:t>
            </a:r>
            <a:endParaRPr lang="en-US" b="1" dirty="0">
              <a:latin typeface="Myriad Pro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96000" y="2833985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Myriad Pro" pitchFamily="34" charset="0"/>
              </a:rPr>
              <a:t>IIL</a:t>
            </a:r>
            <a:endParaRPr lang="en-US" b="1" dirty="0">
              <a:latin typeface="Myriad Pro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810000" y="4964668"/>
            <a:ext cx="1369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Continuum?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10000" y="2111830"/>
            <a:ext cx="1369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rPr>
              <a:t>Continuum?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Myriad Pro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6440737" y="2044761"/>
            <a:ext cx="504349" cy="66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2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Method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gather a large sample of light curves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18"/>
          <p:cNvSpPr txBox="1">
            <a:spLocks/>
          </p:cNvSpPr>
          <p:nvPr/>
        </p:nvSpPr>
        <p:spPr>
          <a:xfrm>
            <a:off x="457200" y="183199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The Caltech Core Collapse 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Program</a:t>
            </a: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Light curves and spectra for 48 core collapse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SNe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: </a:t>
            </a:r>
            <a:b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   13 Type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Ib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/c –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Drout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et al. 2011</a:t>
            </a:r>
            <a:b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   5 Type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IIn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(interaction) – </a:t>
            </a:r>
            <a:r>
              <a:rPr lang="en-US" sz="3200" dirty="0" err="1" smtClean="0">
                <a:solidFill>
                  <a:prstClr val="black"/>
                </a:solidFill>
                <a:latin typeface="Myriad Pro" pitchFamily="34" charset="0"/>
              </a:rPr>
              <a:t>Kiewe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et al. 2011 </a:t>
            </a:r>
            <a:b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    30 Type II – this 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work</a:t>
            </a:r>
            <a:endParaRPr lang="en-US" sz="3200" dirty="0" smtClean="0">
              <a:solidFill>
                <a:prstClr val="black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54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Method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uniformly reduce the data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5" descr="C:\Users\Iair\Desktop\My Dropbox\Proposal\Iair Proposal\subtr_n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897968"/>
            <a:ext cx="2444720" cy="2444720"/>
          </a:xfrm>
          <a:prstGeom prst="rect">
            <a:avLst/>
          </a:prstGeom>
          <a:noFill/>
          <a:ln w="1270" cap="sq">
            <a:noFill/>
            <a:miter lim="800000"/>
          </a:ln>
          <a:effectLst/>
        </p:spPr>
      </p:pic>
      <p:pic>
        <p:nvPicPr>
          <p:cNvPr id="8" name="Picture 6" descr="C:\Users\Iair\Desktop\My Dropbox\Proposal\Iair Proposal\subtr_re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4200" y="3897968"/>
            <a:ext cx="2459990" cy="2459990"/>
          </a:xfrm>
          <a:prstGeom prst="rect">
            <a:avLst/>
          </a:prstGeom>
          <a:noFill/>
        </p:spPr>
      </p:pic>
      <p:pic>
        <p:nvPicPr>
          <p:cNvPr id="9" name="Picture 7" descr="C:\Users\Iair\Desktop\My Dropbox\Proposal\Iair Proposal\subtr_di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3897968"/>
            <a:ext cx="2459990" cy="245999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1142976" y="5356238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500826" y="5357826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8"/>
          <p:cNvSpPr txBox="1">
            <a:spLocks/>
          </p:cNvSpPr>
          <p:nvPr/>
        </p:nvSpPr>
        <p:spPr>
          <a:xfrm>
            <a:off x="457200" y="1831995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We use image subtraction (via the common PSF method) to create light </a:t>
            </a: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curves</a:t>
            </a:r>
            <a:endParaRPr lang="en-US" sz="3200" dirty="0">
              <a:solidFill>
                <a:prstClr val="black"/>
              </a:solidFill>
              <a:latin typeface="Myriad Pro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Find in our sample: IIP + IIL + “Rising” + Peculiar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4816" y="632460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SN image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1816" y="6324600"/>
            <a:ext cx="1789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Reference image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8816" y="6324600"/>
            <a:ext cx="131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Subtraction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70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7"/>
          <a:stretch/>
        </p:blipFill>
        <p:spPr>
          <a:xfrm>
            <a:off x="333375" y="1447800"/>
            <a:ext cx="8396968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three light curve families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2571" y="2329543"/>
            <a:ext cx="1981200" cy="3156857"/>
          </a:xfrm>
          <a:custGeom>
            <a:avLst/>
            <a:gdLst>
              <a:gd name="connsiteX0" fmla="*/ 10886 w 1981200"/>
              <a:gd name="connsiteY0" fmla="*/ 0 h 3156857"/>
              <a:gd name="connsiteX1" fmla="*/ 272143 w 1981200"/>
              <a:gd name="connsiteY1" fmla="*/ 228600 h 3156857"/>
              <a:gd name="connsiteX2" fmla="*/ 957943 w 1981200"/>
              <a:gd name="connsiteY2" fmla="*/ 2133600 h 3156857"/>
              <a:gd name="connsiteX3" fmla="*/ 1338943 w 1981200"/>
              <a:gd name="connsiteY3" fmla="*/ 2743200 h 3156857"/>
              <a:gd name="connsiteX4" fmla="*/ 1981200 w 1981200"/>
              <a:gd name="connsiteY4" fmla="*/ 3156857 h 3156857"/>
              <a:gd name="connsiteX5" fmla="*/ 1284515 w 1981200"/>
              <a:gd name="connsiteY5" fmla="*/ 3156857 h 3156857"/>
              <a:gd name="connsiteX6" fmla="*/ 696686 w 1981200"/>
              <a:gd name="connsiteY6" fmla="*/ 2090057 h 3156857"/>
              <a:gd name="connsiteX7" fmla="*/ 87086 w 1981200"/>
              <a:gd name="connsiteY7" fmla="*/ 381000 h 3156857"/>
              <a:gd name="connsiteX8" fmla="*/ 0 w 1981200"/>
              <a:gd name="connsiteY8" fmla="*/ 108857 h 3156857"/>
              <a:gd name="connsiteX9" fmla="*/ 10886 w 1981200"/>
              <a:gd name="connsiteY9" fmla="*/ 0 h 315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1200" h="3156857">
                <a:moveTo>
                  <a:pt x="10886" y="0"/>
                </a:moveTo>
                <a:lnTo>
                  <a:pt x="272143" y="228600"/>
                </a:lnTo>
                <a:lnTo>
                  <a:pt x="957943" y="2133600"/>
                </a:lnTo>
                <a:lnTo>
                  <a:pt x="1338943" y="2743200"/>
                </a:lnTo>
                <a:lnTo>
                  <a:pt x="1981200" y="3156857"/>
                </a:lnTo>
                <a:lnTo>
                  <a:pt x="1284515" y="3156857"/>
                </a:lnTo>
                <a:lnTo>
                  <a:pt x="696686" y="2090057"/>
                </a:lnTo>
                <a:lnTo>
                  <a:pt x="87086" y="381000"/>
                </a:lnTo>
                <a:lnTo>
                  <a:pt x="0" y="108857"/>
                </a:lnTo>
                <a:lnTo>
                  <a:pt x="10886" y="0"/>
                </a:lnTo>
                <a:close/>
              </a:path>
            </a:pathLst>
          </a:custGeom>
          <a:solidFill>
            <a:srgbClr val="009B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5229" y="2351314"/>
            <a:ext cx="3820885" cy="3135086"/>
          </a:xfrm>
          <a:custGeom>
            <a:avLst/>
            <a:gdLst>
              <a:gd name="connsiteX0" fmla="*/ 0 w 3820885"/>
              <a:gd name="connsiteY0" fmla="*/ 0 h 3135086"/>
              <a:gd name="connsiteX1" fmla="*/ 446314 w 3820885"/>
              <a:gd name="connsiteY1" fmla="*/ 87086 h 3135086"/>
              <a:gd name="connsiteX2" fmla="*/ 1458685 w 3820885"/>
              <a:gd name="connsiteY2" fmla="*/ 664029 h 3135086"/>
              <a:gd name="connsiteX3" fmla="*/ 2209800 w 3820885"/>
              <a:gd name="connsiteY3" fmla="*/ 1208315 h 3135086"/>
              <a:gd name="connsiteX4" fmla="*/ 3189514 w 3820885"/>
              <a:gd name="connsiteY4" fmla="*/ 2264229 h 3135086"/>
              <a:gd name="connsiteX5" fmla="*/ 3820885 w 3820885"/>
              <a:gd name="connsiteY5" fmla="*/ 3135086 h 3135086"/>
              <a:gd name="connsiteX6" fmla="*/ 2862942 w 3820885"/>
              <a:gd name="connsiteY6" fmla="*/ 3135086 h 3135086"/>
              <a:gd name="connsiteX7" fmla="*/ 2677885 w 3820885"/>
              <a:gd name="connsiteY7" fmla="*/ 2645229 h 3135086"/>
              <a:gd name="connsiteX8" fmla="*/ 2220685 w 3820885"/>
              <a:gd name="connsiteY8" fmla="*/ 2318657 h 3135086"/>
              <a:gd name="connsiteX9" fmla="*/ 1621971 w 3820885"/>
              <a:gd name="connsiteY9" fmla="*/ 1883229 h 3135086"/>
              <a:gd name="connsiteX10" fmla="*/ 1001485 w 3820885"/>
              <a:gd name="connsiteY10" fmla="*/ 1219200 h 3135086"/>
              <a:gd name="connsiteX11" fmla="*/ 566057 w 3820885"/>
              <a:gd name="connsiteY11" fmla="*/ 642257 h 3135086"/>
              <a:gd name="connsiteX12" fmla="*/ 348342 w 3820885"/>
              <a:gd name="connsiteY12" fmla="*/ 391886 h 3135086"/>
              <a:gd name="connsiteX13" fmla="*/ 119742 w 3820885"/>
              <a:gd name="connsiteY13" fmla="*/ 283029 h 3135086"/>
              <a:gd name="connsiteX14" fmla="*/ 0 w 3820885"/>
              <a:gd name="connsiteY14" fmla="*/ 0 h 313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20885" h="3135086">
                <a:moveTo>
                  <a:pt x="0" y="0"/>
                </a:moveTo>
                <a:lnTo>
                  <a:pt x="446314" y="87086"/>
                </a:lnTo>
                <a:lnTo>
                  <a:pt x="1458685" y="664029"/>
                </a:lnTo>
                <a:lnTo>
                  <a:pt x="2209800" y="1208315"/>
                </a:lnTo>
                <a:lnTo>
                  <a:pt x="3189514" y="2264229"/>
                </a:lnTo>
                <a:lnTo>
                  <a:pt x="3820885" y="3135086"/>
                </a:lnTo>
                <a:lnTo>
                  <a:pt x="2862942" y="3135086"/>
                </a:lnTo>
                <a:lnTo>
                  <a:pt x="2677885" y="2645229"/>
                </a:lnTo>
                <a:lnTo>
                  <a:pt x="2220685" y="2318657"/>
                </a:lnTo>
                <a:lnTo>
                  <a:pt x="1621971" y="1883229"/>
                </a:lnTo>
                <a:lnTo>
                  <a:pt x="1001485" y="1219200"/>
                </a:lnTo>
                <a:lnTo>
                  <a:pt x="566057" y="642257"/>
                </a:lnTo>
                <a:lnTo>
                  <a:pt x="348342" y="391886"/>
                </a:lnTo>
                <a:lnTo>
                  <a:pt x="119742" y="2830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360836" y="1937657"/>
            <a:ext cx="5629278" cy="3548743"/>
          </a:xfrm>
          <a:custGeom>
            <a:avLst/>
            <a:gdLst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32657 w 5627914"/>
              <a:gd name="connsiteY28" fmla="*/ 522514 h 3548743"/>
              <a:gd name="connsiteX0" fmla="*/ 293915 w 5638800"/>
              <a:gd name="connsiteY0" fmla="*/ 968829 h 3548743"/>
              <a:gd name="connsiteX1" fmla="*/ 1730829 w 5638800"/>
              <a:gd name="connsiteY1" fmla="*/ 718457 h 3548743"/>
              <a:gd name="connsiteX2" fmla="*/ 2275115 w 5638800"/>
              <a:gd name="connsiteY2" fmla="*/ 729343 h 3548743"/>
              <a:gd name="connsiteX3" fmla="*/ 2514600 w 5638800"/>
              <a:gd name="connsiteY3" fmla="*/ 816429 h 3548743"/>
              <a:gd name="connsiteX4" fmla="*/ 2841172 w 5638800"/>
              <a:gd name="connsiteY4" fmla="*/ 1034143 h 3548743"/>
              <a:gd name="connsiteX5" fmla="*/ 3080657 w 5638800"/>
              <a:gd name="connsiteY5" fmla="*/ 1230086 h 3548743"/>
              <a:gd name="connsiteX6" fmla="*/ 3363686 w 5638800"/>
              <a:gd name="connsiteY6" fmla="*/ 1621972 h 3548743"/>
              <a:gd name="connsiteX7" fmla="*/ 3635829 w 5638800"/>
              <a:gd name="connsiteY7" fmla="*/ 2035629 h 3548743"/>
              <a:gd name="connsiteX8" fmla="*/ 3831772 w 5638800"/>
              <a:gd name="connsiteY8" fmla="*/ 2525486 h 3548743"/>
              <a:gd name="connsiteX9" fmla="*/ 3973286 w 5638800"/>
              <a:gd name="connsiteY9" fmla="*/ 3015343 h 3548743"/>
              <a:gd name="connsiteX10" fmla="*/ 4082143 w 5638800"/>
              <a:gd name="connsiteY10" fmla="*/ 3418114 h 3548743"/>
              <a:gd name="connsiteX11" fmla="*/ 4125686 w 5638800"/>
              <a:gd name="connsiteY11" fmla="*/ 3548743 h 3548743"/>
              <a:gd name="connsiteX12" fmla="*/ 5638800 w 5638800"/>
              <a:gd name="connsiteY12" fmla="*/ 3548743 h 3548743"/>
              <a:gd name="connsiteX13" fmla="*/ 5638800 w 5638800"/>
              <a:gd name="connsiteY13" fmla="*/ 2699657 h 3548743"/>
              <a:gd name="connsiteX14" fmla="*/ 5105400 w 5638800"/>
              <a:gd name="connsiteY14" fmla="*/ 1796143 h 3548743"/>
              <a:gd name="connsiteX15" fmla="*/ 4855029 w 5638800"/>
              <a:gd name="connsiteY15" fmla="*/ 1371600 h 3548743"/>
              <a:gd name="connsiteX16" fmla="*/ 4430486 w 5638800"/>
              <a:gd name="connsiteY16" fmla="*/ 805543 h 3548743"/>
              <a:gd name="connsiteX17" fmla="*/ 3875315 w 5638800"/>
              <a:gd name="connsiteY17" fmla="*/ 304800 h 3548743"/>
              <a:gd name="connsiteX18" fmla="*/ 3450772 w 5638800"/>
              <a:gd name="connsiteY18" fmla="*/ 97972 h 3548743"/>
              <a:gd name="connsiteX19" fmla="*/ 2971800 w 5638800"/>
              <a:gd name="connsiteY19" fmla="*/ 21772 h 3548743"/>
              <a:gd name="connsiteX20" fmla="*/ 2318657 w 5638800"/>
              <a:gd name="connsiteY20" fmla="*/ 0 h 3548743"/>
              <a:gd name="connsiteX21" fmla="*/ 1807029 w 5638800"/>
              <a:gd name="connsiteY21" fmla="*/ 54429 h 3548743"/>
              <a:gd name="connsiteX22" fmla="*/ 1415143 w 5638800"/>
              <a:gd name="connsiteY22" fmla="*/ 97972 h 3548743"/>
              <a:gd name="connsiteX23" fmla="*/ 968829 w 5638800"/>
              <a:gd name="connsiteY23" fmla="*/ 97972 h 3548743"/>
              <a:gd name="connsiteX24" fmla="*/ 533400 w 5638800"/>
              <a:gd name="connsiteY24" fmla="*/ 87086 h 3548743"/>
              <a:gd name="connsiteX25" fmla="*/ 217715 w 5638800"/>
              <a:gd name="connsiteY25" fmla="*/ 130629 h 3548743"/>
              <a:gd name="connsiteX26" fmla="*/ 10886 w 5638800"/>
              <a:gd name="connsiteY26" fmla="*/ 163286 h 3548743"/>
              <a:gd name="connsiteX27" fmla="*/ 10886 w 5638800"/>
              <a:gd name="connsiteY27" fmla="*/ 533400 h 3548743"/>
              <a:gd name="connsiteX28" fmla="*/ 0 w 5638800"/>
              <a:gd name="connsiteY28" fmla="*/ 1197429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83027 w 5627914"/>
              <a:gd name="connsiteY28" fmla="*/ 979715 h 3548743"/>
              <a:gd name="connsiteX0" fmla="*/ 284393 w 5629278"/>
              <a:gd name="connsiteY0" fmla="*/ 968829 h 3548743"/>
              <a:gd name="connsiteX1" fmla="*/ 1721307 w 5629278"/>
              <a:gd name="connsiteY1" fmla="*/ 718457 h 3548743"/>
              <a:gd name="connsiteX2" fmla="*/ 2265593 w 5629278"/>
              <a:gd name="connsiteY2" fmla="*/ 729343 h 3548743"/>
              <a:gd name="connsiteX3" fmla="*/ 2505078 w 5629278"/>
              <a:gd name="connsiteY3" fmla="*/ 816429 h 3548743"/>
              <a:gd name="connsiteX4" fmla="*/ 2831650 w 5629278"/>
              <a:gd name="connsiteY4" fmla="*/ 1034143 h 3548743"/>
              <a:gd name="connsiteX5" fmla="*/ 3071135 w 5629278"/>
              <a:gd name="connsiteY5" fmla="*/ 1230086 h 3548743"/>
              <a:gd name="connsiteX6" fmla="*/ 3354164 w 5629278"/>
              <a:gd name="connsiteY6" fmla="*/ 1621972 h 3548743"/>
              <a:gd name="connsiteX7" fmla="*/ 3626307 w 5629278"/>
              <a:gd name="connsiteY7" fmla="*/ 2035629 h 3548743"/>
              <a:gd name="connsiteX8" fmla="*/ 3822250 w 5629278"/>
              <a:gd name="connsiteY8" fmla="*/ 2525486 h 3548743"/>
              <a:gd name="connsiteX9" fmla="*/ 3963764 w 5629278"/>
              <a:gd name="connsiteY9" fmla="*/ 3015343 h 3548743"/>
              <a:gd name="connsiteX10" fmla="*/ 4072621 w 5629278"/>
              <a:gd name="connsiteY10" fmla="*/ 3418114 h 3548743"/>
              <a:gd name="connsiteX11" fmla="*/ 4116164 w 5629278"/>
              <a:gd name="connsiteY11" fmla="*/ 3548743 h 3548743"/>
              <a:gd name="connsiteX12" fmla="*/ 5629278 w 5629278"/>
              <a:gd name="connsiteY12" fmla="*/ 3548743 h 3548743"/>
              <a:gd name="connsiteX13" fmla="*/ 5629278 w 5629278"/>
              <a:gd name="connsiteY13" fmla="*/ 2699657 h 3548743"/>
              <a:gd name="connsiteX14" fmla="*/ 5095878 w 5629278"/>
              <a:gd name="connsiteY14" fmla="*/ 1796143 h 3548743"/>
              <a:gd name="connsiteX15" fmla="*/ 4845507 w 5629278"/>
              <a:gd name="connsiteY15" fmla="*/ 1371600 h 3548743"/>
              <a:gd name="connsiteX16" fmla="*/ 4420964 w 5629278"/>
              <a:gd name="connsiteY16" fmla="*/ 805543 h 3548743"/>
              <a:gd name="connsiteX17" fmla="*/ 3865793 w 5629278"/>
              <a:gd name="connsiteY17" fmla="*/ 304800 h 3548743"/>
              <a:gd name="connsiteX18" fmla="*/ 3441250 w 5629278"/>
              <a:gd name="connsiteY18" fmla="*/ 97972 h 3548743"/>
              <a:gd name="connsiteX19" fmla="*/ 2962278 w 5629278"/>
              <a:gd name="connsiteY19" fmla="*/ 21772 h 3548743"/>
              <a:gd name="connsiteX20" fmla="*/ 2309135 w 5629278"/>
              <a:gd name="connsiteY20" fmla="*/ 0 h 3548743"/>
              <a:gd name="connsiteX21" fmla="*/ 1797507 w 5629278"/>
              <a:gd name="connsiteY21" fmla="*/ 54429 h 3548743"/>
              <a:gd name="connsiteX22" fmla="*/ 1405621 w 5629278"/>
              <a:gd name="connsiteY22" fmla="*/ 97972 h 3548743"/>
              <a:gd name="connsiteX23" fmla="*/ 959307 w 5629278"/>
              <a:gd name="connsiteY23" fmla="*/ 97972 h 3548743"/>
              <a:gd name="connsiteX24" fmla="*/ 523878 w 5629278"/>
              <a:gd name="connsiteY24" fmla="*/ 87086 h 3548743"/>
              <a:gd name="connsiteX25" fmla="*/ 208193 w 5629278"/>
              <a:gd name="connsiteY25" fmla="*/ 130629 h 3548743"/>
              <a:gd name="connsiteX26" fmla="*/ 1364 w 5629278"/>
              <a:gd name="connsiteY26" fmla="*/ 163286 h 3548743"/>
              <a:gd name="connsiteX27" fmla="*/ 1364 w 5629278"/>
              <a:gd name="connsiteY27" fmla="*/ 533400 h 3548743"/>
              <a:gd name="connsiteX28" fmla="*/ 284391 w 5629278"/>
              <a:gd name="connsiteY28" fmla="*/ 979715 h 354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29278" h="3548743">
                <a:moveTo>
                  <a:pt x="284393" y="968829"/>
                </a:moveTo>
                <a:lnTo>
                  <a:pt x="1721307" y="718457"/>
                </a:lnTo>
                <a:lnTo>
                  <a:pt x="2265593" y="729343"/>
                </a:lnTo>
                <a:lnTo>
                  <a:pt x="2505078" y="816429"/>
                </a:lnTo>
                <a:lnTo>
                  <a:pt x="2831650" y="1034143"/>
                </a:lnTo>
                <a:lnTo>
                  <a:pt x="3071135" y="1230086"/>
                </a:lnTo>
                <a:lnTo>
                  <a:pt x="3354164" y="1621972"/>
                </a:lnTo>
                <a:lnTo>
                  <a:pt x="3626307" y="2035629"/>
                </a:lnTo>
                <a:lnTo>
                  <a:pt x="3822250" y="2525486"/>
                </a:lnTo>
                <a:lnTo>
                  <a:pt x="3963764" y="3015343"/>
                </a:lnTo>
                <a:lnTo>
                  <a:pt x="4072621" y="3418114"/>
                </a:lnTo>
                <a:lnTo>
                  <a:pt x="4116164" y="3548743"/>
                </a:lnTo>
                <a:lnTo>
                  <a:pt x="5629278" y="3548743"/>
                </a:lnTo>
                <a:lnTo>
                  <a:pt x="5629278" y="2699657"/>
                </a:lnTo>
                <a:lnTo>
                  <a:pt x="5095878" y="1796143"/>
                </a:lnTo>
                <a:lnTo>
                  <a:pt x="4845507" y="1371600"/>
                </a:lnTo>
                <a:lnTo>
                  <a:pt x="4420964" y="805543"/>
                </a:lnTo>
                <a:lnTo>
                  <a:pt x="3865793" y="304800"/>
                </a:lnTo>
                <a:lnTo>
                  <a:pt x="3441250" y="97972"/>
                </a:lnTo>
                <a:lnTo>
                  <a:pt x="2962278" y="21772"/>
                </a:lnTo>
                <a:lnTo>
                  <a:pt x="2309135" y="0"/>
                </a:lnTo>
                <a:lnTo>
                  <a:pt x="1797507" y="54429"/>
                </a:lnTo>
                <a:lnTo>
                  <a:pt x="1405621" y="97972"/>
                </a:lnTo>
                <a:lnTo>
                  <a:pt x="959307" y="97972"/>
                </a:lnTo>
                <a:lnTo>
                  <a:pt x="523878" y="87086"/>
                </a:lnTo>
                <a:lnTo>
                  <a:pt x="208193" y="130629"/>
                </a:lnTo>
                <a:lnTo>
                  <a:pt x="1364" y="163286"/>
                </a:lnTo>
                <a:lnTo>
                  <a:pt x="1364" y="533400"/>
                </a:lnTo>
                <a:cubicBezTo>
                  <a:pt x="92078" y="671286"/>
                  <a:pt x="-187323" y="1211943"/>
                  <a:pt x="284391" y="979715"/>
                </a:cubicBezTo>
              </a:path>
            </a:pathLst>
          </a:cu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1937657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Plateau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16540">
            <a:off x="3881428" y="4484132"/>
            <a:ext cx="142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Slow Decline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096313">
            <a:off x="2361673" y="4164101"/>
            <a:ext cx="151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B00"/>
                </a:solidFill>
                <a:latin typeface="Myriad Pro" pitchFamily="34" charset="0"/>
              </a:rPr>
              <a:t>Rapid Decline</a:t>
            </a:r>
            <a:endParaRPr lang="en-US" dirty="0">
              <a:solidFill>
                <a:srgbClr val="009B0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2487" y="6248400"/>
            <a:ext cx="4937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All of the rapid decliners in the sample are </a:t>
            </a:r>
            <a:r>
              <a:rPr lang="en-US" dirty="0" err="1" smtClean="0">
                <a:latin typeface="Myriad Pro" pitchFamily="34" charset="0"/>
              </a:rPr>
              <a:t>SNe</a:t>
            </a:r>
            <a:r>
              <a:rPr lang="en-US" dirty="0" smtClean="0">
                <a:latin typeface="Myriad Pro" pitchFamily="34" charset="0"/>
              </a:rPr>
              <a:t> </a:t>
            </a:r>
            <a:r>
              <a:rPr lang="en-US" dirty="0" err="1" smtClean="0">
                <a:latin typeface="Myriad Pro" pitchFamily="34" charset="0"/>
              </a:rPr>
              <a:t>IIb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6581001"/>
            <a:ext cx="29031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SN2004fx – </a:t>
            </a:r>
            <a:r>
              <a:rPr lang="en-US" sz="1200" dirty="0" err="1" smtClean="0">
                <a:latin typeface="Myriad Pro" pitchFamily="34" charset="0"/>
              </a:rPr>
              <a:t>Hamuy</a:t>
            </a:r>
            <a:r>
              <a:rPr lang="en-US" sz="1200" dirty="0" smtClean="0">
                <a:latin typeface="Myriad Pro" pitchFamily="34" charset="0"/>
              </a:rPr>
              <a:t> et al. 2006 (preliminary)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9000" y="1981200"/>
            <a:ext cx="460963" cy="370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0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1447800"/>
            <a:ext cx="8477250" cy="462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Myriad Pro" pitchFamily="34" charset="0"/>
              </a:rPr>
              <a:t>Results | </a:t>
            </a:r>
            <a:r>
              <a:rPr lang="en-US" sz="3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yriad Pro" pitchFamily="34" charset="0"/>
              </a:rPr>
              <a:t>three light curve families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12571" y="2329543"/>
            <a:ext cx="1981200" cy="3156857"/>
          </a:xfrm>
          <a:custGeom>
            <a:avLst/>
            <a:gdLst>
              <a:gd name="connsiteX0" fmla="*/ 10886 w 1981200"/>
              <a:gd name="connsiteY0" fmla="*/ 0 h 3156857"/>
              <a:gd name="connsiteX1" fmla="*/ 272143 w 1981200"/>
              <a:gd name="connsiteY1" fmla="*/ 228600 h 3156857"/>
              <a:gd name="connsiteX2" fmla="*/ 957943 w 1981200"/>
              <a:gd name="connsiteY2" fmla="*/ 2133600 h 3156857"/>
              <a:gd name="connsiteX3" fmla="*/ 1338943 w 1981200"/>
              <a:gd name="connsiteY3" fmla="*/ 2743200 h 3156857"/>
              <a:gd name="connsiteX4" fmla="*/ 1981200 w 1981200"/>
              <a:gd name="connsiteY4" fmla="*/ 3156857 h 3156857"/>
              <a:gd name="connsiteX5" fmla="*/ 1284515 w 1981200"/>
              <a:gd name="connsiteY5" fmla="*/ 3156857 h 3156857"/>
              <a:gd name="connsiteX6" fmla="*/ 696686 w 1981200"/>
              <a:gd name="connsiteY6" fmla="*/ 2090057 h 3156857"/>
              <a:gd name="connsiteX7" fmla="*/ 87086 w 1981200"/>
              <a:gd name="connsiteY7" fmla="*/ 381000 h 3156857"/>
              <a:gd name="connsiteX8" fmla="*/ 0 w 1981200"/>
              <a:gd name="connsiteY8" fmla="*/ 108857 h 3156857"/>
              <a:gd name="connsiteX9" fmla="*/ 10886 w 1981200"/>
              <a:gd name="connsiteY9" fmla="*/ 0 h 315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1200" h="3156857">
                <a:moveTo>
                  <a:pt x="10886" y="0"/>
                </a:moveTo>
                <a:lnTo>
                  <a:pt x="272143" y="228600"/>
                </a:lnTo>
                <a:lnTo>
                  <a:pt x="957943" y="2133600"/>
                </a:lnTo>
                <a:lnTo>
                  <a:pt x="1338943" y="2743200"/>
                </a:lnTo>
                <a:lnTo>
                  <a:pt x="1981200" y="3156857"/>
                </a:lnTo>
                <a:lnTo>
                  <a:pt x="1284515" y="3156857"/>
                </a:lnTo>
                <a:lnTo>
                  <a:pt x="696686" y="2090057"/>
                </a:lnTo>
                <a:lnTo>
                  <a:pt x="87086" y="381000"/>
                </a:lnTo>
                <a:lnTo>
                  <a:pt x="0" y="108857"/>
                </a:lnTo>
                <a:lnTo>
                  <a:pt x="10886" y="0"/>
                </a:lnTo>
                <a:close/>
              </a:path>
            </a:pathLst>
          </a:custGeom>
          <a:solidFill>
            <a:srgbClr val="009B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5229" y="2351314"/>
            <a:ext cx="3820885" cy="3135086"/>
          </a:xfrm>
          <a:custGeom>
            <a:avLst/>
            <a:gdLst>
              <a:gd name="connsiteX0" fmla="*/ 0 w 3820885"/>
              <a:gd name="connsiteY0" fmla="*/ 0 h 3135086"/>
              <a:gd name="connsiteX1" fmla="*/ 446314 w 3820885"/>
              <a:gd name="connsiteY1" fmla="*/ 87086 h 3135086"/>
              <a:gd name="connsiteX2" fmla="*/ 1458685 w 3820885"/>
              <a:gd name="connsiteY2" fmla="*/ 664029 h 3135086"/>
              <a:gd name="connsiteX3" fmla="*/ 2209800 w 3820885"/>
              <a:gd name="connsiteY3" fmla="*/ 1208315 h 3135086"/>
              <a:gd name="connsiteX4" fmla="*/ 3189514 w 3820885"/>
              <a:gd name="connsiteY4" fmla="*/ 2264229 h 3135086"/>
              <a:gd name="connsiteX5" fmla="*/ 3820885 w 3820885"/>
              <a:gd name="connsiteY5" fmla="*/ 3135086 h 3135086"/>
              <a:gd name="connsiteX6" fmla="*/ 2862942 w 3820885"/>
              <a:gd name="connsiteY6" fmla="*/ 3135086 h 3135086"/>
              <a:gd name="connsiteX7" fmla="*/ 2677885 w 3820885"/>
              <a:gd name="connsiteY7" fmla="*/ 2645229 h 3135086"/>
              <a:gd name="connsiteX8" fmla="*/ 2220685 w 3820885"/>
              <a:gd name="connsiteY8" fmla="*/ 2318657 h 3135086"/>
              <a:gd name="connsiteX9" fmla="*/ 1621971 w 3820885"/>
              <a:gd name="connsiteY9" fmla="*/ 1883229 h 3135086"/>
              <a:gd name="connsiteX10" fmla="*/ 1001485 w 3820885"/>
              <a:gd name="connsiteY10" fmla="*/ 1219200 h 3135086"/>
              <a:gd name="connsiteX11" fmla="*/ 566057 w 3820885"/>
              <a:gd name="connsiteY11" fmla="*/ 642257 h 3135086"/>
              <a:gd name="connsiteX12" fmla="*/ 348342 w 3820885"/>
              <a:gd name="connsiteY12" fmla="*/ 391886 h 3135086"/>
              <a:gd name="connsiteX13" fmla="*/ 119742 w 3820885"/>
              <a:gd name="connsiteY13" fmla="*/ 283029 h 3135086"/>
              <a:gd name="connsiteX14" fmla="*/ 0 w 3820885"/>
              <a:gd name="connsiteY14" fmla="*/ 0 h 313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20885" h="3135086">
                <a:moveTo>
                  <a:pt x="0" y="0"/>
                </a:moveTo>
                <a:lnTo>
                  <a:pt x="446314" y="87086"/>
                </a:lnTo>
                <a:lnTo>
                  <a:pt x="1458685" y="664029"/>
                </a:lnTo>
                <a:lnTo>
                  <a:pt x="2209800" y="1208315"/>
                </a:lnTo>
                <a:lnTo>
                  <a:pt x="3189514" y="2264229"/>
                </a:lnTo>
                <a:lnTo>
                  <a:pt x="3820885" y="3135086"/>
                </a:lnTo>
                <a:lnTo>
                  <a:pt x="2862942" y="3135086"/>
                </a:lnTo>
                <a:lnTo>
                  <a:pt x="2677885" y="2645229"/>
                </a:lnTo>
                <a:lnTo>
                  <a:pt x="2220685" y="2318657"/>
                </a:lnTo>
                <a:lnTo>
                  <a:pt x="1621971" y="1883229"/>
                </a:lnTo>
                <a:lnTo>
                  <a:pt x="1001485" y="1219200"/>
                </a:lnTo>
                <a:lnTo>
                  <a:pt x="566057" y="642257"/>
                </a:lnTo>
                <a:lnTo>
                  <a:pt x="348342" y="391886"/>
                </a:lnTo>
                <a:lnTo>
                  <a:pt x="119742" y="2830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72200" y="1937657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Myriad Pro" pitchFamily="34" charset="0"/>
              </a:rPr>
              <a:t>Plateau</a:t>
            </a:r>
            <a:endParaRPr lang="en-US" dirty="0">
              <a:solidFill>
                <a:srgbClr val="FF0000"/>
              </a:solidFill>
              <a:latin typeface="Myriad Pro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16540">
            <a:off x="3881428" y="4484132"/>
            <a:ext cx="142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Slow Decline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096313">
            <a:off x="2361673" y="4164101"/>
            <a:ext cx="151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B00"/>
                </a:solidFill>
                <a:latin typeface="Myriad Pro" pitchFamily="34" charset="0"/>
              </a:rPr>
              <a:t>Rapid Decline</a:t>
            </a:r>
            <a:endParaRPr lang="en-US" dirty="0">
              <a:solidFill>
                <a:srgbClr val="009B0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2923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SN1993J </a:t>
            </a:r>
            <a:r>
              <a:rPr lang="en-US" sz="1200" dirty="0" smtClean="0">
                <a:latin typeface="Myriad Pro" pitchFamily="34" charset="0"/>
              </a:rPr>
              <a:t>– Richmond et al. 1994</a:t>
            </a:r>
          </a:p>
          <a:p>
            <a:r>
              <a:rPr lang="en-US" sz="1200" dirty="0" smtClean="0">
                <a:latin typeface="Myriad Pro" pitchFamily="34" charset="0"/>
              </a:rPr>
              <a:t>SN1999em – Leonard et al. </a:t>
            </a:r>
            <a:r>
              <a:rPr lang="en-US" sz="1200" dirty="0" smtClean="0">
                <a:latin typeface="Myriad Pro" pitchFamily="34" charset="0"/>
              </a:rPr>
              <a:t>2002</a:t>
            </a:r>
          </a:p>
          <a:p>
            <a:r>
              <a:rPr lang="en-US" sz="1200" dirty="0">
                <a:latin typeface="Myriad Pro" pitchFamily="34" charset="0"/>
              </a:rPr>
              <a:t>SN2004fx – </a:t>
            </a:r>
            <a:r>
              <a:rPr lang="en-US" sz="1200" dirty="0" err="1">
                <a:latin typeface="Myriad Pro" pitchFamily="34" charset="0"/>
              </a:rPr>
              <a:t>Hamuy</a:t>
            </a:r>
            <a:r>
              <a:rPr lang="en-US" sz="1200" dirty="0">
                <a:latin typeface="Myriad Pro" pitchFamily="34" charset="0"/>
              </a:rPr>
              <a:t> et al. 2006 (preliminary)</a:t>
            </a:r>
          </a:p>
          <a:p>
            <a:endParaRPr lang="en-US" sz="1200" dirty="0" smtClean="0">
              <a:latin typeface="Myriad Pro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9114" y="6096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Myriad Pro" pitchFamily="34" charset="0"/>
              </a:rPr>
              <a:t>SN2005cs </a:t>
            </a:r>
            <a:r>
              <a:rPr lang="en-US" sz="1200" dirty="0" smtClean="0">
                <a:latin typeface="Myriad Pro" pitchFamily="34" charset="0"/>
              </a:rPr>
              <a:t>– </a:t>
            </a:r>
            <a:r>
              <a:rPr lang="en-US" sz="1200" dirty="0" err="1" smtClean="0">
                <a:latin typeface="Myriad Pro" pitchFamily="34" charset="0"/>
              </a:rPr>
              <a:t>Pastorello</a:t>
            </a:r>
            <a:r>
              <a:rPr lang="en-US" sz="1200" dirty="0" smtClean="0">
                <a:latin typeface="Myriad Pro" pitchFamily="34" charset="0"/>
              </a:rPr>
              <a:t> et al. 2009</a:t>
            </a:r>
          </a:p>
          <a:p>
            <a:r>
              <a:rPr lang="en-US" sz="1200" dirty="0" smtClean="0">
                <a:latin typeface="Myriad Pro" pitchFamily="34" charset="0"/>
              </a:rPr>
              <a:t>SN2011dh – </a:t>
            </a:r>
            <a:r>
              <a:rPr lang="en-US" sz="1200" dirty="0" err="1" smtClean="0">
                <a:latin typeface="Myriad Pro" pitchFamily="34" charset="0"/>
              </a:rPr>
              <a:t>Arcavi</a:t>
            </a:r>
            <a:r>
              <a:rPr lang="en-US" sz="1200" dirty="0" smtClean="0">
                <a:latin typeface="Myriad Pro" pitchFamily="34" charset="0"/>
              </a:rPr>
              <a:t> et al. 2011</a:t>
            </a:r>
          </a:p>
        </p:txBody>
      </p:sp>
      <p:sp>
        <p:nvSpPr>
          <p:cNvPr id="20" name="Freeform 19"/>
          <p:cNvSpPr/>
          <p:nvPr/>
        </p:nvSpPr>
        <p:spPr>
          <a:xfrm>
            <a:off x="2360836" y="1937657"/>
            <a:ext cx="5629278" cy="3548743"/>
          </a:xfrm>
          <a:custGeom>
            <a:avLst/>
            <a:gdLst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32657 w 5627914"/>
              <a:gd name="connsiteY28" fmla="*/ 522514 h 3548743"/>
              <a:gd name="connsiteX0" fmla="*/ 293915 w 5638800"/>
              <a:gd name="connsiteY0" fmla="*/ 968829 h 3548743"/>
              <a:gd name="connsiteX1" fmla="*/ 1730829 w 5638800"/>
              <a:gd name="connsiteY1" fmla="*/ 718457 h 3548743"/>
              <a:gd name="connsiteX2" fmla="*/ 2275115 w 5638800"/>
              <a:gd name="connsiteY2" fmla="*/ 729343 h 3548743"/>
              <a:gd name="connsiteX3" fmla="*/ 2514600 w 5638800"/>
              <a:gd name="connsiteY3" fmla="*/ 816429 h 3548743"/>
              <a:gd name="connsiteX4" fmla="*/ 2841172 w 5638800"/>
              <a:gd name="connsiteY4" fmla="*/ 1034143 h 3548743"/>
              <a:gd name="connsiteX5" fmla="*/ 3080657 w 5638800"/>
              <a:gd name="connsiteY5" fmla="*/ 1230086 h 3548743"/>
              <a:gd name="connsiteX6" fmla="*/ 3363686 w 5638800"/>
              <a:gd name="connsiteY6" fmla="*/ 1621972 h 3548743"/>
              <a:gd name="connsiteX7" fmla="*/ 3635829 w 5638800"/>
              <a:gd name="connsiteY7" fmla="*/ 2035629 h 3548743"/>
              <a:gd name="connsiteX8" fmla="*/ 3831772 w 5638800"/>
              <a:gd name="connsiteY8" fmla="*/ 2525486 h 3548743"/>
              <a:gd name="connsiteX9" fmla="*/ 3973286 w 5638800"/>
              <a:gd name="connsiteY9" fmla="*/ 3015343 h 3548743"/>
              <a:gd name="connsiteX10" fmla="*/ 4082143 w 5638800"/>
              <a:gd name="connsiteY10" fmla="*/ 3418114 h 3548743"/>
              <a:gd name="connsiteX11" fmla="*/ 4125686 w 5638800"/>
              <a:gd name="connsiteY11" fmla="*/ 3548743 h 3548743"/>
              <a:gd name="connsiteX12" fmla="*/ 5638800 w 5638800"/>
              <a:gd name="connsiteY12" fmla="*/ 3548743 h 3548743"/>
              <a:gd name="connsiteX13" fmla="*/ 5638800 w 5638800"/>
              <a:gd name="connsiteY13" fmla="*/ 2699657 h 3548743"/>
              <a:gd name="connsiteX14" fmla="*/ 5105400 w 5638800"/>
              <a:gd name="connsiteY14" fmla="*/ 1796143 h 3548743"/>
              <a:gd name="connsiteX15" fmla="*/ 4855029 w 5638800"/>
              <a:gd name="connsiteY15" fmla="*/ 1371600 h 3548743"/>
              <a:gd name="connsiteX16" fmla="*/ 4430486 w 5638800"/>
              <a:gd name="connsiteY16" fmla="*/ 805543 h 3548743"/>
              <a:gd name="connsiteX17" fmla="*/ 3875315 w 5638800"/>
              <a:gd name="connsiteY17" fmla="*/ 304800 h 3548743"/>
              <a:gd name="connsiteX18" fmla="*/ 3450772 w 5638800"/>
              <a:gd name="connsiteY18" fmla="*/ 97972 h 3548743"/>
              <a:gd name="connsiteX19" fmla="*/ 2971800 w 5638800"/>
              <a:gd name="connsiteY19" fmla="*/ 21772 h 3548743"/>
              <a:gd name="connsiteX20" fmla="*/ 2318657 w 5638800"/>
              <a:gd name="connsiteY20" fmla="*/ 0 h 3548743"/>
              <a:gd name="connsiteX21" fmla="*/ 1807029 w 5638800"/>
              <a:gd name="connsiteY21" fmla="*/ 54429 h 3548743"/>
              <a:gd name="connsiteX22" fmla="*/ 1415143 w 5638800"/>
              <a:gd name="connsiteY22" fmla="*/ 97972 h 3548743"/>
              <a:gd name="connsiteX23" fmla="*/ 968829 w 5638800"/>
              <a:gd name="connsiteY23" fmla="*/ 97972 h 3548743"/>
              <a:gd name="connsiteX24" fmla="*/ 533400 w 5638800"/>
              <a:gd name="connsiteY24" fmla="*/ 87086 h 3548743"/>
              <a:gd name="connsiteX25" fmla="*/ 217715 w 5638800"/>
              <a:gd name="connsiteY25" fmla="*/ 130629 h 3548743"/>
              <a:gd name="connsiteX26" fmla="*/ 10886 w 5638800"/>
              <a:gd name="connsiteY26" fmla="*/ 163286 h 3548743"/>
              <a:gd name="connsiteX27" fmla="*/ 10886 w 5638800"/>
              <a:gd name="connsiteY27" fmla="*/ 533400 h 3548743"/>
              <a:gd name="connsiteX28" fmla="*/ 0 w 5638800"/>
              <a:gd name="connsiteY28" fmla="*/ 1197429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72142 w 5627914"/>
              <a:gd name="connsiteY28" fmla="*/ 947058 h 3548743"/>
              <a:gd name="connsiteX0" fmla="*/ 283029 w 5627914"/>
              <a:gd name="connsiteY0" fmla="*/ 968829 h 3548743"/>
              <a:gd name="connsiteX1" fmla="*/ 1719943 w 5627914"/>
              <a:gd name="connsiteY1" fmla="*/ 718457 h 3548743"/>
              <a:gd name="connsiteX2" fmla="*/ 2264229 w 5627914"/>
              <a:gd name="connsiteY2" fmla="*/ 729343 h 3548743"/>
              <a:gd name="connsiteX3" fmla="*/ 2503714 w 5627914"/>
              <a:gd name="connsiteY3" fmla="*/ 816429 h 3548743"/>
              <a:gd name="connsiteX4" fmla="*/ 2830286 w 5627914"/>
              <a:gd name="connsiteY4" fmla="*/ 1034143 h 3548743"/>
              <a:gd name="connsiteX5" fmla="*/ 3069771 w 5627914"/>
              <a:gd name="connsiteY5" fmla="*/ 1230086 h 3548743"/>
              <a:gd name="connsiteX6" fmla="*/ 3352800 w 5627914"/>
              <a:gd name="connsiteY6" fmla="*/ 1621972 h 3548743"/>
              <a:gd name="connsiteX7" fmla="*/ 3624943 w 5627914"/>
              <a:gd name="connsiteY7" fmla="*/ 2035629 h 3548743"/>
              <a:gd name="connsiteX8" fmla="*/ 3820886 w 5627914"/>
              <a:gd name="connsiteY8" fmla="*/ 2525486 h 3548743"/>
              <a:gd name="connsiteX9" fmla="*/ 3962400 w 5627914"/>
              <a:gd name="connsiteY9" fmla="*/ 3015343 h 3548743"/>
              <a:gd name="connsiteX10" fmla="*/ 4071257 w 5627914"/>
              <a:gd name="connsiteY10" fmla="*/ 3418114 h 3548743"/>
              <a:gd name="connsiteX11" fmla="*/ 4114800 w 5627914"/>
              <a:gd name="connsiteY11" fmla="*/ 3548743 h 3548743"/>
              <a:gd name="connsiteX12" fmla="*/ 5627914 w 5627914"/>
              <a:gd name="connsiteY12" fmla="*/ 3548743 h 3548743"/>
              <a:gd name="connsiteX13" fmla="*/ 5627914 w 5627914"/>
              <a:gd name="connsiteY13" fmla="*/ 2699657 h 3548743"/>
              <a:gd name="connsiteX14" fmla="*/ 5094514 w 5627914"/>
              <a:gd name="connsiteY14" fmla="*/ 1796143 h 3548743"/>
              <a:gd name="connsiteX15" fmla="*/ 4844143 w 5627914"/>
              <a:gd name="connsiteY15" fmla="*/ 1371600 h 3548743"/>
              <a:gd name="connsiteX16" fmla="*/ 4419600 w 5627914"/>
              <a:gd name="connsiteY16" fmla="*/ 805543 h 3548743"/>
              <a:gd name="connsiteX17" fmla="*/ 3864429 w 5627914"/>
              <a:gd name="connsiteY17" fmla="*/ 304800 h 3548743"/>
              <a:gd name="connsiteX18" fmla="*/ 3439886 w 5627914"/>
              <a:gd name="connsiteY18" fmla="*/ 97972 h 3548743"/>
              <a:gd name="connsiteX19" fmla="*/ 2960914 w 5627914"/>
              <a:gd name="connsiteY19" fmla="*/ 21772 h 3548743"/>
              <a:gd name="connsiteX20" fmla="*/ 2307771 w 5627914"/>
              <a:gd name="connsiteY20" fmla="*/ 0 h 3548743"/>
              <a:gd name="connsiteX21" fmla="*/ 1796143 w 5627914"/>
              <a:gd name="connsiteY21" fmla="*/ 54429 h 3548743"/>
              <a:gd name="connsiteX22" fmla="*/ 1404257 w 5627914"/>
              <a:gd name="connsiteY22" fmla="*/ 97972 h 3548743"/>
              <a:gd name="connsiteX23" fmla="*/ 957943 w 5627914"/>
              <a:gd name="connsiteY23" fmla="*/ 97972 h 3548743"/>
              <a:gd name="connsiteX24" fmla="*/ 522514 w 5627914"/>
              <a:gd name="connsiteY24" fmla="*/ 87086 h 3548743"/>
              <a:gd name="connsiteX25" fmla="*/ 206829 w 5627914"/>
              <a:gd name="connsiteY25" fmla="*/ 130629 h 3548743"/>
              <a:gd name="connsiteX26" fmla="*/ 0 w 5627914"/>
              <a:gd name="connsiteY26" fmla="*/ 163286 h 3548743"/>
              <a:gd name="connsiteX27" fmla="*/ 0 w 5627914"/>
              <a:gd name="connsiteY27" fmla="*/ 533400 h 3548743"/>
              <a:gd name="connsiteX28" fmla="*/ 283027 w 5627914"/>
              <a:gd name="connsiteY28" fmla="*/ 979715 h 3548743"/>
              <a:gd name="connsiteX0" fmla="*/ 284393 w 5629278"/>
              <a:gd name="connsiteY0" fmla="*/ 968829 h 3548743"/>
              <a:gd name="connsiteX1" fmla="*/ 1721307 w 5629278"/>
              <a:gd name="connsiteY1" fmla="*/ 718457 h 3548743"/>
              <a:gd name="connsiteX2" fmla="*/ 2265593 w 5629278"/>
              <a:gd name="connsiteY2" fmla="*/ 729343 h 3548743"/>
              <a:gd name="connsiteX3" fmla="*/ 2505078 w 5629278"/>
              <a:gd name="connsiteY3" fmla="*/ 816429 h 3548743"/>
              <a:gd name="connsiteX4" fmla="*/ 2831650 w 5629278"/>
              <a:gd name="connsiteY4" fmla="*/ 1034143 h 3548743"/>
              <a:gd name="connsiteX5" fmla="*/ 3071135 w 5629278"/>
              <a:gd name="connsiteY5" fmla="*/ 1230086 h 3548743"/>
              <a:gd name="connsiteX6" fmla="*/ 3354164 w 5629278"/>
              <a:gd name="connsiteY6" fmla="*/ 1621972 h 3548743"/>
              <a:gd name="connsiteX7" fmla="*/ 3626307 w 5629278"/>
              <a:gd name="connsiteY7" fmla="*/ 2035629 h 3548743"/>
              <a:gd name="connsiteX8" fmla="*/ 3822250 w 5629278"/>
              <a:gd name="connsiteY8" fmla="*/ 2525486 h 3548743"/>
              <a:gd name="connsiteX9" fmla="*/ 3963764 w 5629278"/>
              <a:gd name="connsiteY9" fmla="*/ 3015343 h 3548743"/>
              <a:gd name="connsiteX10" fmla="*/ 4072621 w 5629278"/>
              <a:gd name="connsiteY10" fmla="*/ 3418114 h 3548743"/>
              <a:gd name="connsiteX11" fmla="*/ 4116164 w 5629278"/>
              <a:gd name="connsiteY11" fmla="*/ 3548743 h 3548743"/>
              <a:gd name="connsiteX12" fmla="*/ 5629278 w 5629278"/>
              <a:gd name="connsiteY12" fmla="*/ 3548743 h 3548743"/>
              <a:gd name="connsiteX13" fmla="*/ 5629278 w 5629278"/>
              <a:gd name="connsiteY13" fmla="*/ 2699657 h 3548743"/>
              <a:gd name="connsiteX14" fmla="*/ 5095878 w 5629278"/>
              <a:gd name="connsiteY14" fmla="*/ 1796143 h 3548743"/>
              <a:gd name="connsiteX15" fmla="*/ 4845507 w 5629278"/>
              <a:gd name="connsiteY15" fmla="*/ 1371600 h 3548743"/>
              <a:gd name="connsiteX16" fmla="*/ 4420964 w 5629278"/>
              <a:gd name="connsiteY16" fmla="*/ 805543 h 3548743"/>
              <a:gd name="connsiteX17" fmla="*/ 3865793 w 5629278"/>
              <a:gd name="connsiteY17" fmla="*/ 304800 h 3548743"/>
              <a:gd name="connsiteX18" fmla="*/ 3441250 w 5629278"/>
              <a:gd name="connsiteY18" fmla="*/ 97972 h 3548743"/>
              <a:gd name="connsiteX19" fmla="*/ 2962278 w 5629278"/>
              <a:gd name="connsiteY19" fmla="*/ 21772 h 3548743"/>
              <a:gd name="connsiteX20" fmla="*/ 2309135 w 5629278"/>
              <a:gd name="connsiteY20" fmla="*/ 0 h 3548743"/>
              <a:gd name="connsiteX21" fmla="*/ 1797507 w 5629278"/>
              <a:gd name="connsiteY21" fmla="*/ 54429 h 3548743"/>
              <a:gd name="connsiteX22" fmla="*/ 1405621 w 5629278"/>
              <a:gd name="connsiteY22" fmla="*/ 97972 h 3548743"/>
              <a:gd name="connsiteX23" fmla="*/ 959307 w 5629278"/>
              <a:gd name="connsiteY23" fmla="*/ 97972 h 3548743"/>
              <a:gd name="connsiteX24" fmla="*/ 523878 w 5629278"/>
              <a:gd name="connsiteY24" fmla="*/ 87086 h 3548743"/>
              <a:gd name="connsiteX25" fmla="*/ 208193 w 5629278"/>
              <a:gd name="connsiteY25" fmla="*/ 130629 h 3548743"/>
              <a:gd name="connsiteX26" fmla="*/ 1364 w 5629278"/>
              <a:gd name="connsiteY26" fmla="*/ 163286 h 3548743"/>
              <a:gd name="connsiteX27" fmla="*/ 1364 w 5629278"/>
              <a:gd name="connsiteY27" fmla="*/ 533400 h 3548743"/>
              <a:gd name="connsiteX28" fmla="*/ 284391 w 5629278"/>
              <a:gd name="connsiteY28" fmla="*/ 979715 h 354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29278" h="3548743">
                <a:moveTo>
                  <a:pt x="284393" y="968829"/>
                </a:moveTo>
                <a:lnTo>
                  <a:pt x="1721307" y="718457"/>
                </a:lnTo>
                <a:lnTo>
                  <a:pt x="2265593" y="729343"/>
                </a:lnTo>
                <a:lnTo>
                  <a:pt x="2505078" y="816429"/>
                </a:lnTo>
                <a:lnTo>
                  <a:pt x="2831650" y="1034143"/>
                </a:lnTo>
                <a:lnTo>
                  <a:pt x="3071135" y="1230086"/>
                </a:lnTo>
                <a:lnTo>
                  <a:pt x="3354164" y="1621972"/>
                </a:lnTo>
                <a:lnTo>
                  <a:pt x="3626307" y="2035629"/>
                </a:lnTo>
                <a:lnTo>
                  <a:pt x="3822250" y="2525486"/>
                </a:lnTo>
                <a:lnTo>
                  <a:pt x="3963764" y="3015343"/>
                </a:lnTo>
                <a:lnTo>
                  <a:pt x="4072621" y="3418114"/>
                </a:lnTo>
                <a:lnTo>
                  <a:pt x="4116164" y="3548743"/>
                </a:lnTo>
                <a:lnTo>
                  <a:pt x="5629278" y="3548743"/>
                </a:lnTo>
                <a:lnTo>
                  <a:pt x="5629278" y="2699657"/>
                </a:lnTo>
                <a:lnTo>
                  <a:pt x="5095878" y="1796143"/>
                </a:lnTo>
                <a:lnTo>
                  <a:pt x="4845507" y="1371600"/>
                </a:lnTo>
                <a:lnTo>
                  <a:pt x="4420964" y="805543"/>
                </a:lnTo>
                <a:lnTo>
                  <a:pt x="3865793" y="304800"/>
                </a:lnTo>
                <a:lnTo>
                  <a:pt x="3441250" y="97972"/>
                </a:lnTo>
                <a:lnTo>
                  <a:pt x="2962278" y="21772"/>
                </a:lnTo>
                <a:lnTo>
                  <a:pt x="2309135" y="0"/>
                </a:lnTo>
                <a:lnTo>
                  <a:pt x="1797507" y="54429"/>
                </a:lnTo>
                <a:lnTo>
                  <a:pt x="1405621" y="97972"/>
                </a:lnTo>
                <a:lnTo>
                  <a:pt x="959307" y="97972"/>
                </a:lnTo>
                <a:lnTo>
                  <a:pt x="523878" y="87086"/>
                </a:lnTo>
                <a:lnTo>
                  <a:pt x="208193" y="130629"/>
                </a:lnTo>
                <a:lnTo>
                  <a:pt x="1364" y="163286"/>
                </a:lnTo>
                <a:lnTo>
                  <a:pt x="1364" y="533400"/>
                </a:lnTo>
                <a:cubicBezTo>
                  <a:pt x="92078" y="671286"/>
                  <a:pt x="-187323" y="1211943"/>
                  <a:pt x="284391" y="979715"/>
                </a:cubicBezTo>
              </a:path>
            </a:pathLst>
          </a:cu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39000" y="1981200"/>
            <a:ext cx="460963" cy="370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{\sim}10M_{\odot}$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{\sim}10M_{\odot}$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</TotalTime>
  <Words>1006</Words>
  <Application>Microsoft Office PowerPoint</Application>
  <PresentationFormat>On-screen Show (4:3)</PresentationFormat>
  <Paragraphs>210</Paragraphs>
  <Slides>21</Slides>
  <Notes>17</Notes>
  <HiddenSlides>2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1_Office Theme</vt:lpstr>
      <vt:lpstr>2_Office Theme</vt:lpstr>
      <vt:lpstr>3_Office Theme</vt:lpstr>
      <vt:lpstr>The Flavours  of  SN II Light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Weizmann Instiute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Flavors  of  SN II Light Curves</dc:title>
  <dc:creator>Arcavi</dc:creator>
  <cp:lastModifiedBy>Arcavi</cp:lastModifiedBy>
  <cp:revision>49</cp:revision>
  <dcterms:created xsi:type="dcterms:W3CDTF">2012-03-05T08:43:27Z</dcterms:created>
  <dcterms:modified xsi:type="dcterms:W3CDTF">2012-03-12T08:32:21Z</dcterms:modified>
</cp:coreProperties>
</file>