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82" r:id="rId5"/>
    <p:sldId id="284" r:id="rId6"/>
    <p:sldId id="285" r:id="rId7"/>
    <p:sldId id="286" r:id="rId8"/>
    <p:sldId id="283" r:id="rId9"/>
    <p:sldId id="287" r:id="rId10"/>
    <p:sldId id="288" r:id="rId11"/>
    <p:sldId id="281" r:id="rId12"/>
    <p:sldId id="259" r:id="rId13"/>
    <p:sldId id="260" r:id="rId14"/>
    <p:sldId id="276" r:id="rId15"/>
    <p:sldId id="261" r:id="rId16"/>
    <p:sldId id="275" r:id="rId17"/>
    <p:sldId id="262" r:id="rId18"/>
    <p:sldId id="264" r:id="rId19"/>
    <p:sldId id="280" r:id="rId20"/>
    <p:sldId id="263" r:id="rId21"/>
    <p:sldId id="265" r:id="rId22"/>
    <p:sldId id="277" r:id="rId23"/>
    <p:sldId id="291" r:id="rId24"/>
    <p:sldId id="292" r:id="rId25"/>
    <p:sldId id="289" r:id="rId26"/>
    <p:sldId id="267" r:id="rId27"/>
    <p:sldId id="268" r:id="rId28"/>
    <p:sldId id="270" r:id="rId29"/>
    <p:sldId id="271" r:id="rId30"/>
    <p:sldId id="272" r:id="rId31"/>
    <p:sldId id="293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66FF66"/>
    <a:srgbClr val="FFCC66"/>
    <a:srgbClr val="CCFF66"/>
    <a:srgbClr val="FF8000"/>
    <a:srgbClr val="66FFFF"/>
    <a:srgbClr val="80FF00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230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A9AD1-DDD3-4D4A-BA43-37DDD096F7D2}" type="datetimeFigureOut">
              <a:rPr lang="en-US" smtClean="0"/>
              <a:t>3/15/12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0B77F-DA70-0A41-BAB6-AC7EC43B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366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F125-89A6-EB4A-A610-4EEDD30E5BA8}" type="datetimeFigureOut">
              <a:rPr lang="en-US" smtClean="0"/>
              <a:t>3/15/12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BABB2-6E88-AE4A-8820-F363792C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0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13-14 pages (1 page / 1min 30 sec)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BABB2-6E88-AE4A-8820-F363792C45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4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8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5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7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7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1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6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_bkg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 b="13287"/>
          <a:stretch>
            <a:fillRect/>
          </a:stretch>
        </p:blipFill>
        <p:spPr bwMode="auto">
          <a:xfrm>
            <a:off x="0" y="-88900"/>
            <a:ext cx="91440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  <a:endParaRPr lang="en-US" altLang="ja-JP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 Narrow" charset="0"/>
              </a:defRPr>
            </a:lvl1pPr>
          </a:lstStyle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151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831DF8B-10E8-7E4B-B5AB-7F49A3D089F0}" type="slidenum">
              <a:rPr lang="en-US" smtClean="0"/>
              <a:t>‹#›</a:t>
            </a:fld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536575" y="685800"/>
            <a:ext cx="7921625" cy="0"/>
          </a:xfrm>
          <a:prstGeom prst="line">
            <a:avLst/>
          </a:prstGeom>
          <a:noFill/>
          <a:ln w="76200" cmpd="tri">
            <a:solidFill>
              <a:srgbClr val="0099CC"/>
            </a:solidFill>
            <a:round/>
            <a:headEnd/>
            <a:tailEnd/>
          </a:ln>
          <a:effectLst>
            <a:outerShdw blurRad="63500" dist="85194" dir="1593903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685800" y="6477000"/>
            <a:ext cx="7696200" cy="0"/>
          </a:xfrm>
          <a:prstGeom prst="line">
            <a:avLst/>
          </a:prstGeom>
          <a:noFill/>
          <a:ln w="76200" cmpd="tri">
            <a:solidFill>
              <a:srgbClr val="0099CC"/>
            </a:solidFill>
            <a:round/>
            <a:headEnd/>
            <a:tailEnd/>
          </a:ln>
          <a:effectLst>
            <a:outerShdw blurRad="63500" dist="85194" dir="1593903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8340725" y="6445250"/>
            <a:ext cx="790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ja-JP" sz="2400" i="1">
                <a:solidFill>
                  <a:srgbClr val="CCECFF"/>
                </a:solidFill>
                <a:latin typeface="Times New Roman" charset="0"/>
              </a:rPr>
              <a:t>Swift</a:t>
            </a:r>
            <a:endParaRPr lang="en-US" altLang="ja-JP" sz="1800">
              <a:solidFill>
                <a:srgbClr val="CCE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rgbClr val="FFFFCC"/>
          </a:solidFill>
          <a:effectLst>
            <a:outerShdw blurRad="38100" dist="38100" dir="2700000" algn="tl">
              <a:srgbClr val="DDDDDD"/>
            </a:outerShdw>
          </a:effectLst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charset="0"/>
        <a:buChar char="n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7645"/>
            <a:ext cx="7772400" cy="1470025"/>
          </a:xfrm>
        </p:spPr>
        <p:txBody>
          <a:bodyPr/>
          <a:lstStyle/>
          <a:p>
            <a:r>
              <a:rPr lang="en-US" sz="4400" dirty="0"/>
              <a:t>GRB Prompt X-ray Emission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418" y="4056301"/>
            <a:ext cx="7178486" cy="763292"/>
          </a:xfrm>
        </p:spPr>
        <p:txBody>
          <a:bodyPr/>
          <a:lstStyle/>
          <a:p>
            <a:r>
              <a:rPr lang="en-US" dirty="0" smtClean="0"/>
              <a:t>T. Sakamoto (CRESST/UMBC/GSFC)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3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87367" y="733097"/>
            <a:ext cx="865162" cy="573664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13" y="-56700"/>
            <a:ext cx="8663483" cy="646393"/>
          </a:xfrm>
        </p:spPr>
        <p:txBody>
          <a:bodyPr/>
          <a:lstStyle/>
          <a:p>
            <a:r>
              <a:rPr lang="en-US" dirty="0" smtClean="0"/>
              <a:t>5. Spectral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6" name="Picture 5" descr="grb050525a_chan1_3_HR3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9" y="733097"/>
            <a:ext cx="7200673" cy="5760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5628" y="816496"/>
            <a:ext cx="306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GRB 050525A (Swift/BAT)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064" y="1406188"/>
            <a:ext cx="11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15-25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008" y="2903097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50-100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9213" y="6100408"/>
            <a:ext cx="96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Time [s]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26359" y="279329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Rate [c/s/</a:t>
            </a:r>
            <a:r>
              <a:rPr lang="en-US" dirty="0" err="1" smtClean="0">
                <a:solidFill>
                  <a:srgbClr val="FFFFFF"/>
                </a:solidFill>
              </a:rPr>
              <a:t>det</a:t>
            </a:r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67" y="4767786"/>
            <a:ext cx="127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50-100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15-25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87367" y="5102292"/>
            <a:ext cx="12767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Right Arrow 29"/>
          <p:cNvSpPr>
            <a:spLocks/>
          </p:cNvSpPr>
          <p:nvPr/>
        </p:nvSpPr>
        <p:spPr bwMode="auto">
          <a:xfrm rot="360000">
            <a:off x="2852974" y="5275898"/>
            <a:ext cx="2297266" cy="484632"/>
          </a:xfrm>
          <a:prstGeom prst="rightArrow">
            <a:avLst>
              <a:gd name="adj1" fmla="val 3448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4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5860" y="20623"/>
            <a:ext cx="8229600" cy="503237"/>
          </a:xfrm>
        </p:spPr>
        <p:txBody>
          <a:bodyPr/>
          <a:lstStyle/>
          <a:p>
            <a:r>
              <a:rPr lang="en-US" altLang="ja-JP" sz="3600" dirty="0"/>
              <a:t>Empirical spectral models of GRBs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905000" y="2362200"/>
            <a:ext cx="3200400" cy="914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5791200" y="3810000"/>
            <a:ext cx="533400" cy="1143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Arc 11"/>
          <p:cNvSpPr>
            <a:spLocks/>
          </p:cNvSpPr>
          <p:nvPr/>
        </p:nvSpPr>
        <p:spPr bwMode="auto">
          <a:xfrm rot="600000">
            <a:off x="5030788" y="3341688"/>
            <a:ext cx="785812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8549"/>
              <a:gd name="T1" fmla="*/ 0 h 21600"/>
              <a:gd name="T2" fmla="*/ 18549 w 18549"/>
              <a:gd name="T3" fmla="*/ 10532 h 21600"/>
              <a:gd name="T4" fmla="*/ 0 w 1854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49" h="21600" fill="none" extrusionOk="0">
                <a:moveTo>
                  <a:pt x="0" y="-1"/>
                </a:moveTo>
                <a:cubicBezTo>
                  <a:pt x="7606" y="-1"/>
                  <a:pt x="14651" y="4000"/>
                  <a:pt x="18548" y="10532"/>
                </a:cubicBezTo>
              </a:path>
              <a:path w="18549" h="21600" stroke="0" extrusionOk="0">
                <a:moveTo>
                  <a:pt x="0" y="-1"/>
                </a:moveTo>
                <a:cubicBezTo>
                  <a:pt x="7606" y="-1"/>
                  <a:pt x="14651" y="4000"/>
                  <a:pt x="18548" y="10532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895600" y="2133600"/>
            <a:ext cx="2066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 err="1">
                <a:solidFill>
                  <a:srgbClr val="FFFFFF"/>
                </a:solidFill>
              </a:rPr>
              <a:t>E</a:t>
            </a:r>
            <a:r>
              <a:rPr lang="en-US" altLang="ja-JP" sz="2400" b="1" baseline="30000" dirty="0" err="1">
                <a:solidFill>
                  <a:srgbClr val="FFFF00"/>
                </a:solidFill>
                <a:latin typeface="Symbol" charset="0"/>
              </a:rPr>
              <a:t>a</a:t>
            </a:r>
            <a:r>
              <a:rPr lang="en-US" altLang="ja-JP" sz="2400" b="1" baseline="30000" dirty="0">
                <a:solidFill>
                  <a:srgbClr val="FFFFFF"/>
                </a:solidFill>
                <a:latin typeface="Symbol" charset="0"/>
              </a:rPr>
              <a:t> </a:t>
            </a:r>
            <a:r>
              <a:rPr lang="en-US" altLang="ja-JP" sz="2400" b="1" dirty="0" err="1">
                <a:solidFill>
                  <a:srgbClr val="FFFFFF"/>
                </a:solidFill>
              </a:rPr>
              <a:t>exp</a:t>
            </a:r>
            <a:r>
              <a:rPr lang="en-US" altLang="ja-JP" sz="2400" b="1" dirty="0">
                <a:solidFill>
                  <a:srgbClr val="FFFFFF"/>
                </a:solidFill>
              </a:rPr>
              <a:t> (</a:t>
            </a:r>
            <a:r>
              <a:rPr lang="en-US" altLang="ja-JP" sz="2400" b="1" dirty="0">
                <a:solidFill>
                  <a:srgbClr val="FFFFFF"/>
                </a:solidFill>
                <a:latin typeface="Symbol" charset="0"/>
              </a:rPr>
              <a:t>-</a:t>
            </a:r>
            <a:r>
              <a:rPr lang="en-US" altLang="ja-JP" sz="2400" b="1" dirty="0">
                <a:solidFill>
                  <a:srgbClr val="FFFFFF"/>
                </a:solidFill>
              </a:rPr>
              <a:t>E/</a:t>
            </a:r>
            <a:r>
              <a:rPr lang="en-US" altLang="ja-JP" sz="2400" b="1" dirty="0">
                <a:solidFill>
                  <a:srgbClr val="FFFF00"/>
                </a:solidFill>
              </a:rPr>
              <a:t>E</a:t>
            </a:r>
            <a:r>
              <a:rPr lang="en-US" altLang="ja-JP" sz="2400" b="1" baseline="-25000" dirty="0">
                <a:solidFill>
                  <a:srgbClr val="FFFF00"/>
                </a:solidFill>
              </a:rPr>
              <a:t>0</a:t>
            </a:r>
            <a:r>
              <a:rPr lang="en-US" altLang="ja-JP" sz="2400" b="1" dirty="0">
                <a:solidFill>
                  <a:srgbClr val="FFFFFF"/>
                </a:solidFill>
              </a:rPr>
              <a:t>)</a:t>
            </a:r>
            <a:endParaRPr lang="en-US" altLang="ja-JP" sz="2400" b="1" baseline="30000" dirty="0">
              <a:solidFill>
                <a:srgbClr val="FFFFFF"/>
              </a:solidFill>
              <a:latin typeface="Symbol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248400" y="4038600"/>
            <a:ext cx="498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 b="1" dirty="0" err="1">
                <a:solidFill>
                  <a:srgbClr val="FFFFFF"/>
                </a:solidFill>
              </a:rPr>
              <a:t>E</a:t>
            </a:r>
            <a:r>
              <a:rPr lang="en-US" altLang="ja-JP" sz="2400" b="1" baseline="30000" dirty="0" err="1">
                <a:solidFill>
                  <a:srgbClr val="FFFF00"/>
                </a:solidFill>
                <a:latin typeface="Symbol" charset="0"/>
              </a:rPr>
              <a:t>b</a:t>
            </a:r>
            <a:endParaRPr lang="en-US" altLang="ja-JP" sz="2400" b="1" baseline="30000" dirty="0">
              <a:solidFill>
                <a:srgbClr val="FFFF00"/>
              </a:solidFill>
              <a:latin typeface="Symbol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410200" y="2895600"/>
            <a:ext cx="2570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chemeClr val="bg1"/>
                </a:solidFill>
              </a:rPr>
              <a:t>E</a:t>
            </a:r>
            <a:r>
              <a:rPr lang="en-US" altLang="ja-JP" sz="2400" b="1" baseline="-25000" dirty="0">
                <a:solidFill>
                  <a:schemeClr val="bg1"/>
                </a:solidFill>
              </a:rPr>
              <a:t>0</a:t>
            </a:r>
            <a:r>
              <a:rPr lang="en-US" altLang="ja-JP" sz="2400" b="1" dirty="0">
                <a:solidFill>
                  <a:schemeClr val="bg1"/>
                </a:solidFill>
              </a:rPr>
              <a:t> = </a:t>
            </a:r>
            <a:r>
              <a:rPr lang="en-US" altLang="ja-JP" sz="2400" b="1" dirty="0" err="1">
                <a:solidFill>
                  <a:schemeClr val="bg1"/>
                </a:solidFill>
              </a:rPr>
              <a:t>E</a:t>
            </a:r>
            <a:r>
              <a:rPr lang="en-US" altLang="ja-JP" sz="2400" b="1" baseline="-25000" dirty="0" err="1">
                <a:solidFill>
                  <a:schemeClr val="bg1"/>
                </a:solidFill>
              </a:rPr>
              <a:t>peak</a:t>
            </a:r>
            <a:r>
              <a:rPr lang="en-US" altLang="ja-JP" sz="2400" b="1" dirty="0">
                <a:solidFill>
                  <a:schemeClr val="bg1"/>
                </a:solidFill>
              </a:rPr>
              <a:t> / (2 + </a:t>
            </a:r>
            <a:r>
              <a:rPr lang="en-US" altLang="ja-JP" sz="2400" b="1" dirty="0">
                <a:solidFill>
                  <a:schemeClr val="bg1"/>
                </a:solidFill>
                <a:latin typeface="Symbol" charset="0"/>
              </a:rPr>
              <a:t>a</a:t>
            </a:r>
            <a:r>
              <a:rPr lang="en-US" altLang="ja-JP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>
            <a:off x="5791200" y="3962400"/>
            <a:ext cx="0" cy="1219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4419600" y="5181600"/>
            <a:ext cx="23991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err="1">
                <a:solidFill>
                  <a:schemeClr val="bg1"/>
                </a:solidFill>
              </a:rPr>
              <a:t>E</a:t>
            </a:r>
            <a:r>
              <a:rPr lang="en-US" altLang="ja-JP" sz="2400" baseline="-25000" dirty="0" err="1">
                <a:solidFill>
                  <a:schemeClr val="bg1"/>
                </a:solidFill>
              </a:rPr>
              <a:t>break</a:t>
            </a:r>
            <a:r>
              <a:rPr lang="en-US" altLang="ja-JP" sz="2400" dirty="0">
                <a:solidFill>
                  <a:schemeClr val="bg1"/>
                </a:solidFill>
              </a:rPr>
              <a:t> = (</a:t>
            </a:r>
            <a:r>
              <a:rPr lang="en-US" altLang="ja-JP" sz="2400" dirty="0">
                <a:solidFill>
                  <a:schemeClr val="bg1"/>
                </a:solidFill>
                <a:latin typeface="Symbol" charset="0"/>
              </a:rPr>
              <a:t>a - b) </a:t>
            </a:r>
            <a:r>
              <a:rPr lang="en-US" altLang="ja-JP" sz="2400" dirty="0">
                <a:solidFill>
                  <a:schemeClr val="bg1"/>
                </a:solidFill>
              </a:rPr>
              <a:t>E</a:t>
            </a:r>
            <a:r>
              <a:rPr lang="en-US" altLang="ja-JP" sz="2400" baseline="-25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637260" y="935700"/>
            <a:ext cx="2057625" cy="46166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FFFF"/>
                </a:solidFill>
              </a:rPr>
              <a:t>Band function</a:t>
            </a: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415925" y="2212975"/>
            <a:ext cx="988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err="1">
                <a:solidFill>
                  <a:schemeClr val="bg1"/>
                </a:solidFill>
              </a:rPr>
              <a:t>dN</a:t>
            </a:r>
            <a:r>
              <a:rPr lang="en-US" altLang="ja-JP" sz="2400" dirty="0">
                <a:solidFill>
                  <a:schemeClr val="bg1"/>
                </a:solidFill>
              </a:rPr>
              <a:t>/</a:t>
            </a:r>
            <a:r>
              <a:rPr lang="en-US" altLang="ja-JP" sz="2400" dirty="0" err="1">
                <a:solidFill>
                  <a:schemeClr val="bg1"/>
                </a:solidFill>
              </a:rPr>
              <a:t>dE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1524000" y="2209800"/>
            <a:ext cx="0" cy="3657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1524000" y="5867400"/>
            <a:ext cx="6858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7467600" y="5867400"/>
            <a:ext cx="1069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FFFF"/>
                </a:solidFill>
              </a:rPr>
              <a:t>Energy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375" y="1360834"/>
            <a:ext cx="20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(Band et al. 1993)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337" y="1825864"/>
            <a:ext cx="95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(a ~ -1)</a:t>
            </a:r>
            <a:endParaRPr lang="en-US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4450440"/>
            <a:ext cx="111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(b ~ -2.5)</a:t>
            </a:r>
            <a:endParaRPr lang="en-US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800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55671"/>
          </a:xfrm>
        </p:spPr>
        <p:txBody>
          <a:bodyPr/>
          <a:lstStyle/>
          <a:p>
            <a:r>
              <a:rPr lang="en-US" dirty="0" smtClean="0"/>
              <a:t>SN-GRB List (</a:t>
            </a:r>
            <a:r>
              <a:rPr lang="en-US" dirty="0" err="1" smtClean="0"/>
              <a:t>Spectroscopically</a:t>
            </a:r>
            <a:r>
              <a:rPr lang="en-US" dirty="0" smtClean="0"/>
              <a:t> </a:t>
            </a:r>
            <a:r>
              <a:rPr lang="en-US" dirty="0" err="1" smtClean="0"/>
              <a:t>IDed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500782"/>
              </p:ext>
            </p:extLst>
          </p:nvPr>
        </p:nvGraphicFramePr>
        <p:xfrm>
          <a:off x="281127" y="938981"/>
          <a:ext cx="8586466" cy="490327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93995"/>
                <a:gridCol w="1052762"/>
                <a:gridCol w="1758459"/>
                <a:gridCol w="1145312"/>
                <a:gridCol w="1168449"/>
                <a:gridCol w="2267489"/>
              </a:tblGrid>
              <a:tr h="60313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GRB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Mission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Redshift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SN-type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Reference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2699"/>
                    </a:solidFill>
                  </a:tcPr>
                </a:tc>
              </a:tr>
              <a:tr h="5346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980425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1998bw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BATSE/BSAX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0.0085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Ic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Kaneko et al. 2007</a:t>
                      </a:r>
                    </a:p>
                    <a:p>
                      <a:r>
                        <a:rPr lang="en-US" sz="1800" dirty="0" err="1" smtClean="0">
                          <a:solidFill>
                            <a:srgbClr val="FFFFFF"/>
                          </a:solidFill>
                        </a:rPr>
                        <a:t>Galama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et al. 1998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62699"/>
                    </a:solidFill>
                  </a:tcPr>
                </a:tc>
              </a:tr>
              <a:tr h="5346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030329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2003dh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HETE-2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0.1685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FF00"/>
                          </a:solidFill>
                        </a:rPr>
                        <a:t>Ic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FF00"/>
                          </a:solidFill>
                        </a:rPr>
                        <a:t>Vanderspek</a:t>
                      </a:r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 et al. 2004</a:t>
                      </a:r>
                    </a:p>
                    <a:p>
                      <a:r>
                        <a:rPr lang="en-US" sz="180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Hjorth</a:t>
                      </a:r>
                      <a:r>
                        <a:rPr lang="en-US" sz="180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al. 2003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</a:tr>
              <a:tr h="5346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031203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2003lw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INTEGRAL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0.1005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Ibc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FFFF"/>
                          </a:solidFill>
                        </a:rPr>
                        <a:t>Sazonov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et al. 2004</a:t>
                      </a:r>
                    </a:p>
                    <a:p>
                      <a:r>
                        <a:rPr lang="en-US" sz="1800" dirty="0" err="1" smtClean="0">
                          <a:solidFill>
                            <a:srgbClr val="FFFFFF"/>
                          </a:solidFill>
                        </a:rPr>
                        <a:t>Malesani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</a:rPr>
                        <a:t> et al. 2004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</a:tr>
              <a:tr h="5346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060218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2006aj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Swift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0.0331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FF00"/>
                          </a:solidFill>
                        </a:rPr>
                        <a:t>Ic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FF00"/>
                          </a:solidFill>
                        </a:rPr>
                        <a:t>Campana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 et al. 2006</a:t>
                      </a:r>
                    </a:p>
                    <a:p>
                      <a:r>
                        <a:rPr lang="en-US" sz="2000" dirty="0" err="1" smtClean="0">
                          <a:solidFill>
                            <a:srgbClr val="FFFF00"/>
                          </a:solidFill>
                        </a:rPr>
                        <a:t>Pian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 et al. 2006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</a:tr>
              <a:tr h="5346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091127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2009nz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Swift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0.490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Ic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Berger et al. 2004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</a:tr>
              <a:tr h="5346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100316D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2010bh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Swift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0.059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FF00"/>
                          </a:solidFill>
                        </a:rPr>
                        <a:t>Ic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Starling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</a:rPr>
                        <a:t> et al. 2011</a:t>
                      </a:r>
                    </a:p>
                    <a:p>
                      <a:r>
                        <a:rPr lang="en-US" sz="1800" dirty="0" err="1" smtClean="0">
                          <a:solidFill>
                            <a:srgbClr val="FFFF00"/>
                          </a:solidFill>
                        </a:rPr>
                        <a:t>Chornock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</a:rPr>
                        <a:t> et al. 2011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</a:tr>
              <a:tr h="53463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101219B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2010ma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Swift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0.55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FFFF"/>
                          </a:solidFill>
                        </a:rPr>
                        <a:t>Ic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FFFF"/>
                          </a:solidFill>
                        </a:rPr>
                        <a:t>Sparre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</a:rPr>
                        <a:t> et al. 2011</a:t>
                      </a:r>
                      <a:endParaRPr lang="en-US" sz="1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262699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3584" y="5921248"/>
            <a:ext cx="5535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- Spectral evolution from a power-law to SN feature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1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"/>
            <a:ext cx="7772400" cy="532992"/>
          </a:xfrm>
        </p:spPr>
        <p:txBody>
          <a:bodyPr/>
          <a:lstStyle/>
          <a:p>
            <a:r>
              <a:rPr lang="en-US" dirty="0" smtClean="0"/>
              <a:t>Prompt Emission Light curve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7367" y="600101"/>
            <a:ext cx="4725082" cy="5906352"/>
            <a:chOff x="112727" y="600101"/>
            <a:chExt cx="4725082" cy="5906352"/>
          </a:xfrm>
        </p:grpSpPr>
        <p:pic>
          <p:nvPicPr>
            <p:cNvPr id="6" name="Picture 5" descr="sn_grb_gold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27" y="600101"/>
              <a:ext cx="4725082" cy="59063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34907" y="1168049"/>
              <a:ext cx="152577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GRB 030329</a:t>
              </a:r>
            </a:p>
            <a:p>
              <a:r>
                <a:rPr lang="en-US" sz="1600" dirty="0" smtClean="0">
                  <a:solidFill>
                    <a:srgbClr val="FFFF00"/>
                  </a:solidFill>
                </a:rPr>
                <a:t>WXM 2-25 </a:t>
              </a:r>
              <a:r>
                <a:rPr lang="en-US" sz="1600" dirty="0" err="1" smtClean="0">
                  <a:solidFill>
                    <a:srgbClr val="FFFF00"/>
                  </a:solidFill>
                </a:rPr>
                <a:t>keV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1611" y="2801043"/>
              <a:ext cx="148800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GRB 060218</a:t>
              </a:r>
            </a:p>
            <a:p>
              <a:r>
                <a:rPr lang="en-US" sz="1600" dirty="0" smtClean="0">
                  <a:solidFill>
                    <a:srgbClr val="FFFF00"/>
                  </a:solidFill>
                </a:rPr>
                <a:t>BAT 15-25 </a:t>
              </a:r>
              <a:r>
                <a:rPr lang="en-US" sz="1600" dirty="0" err="1" smtClean="0">
                  <a:solidFill>
                    <a:srgbClr val="FFFF00"/>
                  </a:solidFill>
                </a:rPr>
                <a:t>keV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00079" y="4400008"/>
              <a:ext cx="148800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GRB 100316D</a:t>
              </a:r>
            </a:p>
            <a:p>
              <a:r>
                <a:rPr lang="en-US" sz="1600" dirty="0" smtClean="0">
                  <a:solidFill>
                    <a:srgbClr val="FFFF00"/>
                  </a:solidFill>
                </a:rPr>
                <a:t>BAT 15-25 </a:t>
              </a:r>
              <a:r>
                <a:rPr lang="en-US" sz="1600" dirty="0" err="1" smtClean="0">
                  <a:solidFill>
                    <a:srgbClr val="FFFF00"/>
                  </a:solidFill>
                </a:rPr>
                <a:t>keV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67367" y="6407226"/>
            <a:ext cx="9053953" cy="4507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88439" y="590351"/>
            <a:ext cx="4732881" cy="5916102"/>
            <a:chOff x="4388439" y="590351"/>
            <a:chExt cx="4732881" cy="5916102"/>
          </a:xfrm>
        </p:grpSpPr>
        <p:pic>
          <p:nvPicPr>
            <p:cNvPr id="7" name="Picture 6" descr="silver_sn_grb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8439" y="590351"/>
              <a:ext cx="4732881" cy="591610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34692" y="1122685"/>
              <a:ext cx="144612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GRB 980425</a:t>
              </a:r>
            </a:p>
            <a:p>
              <a:r>
                <a:rPr lang="en-US" sz="1600" dirty="0" smtClean="0">
                  <a:solidFill>
                    <a:srgbClr val="FFFF00"/>
                  </a:solidFill>
                </a:rPr>
                <a:t>WFC 2-26 </a:t>
              </a:r>
              <a:r>
                <a:rPr lang="en-US" sz="1600" dirty="0" err="1" smtClean="0">
                  <a:solidFill>
                    <a:srgbClr val="FFFF00"/>
                  </a:solidFill>
                </a:rPr>
                <a:t>keV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32632" y="2466537"/>
              <a:ext cx="14927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GRB 031203</a:t>
              </a:r>
            </a:p>
            <a:p>
              <a:r>
                <a:rPr lang="en-US" sz="1600" dirty="0" smtClean="0">
                  <a:solidFill>
                    <a:srgbClr val="FFFF00"/>
                  </a:solidFill>
                </a:rPr>
                <a:t>IBIS 20-40 </a:t>
              </a:r>
              <a:r>
                <a:rPr lang="en-US" sz="1600" dirty="0" err="1" smtClean="0">
                  <a:solidFill>
                    <a:srgbClr val="FFFF00"/>
                  </a:solidFill>
                </a:rPr>
                <a:t>keV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80046" y="3810321"/>
              <a:ext cx="148800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GRB 091127</a:t>
              </a:r>
            </a:p>
            <a:p>
              <a:r>
                <a:rPr lang="en-US" sz="1600" dirty="0" smtClean="0">
                  <a:solidFill>
                    <a:srgbClr val="FFFF00"/>
                  </a:solidFill>
                </a:rPr>
                <a:t>BAT 15-25 </a:t>
              </a:r>
              <a:r>
                <a:rPr lang="en-US" sz="1600" dirty="0" err="1" smtClean="0">
                  <a:solidFill>
                    <a:srgbClr val="FFFF00"/>
                  </a:solidFill>
                </a:rPr>
                <a:t>keV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47198" y="5057745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GRB 101219B BAT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03278" y="6060160"/>
            <a:ext cx="105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Time [s]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60" y="112268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3000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013" y="159892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2000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14" y="207526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74" y="291361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0.01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153" y="370825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01" y="4467209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0.01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8180" y="532988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03892" y="18598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93176" y="160865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93176" y="136729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93176" y="114535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8735" y="311691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36320" y="2744343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500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65759" y="232398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1000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7395" y="445503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93176" y="415211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97395" y="383459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08735" y="543961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81827" y="5081951"/>
            <a:ext cx="409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0.1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000" y="764697"/>
            <a:ext cx="172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Y-axis: rate [c/s]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1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90_hist_wfc_wxm_isgri_ba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36" y="704043"/>
            <a:ext cx="7271218" cy="58169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-34018"/>
            <a:ext cx="7772400" cy="532991"/>
          </a:xfrm>
        </p:spPr>
        <p:txBody>
          <a:bodyPr/>
          <a:lstStyle/>
          <a:p>
            <a:r>
              <a:rPr lang="en-US" dirty="0" smtClean="0"/>
              <a:t>Duration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7022" y="1292791"/>
            <a:ext cx="24037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BeppoSAX</a:t>
            </a:r>
            <a:r>
              <a:rPr lang="en-US" sz="1600" dirty="0" smtClean="0">
                <a:solidFill>
                  <a:srgbClr val="FFFFFF"/>
                </a:solidFill>
              </a:rPr>
              <a:t>/WFC: 2-5 </a:t>
            </a:r>
            <a:r>
              <a:rPr lang="en-US" sz="1600" dirty="0" err="1" smtClean="0">
                <a:solidFill>
                  <a:srgbClr val="FFFFFF"/>
                </a:solidFill>
              </a:rPr>
              <a:t>keV</a:t>
            </a:r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(</a:t>
            </a:r>
            <a:r>
              <a:rPr lang="en-US" sz="1600" dirty="0" err="1" smtClean="0">
                <a:solidFill>
                  <a:srgbClr val="FFFFFF"/>
                </a:solidFill>
              </a:rPr>
              <a:t>Vetere</a:t>
            </a:r>
            <a:r>
              <a:rPr lang="en-US" sz="1600" dirty="0" smtClean="0">
                <a:solidFill>
                  <a:srgbClr val="FFFFFF"/>
                </a:solidFill>
              </a:rPr>
              <a:t> et al. 2007)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3000" y="2449494"/>
            <a:ext cx="23348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HETE-2/WXM: 2-25 </a:t>
            </a:r>
            <a:r>
              <a:rPr lang="en-US" sz="1600" dirty="0" err="1" smtClean="0">
                <a:solidFill>
                  <a:srgbClr val="FFFFFF"/>
                </a:solidFill>
              </a:rPr>
              <a:t>keV</a:t>
            </a:r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(Sakamoto et al. 2005)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3002" y="3623988"/>
            <a:ext cx="31612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INTEGRAL/ISGRI: 20-200 </a:t>
            </a:r>
            <a:r>
              <a:rPr lang="en-US" sz="1600" dirty="0" err="1" smtClean="0">
                <a:solidFill>
                  <a:srgbClr val="FFFFFF"/>
                </a:solidFill>
              </a:rPr>
              <a:t>keV</a:t>
            </a:r>
            <a:r>
              <a:rPr lang="en-US" sz="1600" dirty="0" smtClean="0">
                <a:solidFill>
                  <a:srgbClr val="FFFFFF"/>
                </a:solidFill>
              </a:rPr>
              <a:t> (?)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(INTEGRAL SDC web)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1660" y="4774239"/>
            <a:ext cx="21427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Swift/BAT: 15-200 </a:t>
            </a:r>
            <a:r>
              <a:rPr lang="en-US" sz="1600" dirty="0" err="1" smtClean="0">
                <a:solidFill>
                  <a:srgbClr val="FFFFFF"/>
                </a:solidFill>
              </a:rPr>
              <a:t>keV</a:t>
            </a:r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(Sakamoto et al. 2011)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9426" y="6151686"/>
            <a:ext cx="130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Duration [s]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1283" y="704043"/>
            <a:ext cx="369333" cy="580240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79018" y="3433069"/>
            <a:ext cx="22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Fraction of total GRBs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2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4018"/>
            <a:ext cx="7772400" cy="532991"/>
          </a:xfrm>
        </p:spPr>
        <p:txBody>
          <a:bodyPr/>
          <a:lstStyle/>
          <a:p>
            <a:r>
              <a:rPr lang="en-US" dirty="0" smtClean="0"/>
              <a:t>Duration</a:t>
            </a:r>
            <a:endParaRPr lang="en-US" dirty="0"/>
          </a:p>
        </p:txBody>
      </p:sp>
      <p:pic>
        <p:nvPicPr>
          <p:cNvPr id="4" name="Picture 3" descr="t90_hist_wfc_wxm_isgri_ba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13" y="704043"/>
            <a:ext cx="7253011" cy="5802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7022" y="1292791"/>
            <a:ext cx="24037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</a:rPr>
              <a:t>BeppoSAX</a:t>
            </a:r>
            <a:r>
              <a:rPr lang="en-US" sz="1600" dirty="0" smtClean="0">
                <a:solidFill>
                  <a:srgbClr val="FFFFFF"/>
                </a:solidFill>
              </a:rPr>
              <a:t>/WFC: 2-5 </a:t>
            </a:r>
            <a:r>
              <a:rPr lang="en-US" sz="1600" dirty="0" err="1" smtClean="0">
                <a:solidFill>
                  <a:srgbClr val="FFFFFF"/>
                </a:solidFill>
              </a:rPr>
              <a:t>keV</a:t>
            </a:r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(</a:t>
            </a:r>
            <a:r>
              <a:rPr lang="en-US" sz="1600" dirty="0" err="1" smtClean="0">
                <a:solidFill>
                  <a:srgbClr val="FFFFFF"/>
                </a:solidFill>
              </a:rPr>
              <a:t>Vetere</a:t>
            </a:r>
            <a:r>
              <a:rPr lang="en-US" sz="1600" dirty="0" smtClean="0">
                <a:solidFill>
                  <a:srgbClr val="FFFFFF"/>
                </a:solidFill>
              </a:rPr>
              <a:t> et al. 2007)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3000" y="2449494"/>
            <a:ext cx="23348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HETE-2/WXM: 2-25 </a:t>
            </a:r>
            <a:r>
              <a:rPr lang="en-US" sz="1600" dirty="0" err="1" smtClean="0">
                <a:solidFill>
                  <a:srgbClr val="FFFFFF"/>
                </a:solidFill>
              </a:rPr>
              <a:t>keV</a:t>
            </a:r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(Sakamoto et al. 2005)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3002" y="3623988"/>
            <a:ext cx="31612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INTEGRAL/ISGRI: 20-200 </a:t>
            </a:r>
            <a:r>
              <a:rPr lang="en-US" sz="1600" dirty="0" err="1" smtClean="0">
                <a:solidFill>
                  <a:srgbClr val="FFFFFF"/>
                </a:solidFill>
              </a:rPr>
              <a:t>keV</a:t>
            </a:r>
            <a:r>
              <a:rPr lang="en-US" sz="1600" dirty="0" smtClean="0">
                <a:solidFill>
                  <a:srgbClr val="FFFFFF"/>
                </a:solidFill>
              </a:rPr>
              <a:t> (?)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(INTEGRAL SDC web)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1660" y="4774239"/>
            <a:ext cx="21427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Swift/BAT: 15-200 </a:t>
            </a:r>
            <a:r>
              <a:rPr lang="en-US" sz="1600" dirty="0" err="1" smtClean="0">
                <a:solidFill>
                  <a:srgbClr val="FFFFFF"/>
                </a:solidFill>
              </a:rPr>
              <a:t>keV</a:t>
            </a:r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(Sakamoto et al. 2011)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4-Point Star 9"/>
          <p:cNvSpPr/>
          <p:nvPr/>
        </p:nvSpPr>
        <p:spPr bwMode="auto">
          <a:xfrm>
            <a:off x="5159569" y="1428866"/>
            <a:ext cx="336048" cy="336048"/>
          </a:xfrm>
          <a:prstGeom prst="star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7869" y="130486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980425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4-Point Star 12"/>
          <p:cNvSpPr/>
          <p:nvPr/>
        </p:nvSpPr>
        <p:spPr bwMode="auto">
          <a:xfrm>
            <a:off x="4964244" y="2777602"/>
            <a:ext cx="336048" cy="336048"/>
          </a:xfrm>
          <a:prstGeom prst="star4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1889" y="247142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030329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4-Point Star 15"/>
          <p:cNvSpPr/>
          <p:nvPr/>
        </p:nvSpPr>
        <p:spPr bwMode="auto">
          <a:xfrm>
            <a:off x="4966789" y="4177418"/>
            <a:ext cx="336048" cy="336048"/>
          </a:xfrm>
          <a:prstGeom prst="star4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2346" y="36362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031203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4-Point Star 18"/>
          <p:cNvSpPr/>
          <p:nvPr/>
        </p:nvSpPr>
        <p:spPr bwMode="auto">
          <a:xfrm>
            <a:off x="6528392" y="5622603"/>
            <a:ext cx="336048" cy="336048"/>
          </a:xfrm>
          <a:prstGeom prst="star4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1870" y="476073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060218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4-Point Star 20"/>
          <p:cNvSpPr/>
          <p:nvPr/>
        </p:nvSpPr>
        <p:spPr bwMode="auto">
          <a:xfrm>
            <a:off x="4382089" y="5395778"/>
            <a:ext cx="336048" cy="336048"/>
          </a:xfrm>
          <a:prstGeom prst="star4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1872" y="4993967"/>
            <a:ext cx="86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091127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4-Point Star 22"/>
          <p:cNvSpPr/>
          <p:nvPr/>
        </p:nvSpPr>
        <p:spPr bwMode="auto">
          <a:xfrm>
            <a:off x="6530329" y="5502818"/>
            <a:ext cx="336048" cy="336048"/>
          </a:xfrm>
          <a:prstGeom prst="star4">
            <a:avLst/>
          </a:prstGeom>
          <a:solidFill>
            <a:srgbClr val="FF6FC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35633" y="4744487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FCF"/>
                </a:solidFill>
              </a:rPr>
              <a:t>100316D</a:t>
            </a:r>
            <a:endParaRPr lang="en-US" dirty="0">
              <a:solidFill>
                <a:srgbClr val="FF6FCF"/>
              </a:solidFill>
            </a:endParaRPr>
          </a:p>
        </p:txBody>
      </p:sp>
      <p:sp>
        <p:nvSpPr>
          <p:cNvPr id="25" name="4-Point Star 24"/>
          <p:cNvSpPr/>
          <p:nvPr/>
        </p:nvSpPr>
        <p:spPr bwMode="auto">
          <a:xfrm>
            <a:off x="5169529" y="5128598"/>
            <a:ext cx="336048" cy="336048"/>
          </a:xfrm>
          <a:prstGeom prst="star4">
            <a:avLst/>
          </a:prstGeom>
          <a:solidFill>
            <a:srgbClr val="8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5633" y="4967023"/>
            <a:ext cx="103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FF00"/>
                </a:solidFill>
              </a:rPr>
              <a:t>101219B</a:t>
            </a:r>
            <a:endParaRPr lang="en-US" dirty="0">
              <a:solidFill>
                <a:srgbClr val="80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9426" y="6151686"/>
            <a:ext cx="130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Duration [s]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81283" y="704043"/>
            <a:ext cx="369333" cy="580240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79018" y="3433069"/>
            <a:ext cx="22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Fraction of total GRBs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1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67011"/>
          </a:xfrm>
        </p:spPr>
        <p:txBody>
          <a:bodyPr/>
          <a:lstStyle/>
          <a:p>
            <a:r>
              <a:rPr lang="en-US" dirty="0" smtClean="0"/>
              <a:t>Spectral Lag </a:t>
            </a:r>
            <a:endParaRPr lang="en-US" dirty="0"/>
          </a:p>
        </p:txBody>
      </p:sp>
      <p:pic>
        <p:nvPicPr>
          <p:cNvPr id="7" name="Picture 6" descr="lag_lumi_no_sn_gr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98" y="678138"/>
            <a:ext cx="7296202" cy="58369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71935" y="703094"/>
            <a:ext cx="307770" cy="579658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520116" y="3361832"/>
            <a:ext cx="285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Peak Luminosity [10</a:t>
            </a:r>
            <a:r>
              <a:rPr lang="en-US" baseline="30000" dirty="0" smtClean="0">
                <a:solidFill>
                  <a:srgbClr val="FFFFFF"/>
                </a:solidFill>
              </a:rPr>
              <a:t>51</a:t>
            </a:r>
            <a:r>
              <a:rPr lang="en-US" dirty="0" smtClean="0">
                <a:solidFill>
                  <a:srgbClr val="FFFFFF"/>
                </a:solidFill>
              </a:rPr>
              <a:t> erg/s]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354" y="6107668"/>
            <a:ext cx="76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dirty="0" smtClean="0">
                <a:solidFill>
                  <a:srgbClr val="FFFFFF"/>
                </a:solidFill>
              </a:rPr>
              <a:t>ag [s]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2378" y="4808248"/>
            <a:ext cx="271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BATSE (Norris et al. 2000)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2375" y="5080420"/>
            <a:ext cx="2985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HETE-2 (</a:t>
            </a:r>
            <a:r>
              <a:rPr lang="en-US" dirty="0" err="1" smtClean="0">
                <a:solidFill>
                  <a:srgbClr val="FF0000"/>
                </a:solidFill>
              </a:rPr>
              <a:t>Arimoto</a:t>
            </a:r>
            <a:r>
              <a:rPr lang="en-US" dirty="0" smtClean="0">
                <a:solidFill>
                  <a:srgbClr val="FF0000"/>
                </a:solidFill>
              </a:rPr>
              <a:t> et al. 2010)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3715" y="5352584"/>
            <a:ext cx="270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Swift (</a:t>
            </a:r>
            <a:r>
              <a:rPr lang="en-US" dirty="0" err="1" smtClean="0">
                <a:solidFill>
                  <a:srgbClr val="FFFF00"/>
                </a:solidFill>
              </a:rPr>
              <a:t>Ukwatta</a:t>
            </a:r>
            <a:r>
              <a:rPr lang="en-US" dirty="0" smtClean="0">
                <a:solidFill>
                  <a:srgbClr val="FFFF00"/>
                </a:solidFill>
              </a:rPr>
              <a:t> et al. 2010)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4995" y="3980477"/>
            <a:ext cx="2150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L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iso</a:t>
            </a:r>
            <a:r>
              <a:rPr lang="en-US" sz="2000" dirty="0" smtClean="0">
                <a:solidFill>
                  <a:schemeClr val="bg1"/>
                </a:solidFill>
              </a:rPr>
              <a:t> ~ lag </a:t>
            </a:r>
            <a:r>
              <a:rPr lang="en-US" sz="2000" baseline="30000" dirty="0" smtClean="0">
                <a:solidFill>
                  <a:schemeClr val="bg1"/>
                </a:solidFill>
              </a:rPr>
              <a:t>-1.14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(Norris et al. 2000)</a:t>
            </a:r>
            <a:r>
              <a:rPr lang="en-US" sz="2000" baseline="30000" dirty="0" smtClean="0">
                <a:solidFill>
                  <a:schemeClr val="bg1"/>
                </a:solidFill>
              </a:rPr>
              <a:t>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8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67011"/>
          </a:xfrm>
        </p:spPr>
        <p:txBody>
          <a:bodyPr/>
          <a:lstStyle/>
          <a:p>
            <a:r>
              <a:rPr lang="en-US" dirty="0" smtClean="0"/>
              <a:t>Spectral Lag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5" name="Picture 4" descr="lag_lum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5" y="680414"/>
            <a:ext cx="7274083" cy="5819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71935" y="703094"/>
            <a:ext cx="307770" cy="5796586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20116" y="3361832"/>
            <a:ext cx="2853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Peak Luminosity [10</a:t>
            </a:r>
            <a:r>
              <a:rPr lang="en-US" baseline="30000" dirty="0" smtClean="0">
                <a:solidFill>
                  <a:srgbClr val="FFFFFF"/>
                </a:solidFill>
              </a:rPr>
              <a:t>51</a:t>
            </a:r>
            <a:r>
              <a:rPr lang="en-US" dirty="0" smtClean="0">
                <a:solidFill>
                  <a:srgbClr val="FFFFFF"/>
                </a:solidFill>
              </a:rPr>
              <a:t> erg/s]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8354" y="6107668"/>
            <a:ext cx="767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dirty="0" smtClean="0">
                <a:solidFill>
                  <a:srgbClr val="FFFFFF"/>
                </a:solidFill>
              </a:rPr>
              <a:t>ag [s]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2378" y="4808248"/>
            <a:ext cx="2717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BATSE (Norris et al. 2000)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2375" y="5080420"/>
            <a:ext cx="2985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HETE-2 (</a:t>
            </a:r>
            <a:r>
              <a:rPr lang="en-US" dirty="0" err="1" smtClean="0">
                <a:solidFill>
                  <a:srgbClr val="FF0000"/>
                </a:solidFill>
              </a:rPr>
              <a:t>Arimoto</a:t>
            </a:r>
            <a:r>
              <a:rPr lang="en-US" dirty="0" smtClean="0">
                <a:solidFill>
                  <a:srgbClr val="FF0000"/>
                </a:solidFill>
              </a:rPr>
              <a:t> et al. 2010)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3715" y="5352584"/>
            <a:ext cx="270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Swift (</a:t>
            </a:r>
            <a:r>
              <a:rPr lang="en-US" dirty="0" err="1" smtClean="0">
                <a:solidFill>
                  <a:srgbClr val="FFFF00"/>
                </a:solidFill>
              </a:rPr>
              <a:t>Ukwatta</a:t>
            </a:r>
            <a:r>
              <a:rPr lang="en-US" dirty="0" smtClean="0">
                <a:solidFill>
                  <a:srgbClr val="FFFF00"/>
                </a:solidFill>
              </a:rPr>
              <a:t> et al. 2010)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7045" y="533675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980425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7481" y="305052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030329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6033" y="538170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060218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9460" y="2676293"/>
            <a:ext cx="792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091127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6102" y="40711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031203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4995" y="3980477"/>
            <a:ext cx="2150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L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iso</a:t>
            </a:r>
            <a:r>
              <a:rPr lang="en-US" sz="2000" dirty="0" smtClean="0">
                <a:solidFill>
                  <a:schemeClr val="bg1"/>
                </a:solidFill>
              </a:rPr>
              <a:t> ~ lag </a:t>
            </a:r>
            <a:r>
              <a:rPr lang="en-US" sz="2000" baseline="30000" dirty="0" smtClean="0">
                <a:solidFill>
                  <a:schemeClr val="bg1"/>
                </a:solidFill>
              </a:rPr>
              <a:t>-1.14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(Norris et al. 2000)</a:t>
            </a:r>
            <a:r>
              <a:rPr lang="en-US" sz="2000" baseline="30000" dirty="0" smtClean="0">
                <a:solidFill>
                  <a:schemeClr val="bg1"/>
                </a:solidFill>
              </a:rPr>
              <a:t> 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3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tse_long_band_alpha_sngr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3" y="1393513"/>
            <a:ext cx="5906644" cy="4725315"/>
          </a:xfrm>
          <a:prstGeom prst="rect">
            <a:avLst/>
          </a:prstGeom>
        </p:spPr>
      </p:pic>
      <p:pic>
        <p:nvPicPr>
          <p:cNvPr id="19" name="Picture 18" descr="batse_long_band_beta_sngr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54" y="1410548"/>
            <a:ext cx="5873740" cy="46989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1394844"/>
            <a:ext cx="376321" cy="471469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980" y="0"/>
            <a:ext cx="8125098" cy="601032"/>
          </a:xfrm>
        </p:spPr>
        <p:txBody>
          <a:bodyPr/>
          <a:lstStyle/>
          <a:p>
            <a:r>
              <a:rPr lang="en-US" dirty="0" smtClean="0"/>
              <a:t>Band low 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cs typeface="Symbol" charset="2"/>
              </a:rPr>
              <a:t>) and high (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) photon index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368" y="918561"/>
            <a:ext cx="365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BATSE long GRBs (Goldstein et al. 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7769" y="1474230"/>
            <a:ext cx="278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High energy photon index 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21372" y="3379383"/>
            <a:ext cx="182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Number of GRBs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1946" y="5749496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</a:t>
            </a:r>
            <a:endParaRPr lang="en-US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1194" y="5715476"/>
            <a:ext cx="311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b</a:t>
            </a:r>
            <a:endParaRPr lang="en-US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7281" y="1462889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Low energy photon index 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022" y="1833755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091127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060218</a:t>
            </a:r>
            <a:endParaRPr lang="en-US" sz="1200" dirty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030329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980425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6465" y="1929455"/>
            <a:ext cx="646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091127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060218</a:t>
            </a:r>
            <a:endParaRPr lang="en-US" sz="1200" dirty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030329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980425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1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750613" y="656090"/>
            <a:ext cx="369333" cy="583632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670"/>
            <a:ext cx="7772400" cy="610010"/>
          </a:xfrm>
        </p:spPr>
        <p:txBody>
          <a:bodyPr/>
          <a:lstStyle/>
          <a:p>
            <a:r>
              <a:rPr lang="en-US" dirty="0" smtClean="0"/>
              <a:t>Band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peak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6" name="Picture 5" descr="ep_dis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80" y="656090"/>
            <a:ext cx="7295413" cy="5836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0159" y="1270106"/>
            <a:ext cx="1800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BATSE (Band)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rgbClr val="FFFFFF"/>
                </a:solidFill>
              </a:rPr>
              <a:t>Goldstein et al. 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5295" y="2789697"/>
            <a:ext cx="2383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HETE-2 (Band &amp; CPL)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(Sakamoto et al. and 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Pelangeon</a:t>
            </a:r>
            <a:r>
              <a:rPr lang="en-US" dirty="0" smtClean="0">
                <a:solidFill>
                  <a:srgbClr val="FFFFFF"/>
                </a:solidFill>
              </a:rPr>
              <a:t> et al.)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80320" y="4388672"/>
            <a:ext cx="1767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Swift (CPL)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(Sakamoto et al.)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4581245" y="1440209"/>
            <a:ext cx="302028" cy="30202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2461" y="120206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980425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4290557" y="2942097"/>
            <a:ext cx="302028" cy="30202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3542" y="276050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030329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2579492" y="5612027"/>
            <a:ext cx="302028" cy="30202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1200" y="536392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060218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3988529" y="5212911"/>
            <a:ext cx="302028" cy="302028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8645" y="4935912"/>
            <a:ext cx="640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091127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6496" y="6102779"/>
            <a:ext cx="121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E</a:t>
            </a:r>
            <a:r>
              <a:rPr lang="en-US" baseline="-25000" dirty="0" err="1" smtClean="0">
                <a:solidFill>
                  <a:schemeClr val="bg1"/>
                </a:solidFill>
              </a:rPr>
              <a:t>peak</a:t>
            </a:r>
            <a:r>
              <a:rPr lang="en-US" dirty="0" smtClean="0">
                <a:solidFill>
                  <a:schemeClr val="bg1"/>
                </a:solidFill>
              </a:rPr>
              <a:t> [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2253" y="3290979"/>
            <a:ext cx="182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Number of GRBs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3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80" y="22680"/>
            <a:ext cx="7772400" cy="555671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7084" y="1093947"/>
            <a:ext cx="77806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Basic prompt emission characteristics of long GRB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SN-GRB samples (</a:t>
            </a:r>
            <a:r>
              <a:rPr lang="en-US" sz="2400" dirty="0" err="1" smtClean="0">
                <a:solidFill>
                  <a:schemeClr val="bg1"/>
                </a:solidFill>
              </a:rPr>
              <a:t>spectroscopically</a:t>
            </a:r>
            <a:r>
              <a:rPr lang="en-US" sz="2400" dirty="0" smtClean="0">
                <a:solidFill>
                  <a:schemeClr val="bg1"/>
                </a:solidFill>
              </a:rPr>
              <a:t> confirmed)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Comparison with typical long GRBs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Duration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Lag-Luminosity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Spectral parameters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E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peak</a:t>
            </a:r>
            <a:r>
              <a:rPr lang="en-US" sz="2400" dirty="0" err="1" smtClean="0">
                <a:solidFill>
                  <a:schemeClr val="bg1"/>
                </a:solidFill>
              </a:rPr>
              <a:t>-E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iso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L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iso</a:t>
            </a:r>
            <a:r>
              <a:rPr lang="en-US" sz="2400" dirty="0" smtClean="0">
                <a:solidFill>
                  <a:schemeClr val="bg1"/>
                </a:solidFill>
              </a:rPr>
              <a:t> relations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Spectral evolution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Searching </a:t>
            </a:r>
            <a:r>
              <a:rPr lang="en-US" sz="2400" dirty="0">
                <a:solidFill>
                  <a:srgbClr val="FFFFFF"/>
                </a:solidFill>
              </a:rPr>
              <a:t>for a hard X-ray emission of supernova using the Swift/BAT survey </a:t>
            </a:r>
            <a:r>
              <a:rPr lang="en-US" sz="2400" dirty="0" smtClean="0">
                <a:solidFill>
                  <a:srgbClr val="FFFFFF"/>
                </a:solidFill>
              </a:rPr>
              <a:t>data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Summary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3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120" y="11340"/>
            <a:ext cx="7772400" cy="532990"/>
          </a:xfrm>
        </p:spPr>
        <p:txBody>
          <a:bodyPr/>
          <a:lstStyle/>
          <a:p>
            <a:r>
              <a:rPr lang="en-US" dirty="0" smtClean="0"/>
              <a:t>BB component in X-ray spectrum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Death of Massive stars: </a:t>
            </a:r>
            <a:r>
              <a:rPr lang="en-US" dirty="0" err="1" smtClean="0"/>
              <a:t>SNe</a:t>
            </a:r>
            <a:r>
              <a:rPr lang="en-US" dirty="0" smtClean="0"/>
              <a:t>-GRBs (Nikko, Japan)</a:t>
            </a:r>
            <a:endParaRPr lang="en-US" dirty="0"/>
          </a:p>
        </p:txBody>
      </p:sp>
      <p:pic>
        <p:nvPicPr>
          <p:cNvPr id="5" name="Picture 4" descr="Screen Shot 2012-03-05 at 9.48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9" y="1300598"/>
            <a:ext cx="4123247" cy="3295719"/>
          </a:xfrm>
          <a:prstGeom prst="rect">
            <a:avLst/>
          </a:prstGeom>
        </p:spPr>
      </p:pic>
      <p:pic>
        <p:nvPicPr>
          <p:cNvPr id="6" name="Picture 5" descr="Screen Shot 2012-03-05 at 9.50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72" y="1289258"/>
            <a:ext cx="3854675" cy="4312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209" y="844073"/>
            <a:ext cx="2985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060218 (</a:t>
            </a:r>
            <a:r>
              <a:rPr lang="en-US" dirty="0" err="1" smtClean="0">
                <a:solidFill>
                  <a:schemeClr val="bg1"/>
                </a:solidFill>
              </a:rPr>
              <a:t>Campana</a:t>
            </a:r>
            <a:r>
              <a:rPr lang="en-US" dirty="0" smtClean="0">
                <a:solidFill>
                  <a:schemeClr val="bg1"/>
                </a:solidFill>
              </a:rPr>
              <a:t> et al. 2006)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4953" y="827842"/>
            <a:ext cx="300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100316D (Starling et al. 2011)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909" y="4796915"/>
            <a:ext cx="334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091127 (delayed slew; T</a:t>
            </a:r>
            <a:r>
              <a:rPr lang="en-US" baseline="-25000" dirty="0" smtClean="0">
                <a:solidFill>
                  <a:srgbClr val="FFFFFF"/>
                </a:solidFill>
              </a:rPr>
              <a:t>0</a:t>
            </a:r>
            <a:r>
              <a:rPr lang="en-US" dirty="0" smtClean="0">
                <a:solidFill>
                  <a:srgbClr val="FFFFFF"/>
                </a:solidFill>
              </a:rPr>
              <a:t>+~900s)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184" y="5227850"/>
            <a:ext cx="4425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101219B: (T</a:t>
            </a:r>
            <a:r>
              <a:rPr lang="en-US" baseline="-25000" dirty="0" smtClean="0">
                <a:solidFill>
                  <a:srgbClr val="FFFFFF"/>
                </a:solidFill>
              </a:rPr>
              <a:t>0</a:t>
            </a:r>
            <a:r>
              <a:rPr lang="en-US" dirty="0" smtClean="0">
                <a:solidFill>
                  <a:srgbClr val="FFFFFF"/>
                </a:solidFill>
              </a:rPr>
              <a:t>+152 T</a:t>
            </a:r>
            <a:r>
              <a:rPr lang="en-US" baseline="-25000" dirty="0" smtClean="0">
                <a:solidFill>
                  <a:srgbClr val="FFFFFF"/>
                </a:solidFill>
              </a:rPr>
              <a:t>0</a:t>
            </a:r>
            <a:r>
              <a:rPr lang="en-US" dirty="0" smtClean="0">
                <a:solidFill>
                  <a:srgbClr val="FFFFFF"/>
                </a:solidFill>
              </a:rPr>
              <a:t>+300s)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kT</a:t>
            </a:r>
            <a:r>
              <a:rPr lang="en-US" dirty="0" smtClean="0">
                <a:solidFill>
                  <a:srgbClr val="FFFFFF"/>
                </a:solidFill>
              </a:rPr>
              <a:t> = 0.12 (+-0.02)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PL: 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c</a:t>
            </a:r>
            <a:r>
              <a:rPr lang="en-US" baseline="30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+mj-lt"/>
                <a:cs typeface="Symbol" charset="2"/>
              </a:rPr>
              <a:t>dof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 (104.12/102)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BB+PL: 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c</a:t>
            </a:r>
            <a:r>
              <a:rPr lang="en-US" baseline="30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+mj-lt"/>
                <a:cs typeface="Symbol" charset="2"/>
              </a:rPr>
              <a:t>dof</a:t>
            </a:r>
            <a:r>
              <a:rPr lang="en-US" dirty="0" smtClean="0">
                <a:solidFill>
                  <a:srgbClr val="FFFFFF"/>
                </a:solidFill>
                <a:latin typeface="+mj-lt"/>
                <a:cs typeface="Symbol" charset="2"/>
              </a:rPr>
              <a:t> (85.80/100)  (F-test P=6.3e-5)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8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4020"/>
            <a:ext cx="7772400" cy="646393"/>
          </a:xfrm>
        </p:spPr>
        <p:txBody>
          <a:bodyPr/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peak</a:t>
            </a:r>
            <a:r>
              <a:rPr lang="en-US" dirty="0" err="1" smtClean="0"/>
              <a:t>-E</a:t>
            </a:r>
            <a:r>
              <a:rPr lang="en-US" baseline="-25000" dirty="0" err="1" smtClean="0"/>
              <a:t>iso</a:t>
            </a:r>
            <a:r>
              <a:rPr lang="en-US" dirty="0" smtClean="0"/>
              <a:t> (Amati) </a:t>
            </a:r>
            <a:r>
              <a:rPr lang="en-US" dirty="0"/>
              <a:t>r</a:t>
            </a:r>
            <a:r>
              <a:rPr lang="en-US" dirty="0" smtClean="0"/>
              <a:t>elation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5" name="Picture 4" descr="ep_eiso_no_sngrb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6" y="677720"/>
            <a:ext cx="7296725" cy="5837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926" y="3761730"/>
            <a:ext cx="156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peak</a:t>
            </a:r>
            <a:r>
              <a:rPr lang="en-US" sz="2000" dirty="0" smtClean="0">
                <a:solidFill>
                  <a:schemeClr val="bg1"/>
                </a:solidFill>
              </a:rPr>
              <a:t>  ~ E</a:t>
            </a:r>
            <a:r>
              <a:rPr lang="en-US" sz="2000" baseline="-25000" dirty="0" smtClean="0">
                <a:solidFill>
                  <a:schemeClr val="bg1"/>
                </a:solidFill>
              </a:rPr>
              <a:t>iso</a:t>
            </a:r>
            <a:r>
              <a:rPr lang="en-US" sz="2000" baseline="30000" dirty="0" smtClean="0">
                <a:solidFill>
                  <a:schemeClr val="bg1"/>
                </a:solidFill>
              </a:rPr>
              <a:t>0.5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5095" y="816499"/>
            <a:ext cx="19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(Amati et al. 2002)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4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-34020"/>
            <a:ext cx="7772400" cy="646393"/>
          </a:xfrm>
        </p:spPr>
        <p:txBody>
          <a:bodyPr/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peak</a:t>
            </a:r>
            <a:r>
              <a:rPr lang="en-US" dirty="0" err="1" smtClean="0"/>
              <a:t>-E</a:t>
            </a:r>
            <a:r>
              <a:rPr lang="en-US" baseline="-25000" dirty="0" err="1" smtClean="0"/>
              <a:t>iso</a:t>
            </a:r>
            <a:r>
              <a:rPr lang="en-US" dirty="0" smtClean="0"/>
              <a:t> (Amati) relation</a:t>
            </a:r>
            <a:endParaRPr lang="en-US" dirty="0"/>
          </a:p>
        </p:txBody>
      </p:sp>
      <p:pic>
        <p:nvPicPr>
          <p:cNvPr id="8" name="Picture 7" descr="ep_eiso_with_sngrb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68" y="676859"/>
            <a:ext cx="7297800" cy="5838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0938" y="258557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980425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4555" y="28641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030329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549" y="259691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FCF"/>
                </a:solidFill>
              </a:rPr>
              <a:t>031203</a:t>
            </a:r>
            <a:endParaRPr lang="en-US" dirty="0">
              <a:solidFill>
                <a:srgbClr val="FF6FC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3133" y="47256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060218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3559" y="3586734"/>
            <a:ext cx="86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8000"/>
                </a:solidFill>
              </a:rPr>
              <a:t>091127</a:t>
            </a:r>
            <a:endParaRPr lang="en-US" dirty="0">
              <a:solidFill>
                <a:srgbClr val="FF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1200" y="42185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66"/>
                </a:solidFill>
              </a:rPr>
              <a:t>100316D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5095" y="816499"/>
            <a:ext cx="19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(Amati et al. 2002)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4020"/>
            <a:ext cx="7772400" cy="635053"/>
          </a:xfrm>
        </p:spPr>
        <p:txBody>
          <a:bodyPr/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peak</a:t>
            </a:r>
            <a:r>
              <a:rPr lang="en-US" dirty="0" smtClean="0"/>
              <a:t> –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iso</a:t>
            </a:r>
            <a:r>
              <a:rPr lang="en-US" dirty="0" smtClean="0"/>
              <a:t> (</a:t>
            </a:r>
            <a:r>
              <a:rPr lang="en-US" dirty="0" err="1" smtClean="0"/>
              <a:t>Yonetoku</a:t>
            </a:r>
            <a:r>
              <a:rPr lang="en-US" dirty="0" smtClean="0"/>
              <a:t>) relation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6" name="Picture 5" descr="ep_liso_swift_nosngr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0" y="694956"/>
            <a:ext cx="7227554" cy="5782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9268" y="4222632"/>
            <a:ext cx="1501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FFFFFF"/>
                </a:solidFill>
              </a:rPr>
              <a:t>peak</a:t>
            </a:r>
            <a:r>
              <a:rPr lang="en-US" sz="2000" dirty="0" smtClean="0">
                <a:solidFill>
                  <a:srgbClr val="FFFFFF"/>
                </a:solidFill>
              </a:rPr>
              <a:t> ~ L</a:t>
            </a:r>
            <a:r>
              <a:rPr lang="en-US" sz="2000" baseline="-25000" dirty="0" smtClean="0">
                <a:solidFill>
                  <a:srgbClr val="FFFFFF"/>
                </a:solidFill>
              </a:rPr>
              <a:t>iso</a:t>
            </a:r>
            <a:r>
              <a:rPr lang="en-US" sz="2000" baseline="30000" dirty="0" smtClean="0">
                <a:solidFill>
                  <a:srgbClr val="FFFFFF"/>
                </a:solidFill>
              </a:rPr>
              <a:t>0.5</a:t>
            </a:r>
            <a:endParaRPr lang="en-US" sz="2000" baseline="30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2206" y="805160"/>
            <a:ext cx="225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Yonetoku</a:t>
            </a:r>
            <a:r>
              <a:rPr lang="en-US" dirty="0" smtClean="0">
                <a:solidFill>
                  <a:srgbClr val="FFFFFF"/>
                </a:solidFill>
              </a:rPr>
              <a:t> et al. 2004)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4974" y="4895753"/>
            <a:ext cx="1851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Swift GRBs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(Nava et al. 2012)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3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-34020"/>
            <a:ext cx="7772400" cy="635053"/>
          </a:xfrm>
        </p:spPr>
        <p:txBody>
          <a:bodyPr/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peak</a:t>
            </a:r>
            <a:r>
              <a:rPr lang="en-US" dirty="0" smtClean="0"/>
              <a:t> –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iso</a:t>
            </a:r>
            <a:r>
              <a:rPr lang="en-US" dirty="0" smtClean="0"/>
              <a:t> (</a:t>
            </a:r>
            <a:r>
              <a:rPr lang="en-US" dirty="0" err="1" smtClean="0"/>
              <a:t>Yonetoku</a:t>
            </a:r>
            <a:r>
              <a:rPr lang="en-US" dirty="0" smtClean="0"/>
              <a:t>) relation</a:t>
            </a:r>
            <a:endParaRPr lang="en-US" dirty="0"/>
          </a:p>
        </p:txBody>
      </p:sp>
      <p:pic>
        <p:nvPicPr>
          <p:cNvPr id="7" name="Picture 6" descr="ep_liso_swift_with_sngr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6" y="697233"/>
            <a:ext cx="7238883" cy="5791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7751" y="27815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980425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3554" y="33453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030329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549" y="241224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FCF"/>
                </a:solidFill>
              </a:rPr>
              <a:t>031203</a:t>
            </a:r>
            <a:endParaRPr lang="en-US" dirty="0">
              <a:solidFill>
                <a:srgbClr val="FF6FC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7751" y="454098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060218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4996" y="3726040"/>
            <a:ext cx="86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8000"/>
                </a:solidFill>
              </a:rPr>
              <a:t>091127</a:t>
            </a:r>
            <a:endParaRPr lang="en-US" dirty="0">
              <a:solidFill>
                <a:srgbClr val="FF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4974" y="4895753"/>
            <a:ext cx="1851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Swift GRBs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(Nava et al. 2012)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2206" y="805160"/>
            <a:ext cx="225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(</a:t>
            </a:r>
            <a:r>
              <a:rPr lang="en-US" dirty="0" err="1" smtClean="0">
                <a:solidFill>
                  <a:srgbClr val="FFFFFF"/>
                </a:solidFill>
              </a:rPr>
              <a:t>Yonetoku</a:t>
            </a:r>
            <a:r>
              <a:rPr lang="en-US" dirty="0" smtClean="0">
                <a:solidFill>
                  <a:srgbClr val="FFFFFF"/>
                </a:solidFill>
              </a:rPr>
              <a:t> et al. 2004)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0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340"/>
            <a:ext cx="7772400" cy="555671"/>
          </a:xfrm>
        </p:spPr>
        <p:txBody>
          <a:bodyPr/>
          <a:lstStyle/>
          <a:p>
            <a:r>
              <a:rPr lang="en-US" dirty="0" smtClean="0"/>
              <a:t>Spectral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8" name="Picture 7" descr="Screen Shot 2012-03-06 at 6.32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14" y="1041989"/>
            <a:ext cx="3595196" cy="27415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603" y="672657"/>
            <a:ext cx="319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030329 (</a:t>
            </a:r>
            <a:r>
              <a:rPr lang="en-US" dirty="0" err="1" smtClean="0">
                <a:solidFill>
                  <a:srgbClr val="FFFFFF"/>
                </a:solidFill>
              </a:rPr>
              <a:t>Vanderspek</a:t>
            </a:r>
            <a:r>
              <a:rPr lang="en-US" dirty="0" smtClean="0">
                <a:solidFill>
                  <a:srgbClr val="FFFFFF"/>
                </a:solidFill>
              </a:rPr>
              <a:t> et al. 2004)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 descr="Screen Shot 2012-03-06 at 6.3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0" y="4146900"/>
            <a:ext cx="3622590" cy="2549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5080" y="3784013"/>
            <a:ext cx="263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060218 (</a:t>
            </a:r>
            <a:r>
              <a:rPr lang="en-US" dirty="0" err="1" smtClean="0">
                <a:solidFill>
                  <a:srgbClr val="FFFFFF"/>
                </a:solidFill>
              </a:rPr>
              <a:t>Toma</a:t>
            </a:r>
            <a:r>
              <a:rPr lang="en-US" dirty="0" smtClean="0">
                <a:solidFill>
                  <a:srgbClr val="FFFFFF"/>
                </a:solidFill>
              </a:rPr>
              <a:t> et al. 2007)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Screen Shot 2012-03-06 at 6.41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78" y="1383751"/>
            <a:ext cx="3933882" cy="44594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6578" y="1012218"/>
            <a:ext cx="300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100316D (Starling et al. 2011)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75209" y="2324746"/>
            <a:ext cx="3073042" cy="60103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24682" y="5386606"/>
            <a:ext cx="2846249" cy="97525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20347" y="2676292"/>
            <a:ext cx="2948305" cy="111906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9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49" y="1462892"/>
            <a:ext cx="8414011" cy="2029900"/>
          </a:xfrm>
        </p:spPr>
        <p:txBody>
          <a:bodyPr/>
          <a:lstStyle/>
          <a:p>
            <a:r>
              <a:rPr lang="en-US" dirty="0" smtClean="0"/>
              <a:t>Searching for a Hard X-ray Emission </a:t>
            </a:r>
            <a:br>
              <a:rPr lang="en-US" dirty="0" smtClean="0"/>
            </a:br>
            <a:r>
              <a:rPr lang="en-US" dirty="0" smtClean="0"/>
              <a:t>of a Supernova Using </a:t>
            </a:r>
            <a:br>
              <a:rPr lang="en-US" dirty="0" smtClean="0"/>
            </a:br>
            <a:r>
              <a:rPr lang="en-US" dirty="0" smtClean="0"/>
              <a:t>the Swift BAT Survey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5635" y="4218570"/>
            <a:ext cx="8107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T. Sakamoto (CRESST/GSFC), R. </a:t>
            </a:r>
            <a:r>
              <a:rPr lang="en-US" sz="2800" dirty="0" err="1" smtClean="0">
                <a:solidFill>
                  <a:srgbClr val="FFFFFF"/>
                </a:solidFill>
              </a:rPr>
              <a:t>Knoche</a:t>
            </a:r>
            <a:r>
              <a:rPr lang="en-US" sz="2800" dirty="0" smtClean="0">
                <a:solidFill>
                  <a:srgbClr val="FFFFFF"/>
                </a:solidFill>
              </a:rPr>
              <a:t> (UMCP), 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P. </a:t>
            </a:r>
            <a:r>
              <a:rPr lang="en-US" sz="2800" dirty="0" err="1" smtClean="0">
                <a:solidFill>
                  <a:srgbClr val="FFFFFF"/>
                </a:solidFill>
              </a:rPr>
              <a:t>Roming</a:t>
            </a:r>
            <a:r>
              <a:rPr lang="en-US" sz="2800" dirty="0" smtClean="0">
                <a:solidFill>
                  <a:srgbClr val="FFFFFF"/>
                </a:solidFill>
              </a:rPr>
              <a:t> (</a:t>
            </a:r>
            <a:r>
              <a:rPr lang="en-US" sz="2800" dirty="0" err="1" smtClean="0">
                <a:solidFill>
                  <a:srgbClr val="FFFFFF"/>
                </a:solidFill>
              </a:rPr>
              <a:t>SwRI</a:t>
            </a:r>
            <a:r>
              <a:rPr lang="en-US" sz="2800" dirty="0" smtClean="0">
                <a:solidFill>
                  <a:srgbClr val="FFFFFF"/>
                </a:solidFill>
              </a:rPr>
              <a:t>), T. Pritchard (PSU/</a:t>
            </a:r>
            <a:r>
              <a:rPr lang="en-US" sz="2800" dirty="0" err="1" smtClean="0">
                <a:solidFill>
                  <a:srgbClr val="FFFFFF"/>
                </a:solidFill>
              </a:rPr>
              <a:t>SwRI</a:t>
            </a:r>
            <a:r>
              <a:rPr lang="en-US" sz="2800" dirty="0" smtClean="0">
                <a:solidFill>
                  <a:srgbClr val="FFFFFF"/>
                </a:solidFill>
              </a:rPr>
              <a:t>)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6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360"/>
            <a:ext cx="7772400" cy="385568"/>
          </a:xfrm>
        </p:spPr>
        <p:txBody>
          <a:bodyPr/>
          <a:lstStyle/>
          <a:p>
            <a:r>
              <a:rPr lang="en-US" dirty="0" smtClean="0"/>
              <a:t>Motivation, samples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673" y="1220994"/>
            <a:ext cx="7949081" cy="1171792"/>
          </a:xfrm>
          <a:ln>
            <a:solidFill>
              <a:srgbClr val="FFFF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there any hard X-ray emission around the onset time of optically identified type </a:t>
            </a:r>
            <a:r>
              <a:rPr lang="en-US" dirty="0" err="1" smtClean="0"/>
              <a:t>Ibc</a:t>
            </a:r>
            <a:r>
              <a:rPr lang="en-US" dirty="0" smtClean="0"/>
              <a:t> </a:t>
            </a:r>
            <a:r>
              <a:rPr lang="en-US" dirty="0" err="1" smtClean="0"/>
              <a:t>SNe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2342" y="703101"/>
            <a:ext cx="1395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C66"/>
                </a:solidFill>
              </a:rPr>
              <a:t>Motivation</a:t>
            </a:r>
            <a:endParaRPr lang="en-US" sz="2000" b="1" dirty="0">
              <a:solidFill>
                <a:srgbClr val="FFCC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152" y="2450120"/>
            <a:ext cx="99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C66"/>
                </a:solidFill>
              </a:rPr>
              <a:t>Sample</a:t>
            </a:r>
            <a:endParaRPr lang="en-US" sz="2000" b="1" dirty="0">
              <a:solidFill>
                <a:srgbClr val="FFCC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780" y="2846403"/>
            <a:ext cx="7929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- 123 </a:t>
            </a:r>
            <a:r>
              <a:rPr lang="en-US" sz="2000" dirty="0" err="1" smtClean="0">
                <a:solidFill>
                  <a:srgbClr val="FFFFFF"/>
                </a:solidFill>
              </a:rPr>
              <a:t>Ibc</a:t>
            </a:r>
            <a:r>
              <a:rPr lang="en-US" sz="2000" dirty="0" smtClean="0">
                <a:solidFill>
                  <a:srgbClr val="FFFFFF"/>
                </a:solidFill>
              </a:rPr>
              <a:t> and </a:t>
            </a:r>
            <a:r>
              <a:rPr lang="en-US" sz="2000" dirty="0" err="1" smtClean="0">
                <a:solidFill>
                  <a:srgbClr val="FFFFFF"/>
                </a:solidFill>
              </a:rPr>
              <a:t>IIp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SNe</a:t>
            </a:r>
            <a:r>
              <a:rPr lang="en-US" sz="2000" dirty="0" smtClean="0">
                <a:solidFill>
                  <a:srgbClr val="FFFFFF"/>
                </a:solidFill>
              </a:rPr>
              <a:t> (&lt; 100 </a:t>
            </a:r>
            <a:r>
              <a:rPr lang="en-US" sz="2000" dirty="0" err="1" smtClean="0">
                <a:solidFill>
                  <a:srgbClr val="FFFFFF"/>
                </a:solidFill>
              </a:rPr>
              <a:t>Mpc</a:t>
            </a:r>
            <a:r>
              <a:rPr lang="en-US" sz="2000" dirty="0" smtClean="0">
                <a:solidFill>
                  <a:srgbClr val="FFFFFF"/>
                </a:solidFill>
              </a:rPr>
              <a:t>) found by the optical survey (2005-2010)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9300" y="3617540"/>
            <a:ext cx="45877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  9 </a:t>
            </a:r>
            <a:r>
              <a:rPr lang="en-US" sz="2000" dirty="0" err="1" smtClean="0">
                <a:solidFill>
                  <a:srgbClr val="FFFFFF"/>
                </a:solidFill>
              </a:rPr>
              <a:t>SNe</a:t>
            </a:r>
            <a:r>
              <a:rPr lang="en-US" sz="2000" dirty="0" smtClean="0">
                <a:solidFill>
                  <a:srgbClr val="FFFFFF"/>
                </a:solidFill>
              </a:rPr>
              <a:t> (d &lt; 30 </a:t>
            </a:r>
            <a:r>
              <a:rPr lang="en-US" sz="2000" dirty="0" err="1" smtClean="0">
                <a:solidFill>
                  <a:srgbClr val="FFFFFF"/>
                </a:solidFill>
              </a:rPr>
              <a:t>Mpc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52 </a:t>
            </a:r>
            <a:r>
              <a:rPr lang="en-US" sz="2000" dirty="0" err="1" smtClean="0">
                <a:solidFill>
                  <a:srgbClr val="FFFFFF"/>
                </a:solidFill>
              </a:rPr>
              <a:t>SNe</a:t>
            </a:r>
            <a:r>
              <a:rPr lang="en-US" sz="2000" dirty="0" smtClean="0">
                <a:solidFill>
                  <a:srgbClr val="FFFFFF"/>
                </a:solidFill>
              </a:rPr>
              <a:t> (30 </a:t>
            </a:r>
            <a:r>
              <a:rPr lang="en-US" sz="2000" dirty="0" err="1" smtClean="0">
                <a:solidFill>
                  <a:srgbClr val="FFFFFF"/>
                </a:solidFill>
              </a:rPr>
              <a:t>Mpc</a:t>
            </a:r>
            <a:r>
              <a:rPr lang="en-US" sz="2000" dirty="0" smtClean="0">
                <a:solidFill>
                  <a:srgbClr val="FFFFFF"/>
                </a:solidFill>
              </a:rPr>
              <a:t> &lt;= d &lt; 70 </a:t>
            </a:r>
            <a:r>
              <a:rPr lang="en-US" sz="2000" dirty="0" err="1" smtClean="0">
                <a:solidFill>
                  <a:srgbClr val="FFFFFF"/>
                </a:solidFill>
              </a:rPr>
              <a:t>Mpc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23 </a:t>
            </a:r>
            <a:r>
              <a:rPr lang="en-US" sz="2000" dirty="0" err="1" smtClean="0">
                <a:solidFill>
                  <a:srgbClr val="FFFFFF"/>
                </a:solidFill>
              </a:rPr>
              <a:t>SNe</a:t>
            </a:r>
            <a:r>
              <a:rPr lang="en-US" sz="2000" dirty="0" smtClean="0">
                <a:solidFill>
                  <a:srgbClr val="FFFFFF"/>
                </a:solidFill>
              </a:rPr>
              <a:t> (70 </a:t>
            </a:r>
            <a:r>
              <a:rPr lang="en-US" sz="2000" dirty="0" err="1" smtClean="0">
                <a:solidFill>
                  <a:srgbClr val="FFFFFF"/>
                </a:solidFill>
              </a:rPr>
              <a:t>Mpc</a:t>
            </a:r>
            <a:r>
              <a:rPr lang="en-US" sz="2000" dirty="0" smtClean="0">
                <a:solidFill>
                  <a:srgbClr val="FFFFFF"/>
                </a:solidFill>
              </a:rPr>
              <a:t> &lt;= d &lt; 100 </a:t>
            </a:r>
            <a:r>
              <a:rPr lang="en-US" sz="2000" dirty="0" err="1" smtClean="0">
                <a:solidFill>
                  <a:srgbClr val="FFFFFF"/>
                </a:solidFill>
              </a:rPr>
              <a:t>Mpc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3 SN-GRBs (060218/100316D/101219B)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8676" y="3821667"/>
            <a:ext cx="230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39 </a:t>
            </a:r>
            <a:r>
              <a:rPr lang="en-US" sz="2000" dirty="0" err="1" smtClean="0">
                <a:solidFill>
                  <a:srgbClr val="FFFFFF"/>
                </a:solidFill>
              </a:rPr>
              <a:t>SNe</a:t>
            </a:r>
            <a:r>
              <a:rPr lang="en-US" sz="2000" dirty="0" smtClean="0">
                <a:solidFill>
                  <a:srgbClr val="FFFFFF"/>
                </a:solidFill>
              </a:rPr>
              <a:t> (&lt; 100 </a:t>
            </a:r>
            <a:r>
              <a:rPr lang="en-US" sz="2000" dirty="0" err="1" smtClean="0">
                <a:solidFill>
                  <a:srgbClr val="FFFFFF"/>
                </a:solidFill>
              </a:rPr>
              <a:t>Mpc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84506" y="3583517"/>
            <a:ext cx="4717943" cy="1402822"/>
          </a:xfrm>
          <a:prstGeom prst="rect">
            <a:avLst/>
          </a:prstGeom>
          <a:noFill/>
          <a:ln>
            <a:solidFill>
              <a:srgbClr val="CCFFCC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780" y="3368060"/>
            <a:ext cx="512154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Ibc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998676" y="3583517"/>
            <a:ext cx="2404002" cy="884537"/>
          </a:xfrm>
          <a:prstGeom prst="rect">
            <a:avLst/>
          </a:prstGeom>
          <a:noFill/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0542" y="3372122"/>
            <a:ext cx="483726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IIp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5576" y="5090837"/>
            <a:ext cx="164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CC66"/>
                </a:solidFill>
              </a:rPr>
              <a:t>Data analysis</a:t>
            </a:r>
            <a:endParaRPr lang="en-US" sz="2000" b="1" dirty="0">
              <a:solidFill>
                <a:srgbClr val="FFCC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50737" y="5490947"/>
            <a:ext cx="6789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FFFF"/>
                </a:solidFill>
              </a:rPr>
              <a:t>Swift/BAT survey data (~28 days prior to the discovery date)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FFFF"/>
                </a:solidFill>
              </a:rPr>
              <a:t>Swift/UVOT b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band light curve for monitored </a:t>
            </a:r>
            <a:r>
              <a:rPr lang="en-US" sz="2000" dirty="0" err="1" smtClean="0">
                <a:solidFill>
                  <a:srgbClr val="FFFFFF"/>
                </a:solidFill>
              </a:rPr>
              <a:t>SNe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8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020"/>
            <a:ext cx="7772400" cy="567011"/>
          </a:xfrm>
        </p:spPr>
        <p:txBody>
          <a:bodyPr/>
          <a:lstStyle/>
          <a:p>
            <a:r>
              <a:rPr lang="en-US" dirty="0" smtClean="0"/>
              <a:t>GRB 060218/SN 2006aj</a:t>
            </a:r>
            <a:endParaRPr lang="en-US" dirty="0"/>
          </a:p>
        </p:txBody>
      </p:sp>
      <p:pic>
        <p:nvPicPr>
          <p:cNvPr id="4" name="Picture 17" descr="SN2006aj_bat_uvot_lc_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45" y="22839362"/>
            <a:ext cx="7553325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246749" y="22667879"/>
            <a:ext cx="5599560" cy="70788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accent2"/>
                </a:solidFill>
                <a:latin typeface="Times New Roman" charset="0"/>
              </a:rPr>
              <a:t>SN 2006aj / GRB 060218</a:t>
            </a:r>
          </a:p>
        </p:txBody>
      </p:sp>
      <p:pic>
        <p:nvPicPr>
          <p:cNvPr id="6" name="Picture 17" descr="SN2006aj_bat_uvot_lc_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45" y="22991762"/>
            <a:ext cx="7553325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399149" y="22820279"/>
            <a:ext cx="5599560" cy="707886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accent2"/>
                </a:solidFill>
                <a:latin typeface="Times New Roman" charset="0"/>
              </a:rPr>
              <a:t>SN 2006aj / GRB 060218</a:t>
            </a:r>
          </a:p>
        </p:txBody>
      </p:sp>
      <p:pic>
        <p:nvPicPr>
          <p:cNvPr id="8" name="Picture 17" descr="SN2006aj_bat_uvot_lc_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45" y="23144162"/>
            <a:ext cx="7553325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SN2006aj_bat_uvot_lc_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45" y="23296562"/>
            <a:ext cx="7553325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N2006aj_bat_uvot_lc_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8" y="697696"/>
            <a:ext cx="7268710" cy="58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5193553" y="1757706"/>
            <a:ext cx="313400" cy="313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182213" y="2292369"/>
            <a:ext cx="313400" cy="313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95613" y="1459640"/>
            <a:ext cx="15183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 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Symbol" charset="2"/>
              </a:rPr>
              <a:t> detection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4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376"/>
            <a:ext cx="7772400" cy="349184"/>
          </a:xfrm>
        </p:spPr>
        <p:txBody>
          <a:bodyPr/>
          <a:lstStyle/>
          <a:p>
            <a:r>
              <a:rPr lang="en-US" dirty="0" smtClean="0"/>
              <a:t>SN 2008D</a:t>
            </a:r>
            <a:endParaRPr lang="en-US" dirty="0"/>
          </a:p>
        </p:txBody>
      </p:sp>
      <p:pic>
        <p:nvPicPr>
          <p:cNvPr id="4" name="Picture 3" descr="SN2008D_bat_uvot_lc_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563293"/>
            <a:ext cx="7417929" cy="59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00735" y="136096"/>
            <a:ext cx="230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Soderberg</a:t>
            </a:r>
            <a:r>
              <a:rPr lang="en-US" dirty="0" smtClean="0">
                <a:solidFill>
                  <a:schemeClr val="bg1"/>
                </a:solidFill>
              </a:rPr>
              <a:t> et al. 2008)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13" y="-22680"/>
            <a:ext cx="8663483" cy="646393"/>
          </a:xfrm>
        </p:spPr>
        <p:txBody>
          <a:bodyPr/>
          <a:lstStyle/>
          <a:p>
            <a:r>
              <a:rPr lang="en-US" dirty="0" smtClean="0"/>
              <a:t>Basic characteristics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6" name="Picture 5" descr="grb050525a_chan1_3_HR3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9" y="733097"/>
            <a:ext cx="7200673" cy="5760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5628" y="816496"/>
            <a:ext cx="306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GRB 050525A (Swift/BAT)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064" y="1406188"/>
            <a:ext cx="11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15-25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008" y="2903097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50-100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9213" y="6100408"/>
            <a:ext cx="96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Time [s]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26359" y="279329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Rate [c/s/</a:t>
            </a:r>
            <a:r>
              <a:rPr lang="en-US" dirty="0" err="1" smtClean="0">
                <a:solidFill>
                  <a:srgbClr val="FFFFFF"/>
                </a:solidFill>
              </a:rPr>
              <a:t>det</a:t>
            </a:r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7367" y="733097"/>
            <a:ext cx="865162" cy="573664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67" y="4767786"/>
            <a:ext cx="127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50-100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15-25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87367" y="5102292"/>
            <a:ext cx="12767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7879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2" y="11344"/>
            <a:ext cx="7994444" cy="617176"/>
          </a:xfrm>
        </p:spPr>
        <p:txBody>
          <a:bodyPr/>
          <a:lstStyle/>
          <a:p>
            <a:r>
              <a:rPr lang="en-US" dirty="0" smtClean="0"/>
              <a:t>Hard X-ray vs. Optical Luminosity</a:t>
            </a:r>
            <a:endParaRPr lang="en-US" dirty="0"/>
          </a:p>
        </p:txBody>
      </p:sp>
      <p:pic>
        <p:nvPicPr>
          <p:cNvPr id="4" name="Picture 3" descr="bat_5sig_upp_optical_corr_ave_bkgvar_lum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9" y="832640"/>
            <a:ext cx="7097815" cy="56782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1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2" y="11344"/>
            <a:ext cx="7994444" cy="617176"/>
          </a:xfrm>
        </p:spPr>
        <p:txBody>
          <a:bodyPr/>
          <a:lstStyle/>
          <a:p>
            <a:r>
              <a:rPr lang="en-US" dirty="0" smtClean="0"/>
              <a:t>Hard X-ray vs. Optical Luminosity</a:t>
            </a:r>
            <a:endParaRPr lang="en-US" dirty="0"/>
          </a:p>
        </p:txBody>
      </p:sp>
      <p:pic>
        <p:nvPicPr>
          <p:cNvPr id="4" name="Picture 3" descr="bat_5sig_upp_optical_corr_ave_bkgvar_lum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9" y="832640"/>
            <a:ext cx="7097815" cy="56782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760" y="2848249"/>
            <a:ext cx="8110628" cy="12003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No hard X-ray emission found for ordinary </a:t>
            </a:r>
            <a:r>
              <a:rPr lang="en-US" sz="2400" dirty="0" err="1" smtClean="0"/>
              <a:t>Ibc</a:t>
            </a:r>
            <a:r>
              <a:rPr lang="en-US" sz="2400" dirty="0" smtClean="0"/>
              <a:t>/</a:t>
            </a:r>
            <a:r>
              <a:rPr lang="en-US" sz="2400" dirty="0" err="1" smtClean="0"/>
              <a:t>IIp</a:t>
            </a:r>
            <a:r>
              <a:rPr lang="en-US" sz="2400" dirty="0" smtClean="0"/>
              <a:t> </a:t>
            </a:r>
            <a:r>
              <a:rPr lang="en-US" sz="2400" dirty="0" err="1" smtClean="0"/>
              <a:t>SNe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Fundamental different mechanism is required to produce a GRB from a supernova (</a:t>
            </a:r>
            <a:r>
              <a:rPr lang="en-US" sz="2400" dirty="0" err="1" smtClean="0"/>
              <a:t>Soderberg</a:t>
            </a:r>
            <a:r>
              <a:rPr lang="en-US" sz="2400" dirty="0" smtClean="0"/>
              <a:t> et al. 2006)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962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602"/>
            <a:ext cx="7772400" cy="48297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3/13/12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9298" y="765432"/>
            <a:ext cx="8511356" cy="408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Burst duration, spectral lag and spectral parameters (Band 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a, b 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Symbol" charset="2"/>
              </a:rPr>
              <a:t>and 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  <a:cs typeface="Symbol" charset="2"/>
              </a:rPr>
              <a:t>E</a:t>
            </a:r>
            <a:r>
              <a:rPr lang="en-US" sz="2400" baseline="-25000" dirty="0" err="1" smtClean="0">
                <a:solidFill>
                  <a:srgbClr val="FFFFFF"/>
                </a:solidFill>
                <a:latin typeface="+mj-lt"/>
                <a:cs typeface="Symbol" charset="2"/>
              </a:rPr>
              <a:t>peak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Symbol" charset="2"/>
              </a:rPr>
              <a:t>) of SN-GRBs are consistent with typical GRBs.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+mj-lt"/>
              <a:cs typeface="Symbol" charset="2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+mj-lt"/>
                <a:cs typeface="Symbol" charset="2"/>
              </a:rPr>
              <a:t>Addition to the Band function spectrum, 060218 and 100316D (possible 101219B) show 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  <a:cs typeface="Symbol" charset="2"/>
              </a:rPr>
              <a:t>kT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Symbol" charset="2"/>
              </a:rPr>
              <a:t> = 0.1-0.2 </a:t>
            </a:r>
            <a:r>
              <a:rPr lang="en-US" sz="2400" dirty="0" err="1" smtClean="0">
                <a:solidFill>
                  <a:srgbClr val="FFFFFF"/>
                </a:solidFill>
                <a:latin typeface="+mj-lt"/>
                <a:cs typeface="Symbol" charset="2"/>
              </a:rPr>
              <a:t>keV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Symbol" charset="2"/>
              </a:rPr>
              <a:t> blackbody component in the prompt spectrum.  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FFFF"/>
              </a:solidFill>
              <a:latin typeface="+mj-lt"/>
              <a:cs typeface="Symbol" charset="2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The most of SN-GRBs follows the empirical relations; lag-</a:t>
            </a:r>
            <a:r>
              <a:rPr lang="en-US" sz="2400" dirty="0" err="1" smtClean="0">
                <a:solidFill>
                  <a:srgbClr val="FFFFFF"/>
                </a:solidFill>
              </a:rPr>
              <a:t>L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iso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peak</a:t>
            </a:r>
            <a:r>
              <a:rPr lang="en-US" sz="2400" dirty="0" err="1" smtClean="0">
                <a:solidFill>
                  <a:srgbClr val="FFFFFF"/>
                </a:solidFill>
              </a:rPr>
              <a:t>-E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iso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and </a:t>
            </a:r>
            <a:r>
              <a:rPr lang="en-US" sz="2400" dirty="0" err="1" smtClean="0">
                <a:solidFill>
                  <a:srgbClr val="FFFFFF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peak</a:t>
            </a:r>
            <a:r>
              <a:rPr lang="en-US" sz="2400" dirty="0" err="1" smtClean="0">
                <a:solidFill>
                  <a:srgbClr val="FFFFFF"/>
                </a:solidFill>
              </a:rPr>
              <a:t>-L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iso</a:t>
            </a:r>
            <a:r>
              <a:rPr lang="en-US" sz="2400" dirty="0" smtClean="0">
                <a:solidFill>
                  <a:srgbClr val="FFFFFF"/>
                </a:solidFill>
              </a:rPr>
              <a:t>.  However, 980425 and, possibly,  031203 are outliers of those relations.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Spectral evolution is commonly seen in SN-GRBs.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5365" y="4872296"/>
            <a:ext cx="7225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Majority of SN-GRBs share same prompt emission properties of typical GRBs.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325" y="5749897"/>
            <a:ext cx="88549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Poster #27: “Connecting </a:t>
            </a:r>
            <a:r>
              <a:rPr lang="en-US" dirty="0">
                <a:solidFill>
                  <a:srgbClr val="FFFFFF"/>
                </a:solidFill>
              </a:rPr>
              <a:t>Gamma-Ray Bursts and Supernovae in the </a:t>
            </a:r>
            <a:r>
              <a:rPr lang="en-US" i="1" dirty="0">
                <a:solidFill>
                  <a:srgbClr val="FFFFFF"/>
                </a:solidFill>
              </a:rPr>
              <a:t>Swift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Era: </a:t>
            </a:r>
            <a:r>
              <a:rPr lang="en-US" sz="1600" dirty="0" smtClean="0">
                <a:solidFill>
                  <a:srgbClr val="FFFFFF"/>
                </a:solidFill>
              </a:rPr>
              <a:t>Probing </a:t>
            </a:r>
            <a:r>
              <a:rPr lang="en-US" sz="1600" dirty="0">
                <a:solidFill>
                  <a:srgbClr val="FFFFFF"/>
                </a:solidFill>
              </a:rPr>
              <a:t>the Cosmic Gamma-Ray Burst </a:t>
            </a:r>
            <a:r>
              <a:rPr lang="en-US" sz="1600" dirty="0" smtClean="0">
                <a:solidFill>
                  <a:srgbClr val="FFFFFF"/>
                </a:solidFill>
              </a:rPr>
              <a:t>Rate, “ </a:t>
            </a:r>
            <a:r>
              <a:rPr lang="en-GB" sz="1600" dirty="0" smtClean="0">
                <a:solidFill>
                  <a:srgbClr val="FFFFFF"/>
                </a:solidFill>
                <a:ea typeface="新細明體" pitchFamily="18" charset="-120"/>
              </a:rPr>
              <a:t>A.</a:t>
            </a:r>
            <a:r>
              <a:rPr lang="en-GB" altLang="zh-TW" sz="1600" dirty="0" smtClean="0">
                <a:solidFill>
                  <a:srgbClr val="FFFFFF"/>
                </a:solidFill>
                <a:ea typeface="新細明體" pitchFamily="18" charset="-120"/>
              </a:rPr>
              <a:t> </a:t>
            </a:r>
            <a:r>
              <a:rPr lang="en-GB" altLang="zh-TW" sz="1600" dirty="0">
                <a:solidFill>
                  <a:srgbClr val="FFFFFF"/>
                </a:solidFill>
                <a:ea typeface="新細明體" pitchFamily="18" charset="-120"/>
              </a:rPr>
              <a:t>Lien, </a:t>
            </a:r>
            <a:r>
              <a:rPr lang="en-US" sz="1600" dirty="0" smtClean="0">
                <a:solidFill>
                  <a:srgbClr val="FFFFFF"/>
                </a:solidFill>
              </a:rPr>
              <a:t>T. </a:t>
            </a:r>
            <a:r>
              <a:rPr lang="en-US" sz="1600" dirty="0">
                <a:solidFill>
                  <a:srgbClr val="FFFFFF"/>
                </a:solidFill>
              </a:rPr>
              <a:t>Sakamoto</a:t>
            </a:r>
            <a:r>
              <a:rPr lang="en-GB" altLang="zh-TW" sz="1600" dirty="0">
                <a:solidFill>
                  <a:srgbClr val="FFFFFF"/>
                </a:solidFill>
                <a:ea typeface="新細明體" pitchFamily="18" charset="-120"/>
              </a:rPr>
              <a:t>, </a:t>
            </a:r>
            <a:r>
              <a:rPr lang="en-US" sz="1600" dirty="0" smtClean="0">
                <a:solidFill>
                  <a:srgbClr val="FFFFFF"/>
                </a:solidFill>
              </a:rPr>
              <a:t>N. </a:t>
            </a:r>
            <a:r>
              <a:rPr lang="en-US" sz="1600" dirty="0" err="1">
                <a:solidFill>
                  <a:srgbClr val="FFFFFF"/>
                </a:solidFill>
              </a:rPr>
              <a:t>Gehrels</a:t>
            </a:r>
            <a:r>
              <a:rPr lang="en-GB" altLang="zh-TW" sz="1600" dirty="0">
                <a:solidFill>
                  <a:srgbClr val="FFFFFF"/>
                </a:solidFill>
                <a:ea typeface="新細明體" pitchFamily="18" charset="-120"/>
              </a:rPr>
              <a:t>, </a:t>
            </a:r>
            <a:r>
              <a:rPr lang="en-US" sz="1600" dirty="0" smtClean="0">
                <a:solidFill>
                  <a:srgbClr val="FFFFFF"/>
                </a:solidFill>
              </a:rPr>
              <a:t>D. </a:t>
            </a:r>
            <a:r>
              <a:rPr lang="en-US" sz="1600" dirty="0">
                <a:solidFill>
                  <a:srgbClr val="FFFFFF"/>
                </a:solidFill>
              </a:rPr>
              <a:t>Palmer, and </a:t>
            </a:r>
            <a:r>
              <a:rPr lang="en-US" sz="1600" dirty="0" smtClean="0">
                <a:solidFill>
                  <a:srgbClr val="FFFFFF"/>
                </a:solidFill>
              </a:rPr>
              <a:t>C. </a:t>
            </a:r>
            <a:r>
              <a:rPr lang="en-US" sz="1600" dirty="0" err="1">
                <a:solidFill>
                  <a:srgbClr val="FFFFFF"/>
                </a:solidFill>
              </a:rPr>
              <a:t>Graziani</a:t>
            </a:r>
            <a:endParaRPr lang="en-GB" altLang="zh-TW" sz="1600" dirty="0">
              <a:solidFill>
                <a:srgbClr val="FFFFFF"/>
              </a:solidFill>
              <a:ea typeface="新細明體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13" y="-56700"/>
            <a:ext cx="8663483" cy="646393"/>
          </a:xfrm>
        </p:spPr>
        <p:txBody>
          <a:bodyPr/>
          <a:lstStyle/>
          <a:p>
            <a:r>
              <a:rPr lang="en-US" dirty="0" smtClean="0"/>
              <a:t>1. Duration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6" name="Picture 5" descr="grb050525a_chan1_3_HR3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9" y="733097"/>
            <a:ext cx="7200673" cy="5760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5628" y="816496"/>
            <a:ext cx="306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GRB 050525A (Swift/BAT)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064" y="1406188"/>
            <a:ext cx="11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15-25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008" y="2903097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50-100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9213" y="6100408"/>
            <a:ext cx="96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Time [s]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26359" y="279329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Rate [c/s/</a:t>
            </a:r>
            <a:r>
              <a:rPr lang="en-US" dirty="0" err="1" smtClean="0">
                <a:solidFill>
                  <a:srgbClr val="FFFFFF"/>
                </a:solidFill>
              </a:rPr>
              <a:t>det</a:t>
            </a:r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404003" y="2437222"/>
            <a:ext cx="301634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2404003" y="4086532"/>
            <a:ext cx="2517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404003" y="2437222"/>
            <a:ext cx="0" cy="19741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4808006" y="2437222"/>
            <a:ext cx="612341" cy="19741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87367" y="733097"/>
            <a:ext cx="865162" cy="573664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367" y="4767786"/>
            <a:ext cx="127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50-100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15-25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87367" y="5102292"/>
            <a:ext cx="12767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651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13" y="-56700"/>
            <a:ext cx="8663483" cy="64639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Spectral Lag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6" name="Picture 5" descr="grb050525a_chan1_3_HR3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9" y="733097"/>
            <a:ext cx="7200673" cy="5760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5628" y="816496"/>
            <a:ext cx="306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GRB 050525A (Swift/BAT)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064" y="1406188"/>
            <a:ext cx="11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15-25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008" y="2903097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50-100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9213" y="6100408"/>
            <a:ext cx="96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Time [s]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26359" y="279329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Rate [c/s/</a:t>
            </a:r>
            <a:r>
              <a:rPr lang="en-US" dirty="0" err="1" smtClean="0">
                <a:solidFill>
                  <a:srgbClr val="FFFFFF"/>
                </a:solidFill>
              </a:rPr>
              <a:t>det</a:t>
            </a:r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199890" y="1304126"/>
            <a:ext cx="986548" cy="3095881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51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6" name="Picture 5" descr="grb050525a_chan1_3_HR3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9" y="733097"/>
            <a:ext cx="7200673" cy="5760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5628" y="816496"/>
            <a:ext cx="306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GRB 050525A (Swift/BAT)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064" y="1406188"/>
            <a:ext cx="11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15-25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008" y="2903097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50-100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9213" y="6100408"/>
            <a:ext cx="96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Time [s]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26359" y="279329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Rate [c/s/</a:t>
            </a:r>
            <a:r>
              <a:rPr lang="en-US" dirty="0" err="1" smtClean="0">
                <a:solidFill>
                  <a:srgbClr val="FFFFFF"/>
                </a:solidFill>
              </a:rPr>
              <a:t>det</a:t>
            </a:r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7413" y="-56700"/>
            <a:ext cx="8663483" cy="64639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Spectral Lag</a:t>
            </a:r>
            <a:endParaRPr lang="en-US" dirty="0"/>
          </a:p>
        </p:txBody>
      </p:sp>
      <p:pic>
        <p:nvPicPr>
          <p:cNvPr id="13" name="Picture 12" descr="grb050525a_chan1_3_zoo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27" y="1406188"/>
            <a:ext cx="5233253" cy="418660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H="1">
            <a:off x="4773988" y="1859797"/>
            <a:ext cx="34019" cy="33000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5391892" y="1897790"/>
            <a:ext cx="11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15-25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4898" y="3526811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50-100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7367" y="733097"/>
            <a:ext cx="865162" cy="573664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367" y="4767786"/>
            <a:ext cx="127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50-100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15-25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7367" y="5102292"/>
            <a:ext cx="12767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4751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6" name="Picture 5" descr="grb050525a_chan1_3_HR3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9" y="733097"/>
            <a:ext cx="7200673" cy="5760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5628" y="816496"/>
            <a:ext cx="306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GRB 050525A (Swift/BAT)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064" y="1406188"/>
            <a:ext cx="11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15-25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008" y="2903097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50-100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9213" y="6100408"/>
            <a:ext cx="96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Time [s]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26359" y="279329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Rate [c/s/</a:t>
            </a:r>
            <a:r>
              <a:rPr lang="en-US" dirty="0" err="1" smtClean="0">
                <a:solidFill>
                  <a:srgbClr val="FFFFFF"/>
                </a:solidFill>
              </a:rPr>
              <a:t>det</a:t>
            </a:r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7413" y="-56700"/>
            <a:ext cx="8663483" cy="646393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Spectral Lag</a:t>
            </a:r>
            <a:endParaRPr lang="en-US" dirty="0"/>
          </a:p>
        </p:txBody>
      </p:sp>
      <p:pic>
        <p:nvPicPr>
          <p:cNvPr id="13" name="Picture 12" descr="grb050525a_chan1_3_zoo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27" y="1406188"/>
            <a:ext cx="5233253" cy="418660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 flipH="1">
            <a:off x="4773988" y="1859797"/>
            <a:ext cx="34019" cy="33000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" name="Straight Connector 2"/>
          <p:cNvCxnSpPr/>
          <p:nvPr/>
        </p:nvCxnSpPr>
        <p:spPr bwMode="auto">
          <a:xfrm>
            <a:off x="5000780" y="1859797"/>
            <a:ext cx="0" cy="4073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683268" y="1394852"/>
            <a:ext cx="46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1892" y="1897790"/>
            <a:ext cx="11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15-25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4898" y="3526811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50-100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7367" y="733097"/>
            <a:ext cx="865162" cy="573664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67" y="4767786"/>
            <a:ext cx="127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50-100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15-25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87367" y="5102292"/>
            <a:ext cx="12767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7518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13" y="-56700"/>
            <a:ext cx="8663483" cy="646393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Peak flux (Peak Luminosity;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iso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6" name="Picture 5" descr="grb050525a_chan1_3_HR3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9" y="733097"/>
            <a:ext cx="7200673" cy="5760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5628" y="816496"/>
            <a:ext cx="306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GRB 050525A (Swift/BAT)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064" y="1406188"/>
            <a:ext cx="11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15-25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008" y="2903097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50-100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9213" y="6100408"/>
            <a:ext cx="96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Time [s]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26359" y="279329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Rate [c/s/</a:t>
            </a:r>
            <a:r>
              <a:rPr lang="en-US" dirty="0" err="1" smtClean="0">
                <a:solidFill>
                  <a:srgbClr val="FFFFFF"/>
                </a:solidFill>
              </a:rPr>
              <a:t>det</a:t>
            </a:r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1700945" y="1451548"/>
            <a:ext cx="108860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 bwMode="auto">
          <a:xfrm>
            <a:off x="87367" y="733097"/>
            <a:ext cx="865162" cy="573664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67" y="4767786"/>
            <a:ext cx="127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50-100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15-25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87367" y="5102292"/>
            <a:ext cx="12767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080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13" y="-56700"/>
            <a:ext cx="8663483" cy="646393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Fluence</a:t>
            </a:r>
            <a:r>
              <a:rPr lang="en-US" dirty="0" smtClean="0"/>
              <a:t> (Radiated energy;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iso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3/13/12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Death of Massive stars: SNe-GRBs (Nikko, Japan)</a:t>
            </a:r>
            <a:endParaRPr lang="en-US"/>
          </a:p>
        </p:txBody>
      </p:sp>
      <p:pic>
        <p:nvPicPr>
          <p:cNvPr id="6" name="Picture 5" descr="grb050525a_chan1_3_HR3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9" y="733097"/>
            <a:ext cx="7200673" cy="5760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5628" y="816496"/>
            <a:ext cx="3063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GRB 050525A (Swift/BAT)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064" y="1406188"/>
            <a:ext cx="116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15-25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2008" y="2903097"/>
            <a:ext cx="12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50-100 </a:t>
            </a:r>
            <a:r>
              <a:rPr lang="en-US" dirty="0" err="1" smtClean="0">
                <a:solidFill>
                  <a:srgbClr val="FFFFFF"/>
                </a:solidFill>
              </a:rPr>
              <a:t>keV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9213" y="6100408"/>
            <a:ext cx="96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Time [s]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26359" y="2793292"/>
            <a:ext cx="142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Rate [c/s/</a:t>
            </a:r>
            <a:r>
              <a:rPr lang="en-US" dirty="0" err="1" smtClean="0">
                <a:solidFill>
                  <a:srgbClr val="FFFFFF"/>
                </a:solidFill>
              </a:rPr>
              <a:t>det</a:t>
            </a:r>
            <a:r>
              <a:rPr lang="en-US" dirty="0" smtClean="0">
                <a:solidFill>
                  <a:srgbClr val="FFFFFF"/>
                </a:solidFill>
              </a:rPr>
              <a:t>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>
            <a:off x="2395276" y="1519590"/>
            <a:ext cx="1060704" cy="1181670"/>
          </a:xfrm>
          <a:prstGeom prst="triangle">
            <a:avLst>
              <a:gd name="adj" fmla="val 35033"/>
            </a:avLst>
          </a:prstGeom>
          <a:solidFill>
            <a:schemeClr val="accent1"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3277154" y="1809922"/>
            <a:ext cx="2211229" cy="914400"/>
          </a:xfrm>
          <a:prstGeom prst="triangle">
            <a:avLst>
              <a:gd name="adj" fmla="val 22415"/>
            </a:avLst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7367" y="733097"/>
            <a:ext cx="865162" cy="573664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367" y="4767786"/>
            <a:ext cx="127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50-100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15-25 </a:t>
            </a:r>
            <a:r>
              <a:rPr lang="en-US" dirty="0" err="1" smtClean="0">
                <a:solidFill>
                  <a:schemeClr val="bg1"/>
                </a:solidFill>
              </a:rPr>
              <a:t>keV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87367" y="5102292"/>
            <a:ext cx="12767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310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wift">
  <a:themeElements>
    <a:clrScheme name="swif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wift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5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5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wif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wif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if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if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if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if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wif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swift.thmx</Template>
  <TotalTime>20994</TotalTime>
  <Words>2196</Words>
  <Application>Microsoft Macintosh PowerPoint</Application>
  <PresentationFormat>On-screen Show (4:3)</PresentationFormat>
  <Paragraphs>399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swift</vt:lpstr>
      <vt:lpstr>GRB Prompt X-ray Emission</vt:lpstr>
      <vt:lpstr>Contents</vt:lpstr>
      <vt:lpstr>Basic characteristics </vt:lpstr>
      <vt:lpstr>1. Duration</vt:lpstr>
      <vt:lpstr>2. Spectral Lag</vt:lpstr>
      <vt:lpstr>2. Spectral Lag</vt:lpstr>
      <vt:lpstr>2. Spectral Lag</vt:lpstr>
      <vt:lpstr>3. Peak flux (Peak Luminosity; Liso)</vt:lpstr>
      <vt:lpstr>4. Fluence (Radiated energy; Eiso)</vt:lpstr>
      <vt:lpstr>5. Spectral evolution</vt:lpstr>
      <vt:lpstr>Empirical spectral models of GRBs</vt:lpstr>
      <vt:lpstr>SN-GRB List (Spectroscopically IDed)</vt:lpstr>
      <vt:lpstr>Prompt Emission Light curve</vt:lpstr>
      <vt:lpstr>Duration</vt:lpstr>
      <vt:lpstr>Duration</vt:lpstr>
      <vt:lpstr>Spectral Lag </vt:lpstr>
      <vt:lpstr>Spectral Lag </vt:lpstr>
      <vt:lpstr>Band low (a) and high (b) photon index</vt:lpstr>
      <vt:lpstr>Band Epeak distribution</vt:lpstr>
      <vt:lpstr>BB component in X-ray spectrum</vt:lpstr>
      <vt:lpstr>Epeak-Eiso (Amati) relation</vt:lpstr>
      <vt:lpstr>Epeak-Eiso (Amati) relation</vt:lpstr>
      <vt:lpstr>Epeak – Liso (Yonetoku) relation</vt:lpstr>
      <vt:lpstr>Epeak – Liso (Yonetoku) relation</vt:lpstr>
      <vt:lpstr>Spectral evolution</vt:lpstr>
      <vt:lpstr>Searching for a Hard X-ray Emission  of a Supernova Using  the Swift BAT Survey Data</vt:lpstr>
      <vt:lpstr>Motivation, samples and analysis</vt:lpstr>
      <vt:lpstr>GRB 060218/SN 2006aj</vt:lpstr>
      <vt:lpstr>SN 2008D</vt:lpstr>
      <vt:lpstr>Hard X-ray vs. Optical Luminosity</vt:lpstr>
      <vt:lpstr>Hard X-ray vs. Optical Luminosity</vt:lpstr>
      <vt:lpstr>Summary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GRB Prompt X-ray Emission</dc:title>
  <dc:creator>Takanori Sakamoto</dc:creator>
  <cp:lastModifiedBy>Takanori Sakamoto</cp:lastModifiedBy>
  <cp:revision>181</cp:revision>
  <cp:lastPrinted>2012-03-09T12:51:23Z</cp:lastPrinted>
  <dcterms:created xsi:type="dcterms:W3CDTF">2012-02-27T01:28:41Z</dcterms:created>
  <dcterms:modified xsi:type="dcterms:W3CDTF">2012-03-15T02:26:32Z</dcterms:modified>
</cp:coreProperties>
</file>