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64" r:id="rId5"/>
    <p:sldId id="256" r:id="rId6"/>
    <p:sldId id="273" r:id="rId7"/>
    <p:sldId id="262" r:id="rId8"/>
    <p:sldId id="261" r:id="rId9"/>
    <p:sldId id="276" r:id="rId10"/>
    <p:sldId id="265" r:id="rId11"/>
    <p:sldId id="260" r:id="rId12"/>
    <p:sldId id="259" r:id="rId13"/>
    <p:sldId id="275" r:id="rId14"/>
    <p:sldId id="258" r:id="rId15"/>
    <p:sldId id="25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5C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05133-F897-6E41-9B66-7DA92D7E535B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C1B27-5F15-E34B-8ED5-8C1EF7B35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</a:t>
            </a:r>
            <a:r>
              <a:rPr lang="en-US" baseline="0" dirty="0" smtClean="0"/>
              <a:t> associated with GRBs of low-luminosity (e.g. 2 to 4 orders of magnitude smaller than for a typical GRB at cosmological distances)</a:t>
            </a:r>
          </a:p>
          <a:p>
            <a:r>
              <a:rPr lang="en-US" baseline="0" dirty="0" err="1" smtClean="0"/>
              <a:t>Crutial</a:t>
            </a:r>
            <a:r>
              <a:rPr lang="en-US" baseline="0" dirty="0" smtClean="0"/>
              <a:t> to test whether the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-GRB connection holds in general for high-redshift, high luminosity GRBs</a:t>
            </a:r>
          </a:p>
          <a:p>
            <a:r>
              <a:rPr lang="en-US" baseline="0" dirty="0" smtClean="0"/>
              <a:t>-- additional examples of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-like bumps in late-time light curves, though host galaxy and afterglow contaminations has at times made interpretation difficult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it WAS</a:t>
            </a:r>
            <a:r>
              <a:rPr lang="en-US" baseline="0" dirty="0" smtClean="0"/>
              <a:t> in field of view of BAT at the time of the X-ray Flash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Slightly faster in</a:t>
            </a:r>
            <a:r>
              <a:rPr lang="en-US" baseline="0" dirty="0" smtClean="0"/>
              <a:t> evolution</a:t>
            </a:r>
          </a:p>
          <a:p>
            <a:r>
              <a:rPr lang="en-US" baseline="0" dirty="0" smtClean="0"/>
              <a:t>Slightly dimmer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spectrum (drop at ~ 5000</a:t>
            </a:r>
            <a:r>
              <a:rPr lang="en-US" baseline="0" dirty="0" smtClean="0"/>
              <a:t> A) </a:t>
            </a:r>
            <a:r>
              <a:rPr lang="en-US" baseline="0" dirty="0" err="1" smtClean="0"/>
              <a:t>consistant</a:t>
            </a:r>
            <a:r>
              <a:rPr lang="en-US" baseline="0" dirty="0" smtClean="0"/>
              <a:t>  with UV line blanketing in the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spectrum – the blue afterglow component dominates at these wavelengths</a:t>
            </a:r>
          </a:p>
          <a:p>
            <a:r>
              <a:rPr lang="en-US" baseline="0" dirty="0" smtClean="0"/>
              <a:t>Relatively faint host galaxy, so clean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signal is observed</a:t>
            </a:r>
          </a:p>
          <a:p>
            <a:r>
              <a:rPr lang="en-US" baseline="0" dirty="0" smtClean="0"/>
              <a:t>Little/no host galaxy extinction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Long GRB detected by </a:t>
            </a:r>
            <a:r>
              <a:rPr lang="en-US" dirty="0" err="1" smtClean="0"/>
              <a:t>SuperAGILE</a:t>
            </a:r>
            <a:r>
              <a:rPr lang="en-US" dirty="0" smtClean="0"/>
              <a:t> @ 11 December 2011, at 22:17:33 UT (</a:t>
            </a:r>
            <a:r>
              <a:rPr lang="en-US" dirty="0" err="1" smtClean="0"/>
              <a:t>Lazzarotto</a:t>
            </a:r>
            <a:r>
              <a:rPr lang="en-US" dirty="0" smtClean="0"/>
              <a:t> et al. GCN 12666, 2011)</a:t>
            </a:r>
          </a:p>
          <a:p>
            <a:r>
              <a:rPr lang="en-US" dirty="0" smtClean="0"/>
              <a:t>Optical afterglow detected 8.5 hrs after GRB by </a:t>
            </a:r>
            <a:r>
              <a:rPr lang="en-US" dirty="0" err="1" smtClean="0"/>
              <a:t>GROND</a:t>
            </a:r>
            <a:r>
              <a:rPr lang="en-US" dirty="0" smtClean="0"/>
              <a:t> (</a:t>
            </a:r>
            <a:r>
              <a:rPr lang="en-US" dirty="0" err="1" smtClean="0"/>
              <a:t>Kann</a:t>
            </a:r>
            <a:r>
              <a:rPr lang="en-US" dirty="0" smtClean="0"/>
              <a:t> et al. GCN 12668, 2011)</a:t>
            </a:r>
          </a:p>
          <a:p>
            <a:r>
              <a:rPr lang="en-US" dirty="0" err="1" smtClean="0"/>
              <a:t>X</a:t>
            </a:r>
            <a:r>
              <a:rPr lang="en-US" dirty="0" smtClean="0"/>
              <a:t>-shooter </a:t>
            </a:r>
            <a:r>
              <a:rPr lang="en-US" dirty="0" err="1" smtClean="0"/>
              <a:t>spectrography</a:t>
            </a:r>
            <a:r>
              <a:rPr lang="en-US" dirty="0" smtClean="0"/>
              <a:t> 1.3 days after GRB, redshift measured </a:t>
            </a:r>
            <a:r>
              <a:rPr lang="en-US" dirty="0" err="1" smtClean="0"/>
              <a:t>z</a:t>
            </a:r>
            <a:r>
              <a:rPr lang="en-US" dirty="0" smtClean="0"/>
              <a:t>=0.478 (</a:t>
            </a:r>
            <a:r>
              <a:rPr lang="en-US" dirty="0" err="1" smtClean="0"/>
              <a:t>Vergani</a:t>
            </a:r>
            <a:r>
              <a:rPr lang="en-US" dirty="0" smtClean="0"/>
              <a:t> et al. GCN 12677, 2011)</a:t>
            </a:r>
          </a:p>
          <a:p>
            <a:endParaRPr lang="en-US" dirty="0" smtClean="0"/>
          </a:p>
          <a:p>
            <a:r>
              <a:rPr lang="en-US" dirty="0" smtClean="0"/>
              <a:t>10.4m </a:t>
            </a:r>
            <a:r>
              <a:rPr lang="en-US" dirty="0" err="1" smtClean="0"/>
              <a:t>GTC</a:t>
            </a:r>
            <a:r>
              <a:rPr lang="en-US" dirty="0" smtClean="0"/>
              <a:t> telescope + OSIRIS imaging + spectroscopy (de </a:t>
            </a:r>
            <a:r>
              <a:rPr lang="en-US" dirty="0" err="1" smtClean="0"/>
              <a:t>Ugarte</a:t>
            </a:r>
            <a:r>
              <a:rPr lang="en-US" dirty="0" smtClean="0"/>
              <a:t> </a:t>
            </a:r>
            <a:r>
              <a:rPr lang="en-US" dirty="0" err="1" smtClean="0"/>
              <a:t>Postigo</a:t>
            </a:r>
            <a:r>
              <a:rPr lang="en-US" dirty="0" smtClean="0"/>
              <a:t> et al. GCN 12802, 2012)</a:t>
            </a:r>
            <a:br>
              <a:rPr lang="en-US" dirty="0" smtClean="0"/>
            </a:br>
            <a:r>
              <a:rPr lang="en-US" dirty="0" smtClean="0"/>
              <a:t>On 27 December 2011 (15.3 days after the burst) we obtained imaging in </a:t>
            </a:r>
            <a:r>
              <a:rPr lang="en-US" dirty="0" err="1" smtClean="0"/>
              <a:t>r</a:t>
            </a:r>
            <a:r>
              <a:rPr lang="en-US" dirty="0" smtClean="0"/>
              <a:t>-band of 6x180s with a seeing of ~0.9". This image clearly shows the afterglow of GRB 111211A at a magnitude of </a:t>
            </a:r>
            <a:r>
              <a:rPr lang="en-US" dirty="0" err="1" smtClean="0"/>
              <a:t>r</a:t>
            </a:r>
            <a:r>
              <a:rPr lang="en-US" dirty="0" smtClean="0"/>
              <a:t> ~ 22.6 (compared to </a:t>
            </a:r>
            <a:r>
              <a:rPr lang="en-US" dirty="0" err="1" smtClean="0"/>
              <a:t>SDSS</a:t>
            </a:r>
            <a:r>
              <a:rPr lang="en-US" dirty="0" smtClean="0"/>
              <a:t> stars) superposed to its resolved host galaxy but slightly offset towards the North East.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Spectroscopy of the afterglow was obtained on 1 January 2012 (20.3 days after the burst) under good seeing conditions (~1"). At that time, the afterglow was detected at </a:t>
            </a:r>
            <a:r>
              <a:rPr lang="en-US" dirty="0" err="1" smtClean="0"/>
              <a:t>r</a:t>
            </a:r>
            <a:r>
              <a:rPr lang="en-US" dirty="0" smtClean="0"/>
              <a:t> ~ 22.7 in the acquisition frame, implying an almost flat evolution since the previous epoch which indicates a possible supernova component contributing to the light curve. We obtained 3x1800s spectroscopy at a resolution of ~ 500 and wavelength coverage from ~ 5 000 to 10 000 Angstrom. The spectrum shows both emission from the GRB and the host galaxy. The host shows emission lines of [</a:t>
            </a:r>
            <a:r>
              <a:rPr lang="en-US" dirty="0" err="1" smtClean="0"/>
              <a:t>OII</a:t>
            </a:r>
            <a:r>
              <a:rPr lang="en-US" dirty="0" smtClean="0"/>
              <a:t>], </a:t>
            </a:r>
            <a:r>
              <a:rPr lang="en-US" dirty="0" err="1" smtClean="0"/>
              <a:t>H</a:t>
            </a:r>
            <a:r>
              <a:rPr lang="en-US" dirty="0" smtClean="0"/>
              <a:t>-beta, [</a:t>
            </a:r>
            <a:r>
              <a:rPr lang="en-US" dirty="0" err="1" smtClean="0"/>
              <a:t>OIII</a:t>
            </a:r>
            <a:r>
              <a:rPr lang="en-US" dirty="0" smtClean="0"/>
              <a:t>] and </a:t>
            </a:r>
            <a:r>
              <a:rPr lang="en-US" dirty="0" err="1" smtClean="0"/>
              <a:t>H</a:t>
            </a:r>
            <a:r>
              <a:rPr lang="en-US" dirty="0" smtClean="0"/>
              <a:t>-alpha at a redshift of 0.478, consistent with the redshift of the GRB (</a:t>
            </a:r>
            <a:r>
              <a:rPr lang="en-US" dirty="0" err="1" smtClean="0"/>
              <a:t>Vergani</a:t>
            </a:r>
            <a:r>
              <a:rPr lang="en-US" dirty="0" smtClean="0"/>
              <a:t> et al. GCN 12677). The spectrum at the position of the afterglow shows undulations typical of a </a:t>
            </a:r>
            <a:r>
              <a:rPr lang="en-US" dirty="0" err="1" smtClean="0"/>
              <a:t>SN</a:t>
            </a:r>
            <a:r>
              <a:rPr lang="en-US" dirty="0" smtClean="0"/>
              <a:t> spectrum similar to the spectrum of the type </a:t>
            </a:r>
            <a:r>
              <a:rPr lang="en-US" dirty="0" err="1" smtClean="0"/>
              <a:t>Ic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en-US" dirty="0" smtClean="0"/>
              <a:t> 2006aj / GRB 060218 close to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/>
                <a:cs typeface="Times New Roman"/>
              </a:rPr>
              <a:t>Another instances of a GRB with large gamma-ray energies (</a:t>
            </a:r>
            <a:r>
              <a:rPr lang="en-US" dirty="0" err="1" smtClean="0">
                <a:latin typeface="Times New Roman"/>
                <a:cs typeface="Times New Roman"/>
              </a:rPr>
              <a:t>E_iso</a:t>
            </a:r>
            <a:r>
              <a:rPr lang="en-US" dirty="0" smtClean="0">
                <a:latin typeface="Times New Roman"/>
                <a:cs typeface="Times New Roman"/>
              </a:rPr>
              <a:t> = 4.2e51) with a bright afterglow.  (GRB-SNe no longer just associated with special cases of GRBs)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/>
                <a:cs typeface="Times New Roman"/>
              </a:rPr>
              <a:t>Data now clearly indicate that the GRB-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connection is not only proven for the local universe, but extends that connection to the main population of cosmological GRBs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1B27-5F15-E34B-8ED5-8C1EF7B35D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DDC5-FC76-D24F-9FA5-FD69B9C9EC36}" type="datetimeFigureOut">
              <a:rPr lang="en-US" smtClean="0"/>
              <a:pPr/>
              <a:t>3/12/12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87BF-3668-2B40-A1DB-220F3AF8E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0"/>
            <a:ext cx="10160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003" y="1752600"/>
            <a:ext cx="8833994" cy="923330"/>
          </a:xfrm>
          <a:prstGeom prst="rect">
            <a:avLst/>
          </a:prstGeom>
          <a:solidFill>
            <a:schemeClr val="bg1"/>
          </a:solidFill>
          <a:ln w="50800">
            <a:solidFill>
              <a:srgbClr val="0A5CD5"/>
            </a:solidFill>
          </a:ln>
          <a:effectLst>
            <a:glow rad="63500">
              <a:srgbClr val="0A5CD5">
                <a:alpha val="75000"/>
              </a:srgbClr>
            </a:glow>
            <a:softEdge rad="139700"/>
          </a:effectLst>
        </p:spPr>
        <p:txBody>
          <a:bodyPr wrap="square">
            <a:spAutoFit/>
          </a:bodyPr>
          <a:lstStyle/>
          <a:p>
            <a:endParaRPr lang="en-US" sz="800" b="1" dirty="0" smtClean="0">
              <a:latin typeface="Times New Roman"/>
              <a:cs typeface="Times New Roman"/>
            </a:endParaRPr>
          </a:p>
          <a:p>
            <a:r>
              <a:rPr lang="en-US" sz="3800" b="1" dirty="0" smtClean="0">
                <a:latin typeface="Times New Roman"/>
                <a:cs typeface="Times New Roman"/>
              </a:rPr>
              <a:t>Recent Observations of GRB-Supernovae</a:t>
            </a:r>
          </a:p>
          <a:p>
            <a:endParaRPr lang="en-US" sz="800" b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150" y="3834130"/>
            <a:ext cx="3877700" cy="1600438"/>
          </a:xfrm>
          <a:prstGeom prst="rect">
            <a:avLst/>
          </a:prstGeom>
          <a:solidFill>
            <a:schemeClr val="bg1"/>
          </a:solidFill>
          <a:ln w="50800">
            <a:solidFill>
              <a:srgbClr val="0A5CD5"/>
            </a:solidFill>
          </a:ln>
          <a:effectLst>
            <a:glow rad="63500">
              <a:srgbClr val="0A5CD5">
                <a:alpha val="75000"/>
              </a:srgbClr>
            </a:glow>
            <a:softEdge rad="139700"/>
          </a:effectLst>
        </p:spPr>
        <p:txBody>
          <a:bodyPr wrap="none">
            <a:spAutoFit/>
          </a:bodyPr>
          <a:lstStyle/>
          <a:p>
            <a:pPr algn="ctr"/>
            <a:endParaRPr lang="en-US" sz="8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2200" b="1" dirty="0" smtClean="0">
                <a:latin typeface="Times New Roman"/>
                <a:cs typeface="Times New Roman"/>
              </a:rPr>
              <a:t>Bethany Elisa Cobb</a:t>
            </a:r>
          </a:p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The George Washington University</a:t>
            </a:r>
          </a:p>
          <a:p>
            <a:pPr algn="ctr"/>
            <a:r>
              <a:rPr lang="en-US" sz="2000" i="1" dirty="0" err="1" smtClean="0">
                <a:latin typeface="Times New Roman"/>
                <a:cs typeface="Times New Roman"/>
              </a:rPr>
              <a:t>IAU</a:t>
            </a:r>
            <a:r>
              <a:rPr lang="en-US" sz="2000" i="1" dirty="0" smtClean="0">
                <a:latin typeface="Times New Roman"/>
                <a:cs typeface="Times New Roman"/>
              </a:rPr>
              <a:t> Symposium 279</a:t>
            </a:r>
          </a:p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March 13, 2012</a:t>
            </a:r>
          </a:p>
          <a:p>
            <a:pPr algn="ctr"/>
            <a:endParaRPr lang="en-US" sz="8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745" y="155762"/>
            <a:ext cx="5896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091127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2009nz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0.49)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680" y="1938087"/>
            <a:ext cx="3650485" cy="33706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859" y="914400"/>
            <a:ext cx="5777853" cy="5451408"/>
            <a:chOff x="3700154" y="1749857"/>
            <a:chExt cx="4896013" cy="4619387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154" y="1749857"/>
              <a:ext cx="4736477" cy="461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80085" y="6108441"/>
              <a:ext cx="1516082" cy="260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(Cobb et al. 2010)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13137" y="26000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03lw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3559" y="29693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98bw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2644" y="40956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03dh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7124" y="45248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09nz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1474" y="3898977"/>
            <a:ext cx="58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06aj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9435" y="5308701"/>
            <a:ext cx="1789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/>
                <a:cs typeface="Times New Roman"/>
              </a:rPr>
              <a:t>(Cobb et al. 2010)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4043" r="5436"/>
          <a:stretch>
            <a:fillRect/>
          </a:stretch>
        </p:blipFill>
        <p:spPr>
          <a:xfrm>
            <a:off x="0" y="937003"/>
            <a:ext cx="4267200" cy="4058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745" y="155762"/>
            <a:ext cx="5896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091127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2009nz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0.49)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1614" y="4995639"/>
            <a:ext cx="1605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/>
                <a:cs typeface="Times New Roman"/>
              </a:rPr>
              <a:t>(Berger et al. 2011)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95800" y="2140317"/>
            <a:ext cx="4648200" cy="4339660"/>
            <a:chOff x="4495800" y="2140317"/>
            <a:chExt cx="4648200" cy="43396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r="5460" b="1407"/>
            <a:stretch>
              <a:fillRect/>
            </a:stretch>
          </p:blipFill>
          <p:spPr>
            <a:xfrm>
              <a:off x="4495800" y="2140317"/>
              <a:ext cx="4648200" cy="40318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38414" y="6172200"/>
              <a:ext cx="16055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(Berger et al. 2011)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5409" y="1061256"/>
            <a:ext cx="1885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HOST + </a:t>
            </a:r>
            <a:r>
              <a:rPr lang="en-US" sz="1600" b="1" dirty="0" err="1" smtClean="0">
                <a:latin typeface="Times New Roman"/>
                <a:cs typeface="Times New Roman"/>
              </a:rPr>
              <a:t>SN</a:t>
            </a:r>
            <a:r>
              <a:rPr lang="en-US" sz="1600" b="1" dirty="0" smtClean="0">
                <a:latin typeface="Times New Roman"/>
                <a:cs typeface="Times New Roman"/>
              </a:rPr>
              <a:t> (+ AG)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129" y="2128335"/>
            <a:ext cx="1213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SN</a:t>
            </a:r>
            <a:r>
              <a:rPr lang="en-US" b="1" dirty="0" smtClean="0">
                <a:latin typeface="Times New Roman"/>
                <a:cs typeface="Times New Roman"/>
              </a:rPr>
              <a:t> (+ AG)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129" y="3244334"/>
            <a:ext cx="821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HOST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7200" y="937003"/>
            <a:ext cx="4718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Subtraction of late-time (1 year) host-galaxy spectrum from </a:t>
            </a:r>
            <a:r>
              <a:rPr lang="en-US" dirty="0" err="1" smtClean="0">
                <a:latin typeface="Times New Roman"/>
                <a:cs typeface="Times New Roman"/>
              </a:rPr>
              <a:t>SN+host</a:t>
            </a:r>
            <a:r>
              <a:rPr lang="en-US" dirty="0" smtClean="0">
                <a:latin typeface="Times New Roman"/>
                <a:cs typeface="Times New Roman"/>
              </a:rPr>
              <a:t> spectrum obtained    ~ 24 days post burst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5745" y="155762"/>
            <a:ext cx="6217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100316D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2010bh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0.06)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6652" y="3714502"/>
            <a:ext cx="8110695" cy="2500798"/>
            <a:chOff x="516652" y="928202"/>
            <a:chExt cx="8110695" cy="2500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652" y="928202"/>
              <a:ext cx="8110695" cy="25007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63732" y="3152001"/>
              <a:ext cx="1534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(Starling et al. 2011)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6752" y="934571"/>
            <a:ext cx="82582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Soft gamma-ray spectrum reminiscent of GRB 060218 /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2006aj 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(Sakamoto et al. 2010: GCN 10511)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~ 4 – 6 ×10</a:t>
            </a:r>
            <a:r>
              <a:rPr lang="en-US" baseline="30000" dirty="0" smtClean="0">
                <a:latin typeface="Times New Roman"/>
                <a:cs typeface="Times New Roman"/>
              </a:rPr>
              <a:t>49</a:t>
            </a:r>
            <a:r>
              <a:rPr lang="en-US" dirty="0" smtClean="0">
                <a:latin typeface="Times New Roman"/>
                <a:cs typeface="Times New Roman"/>
              </a:rPr>
              <a:t> ergs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No optical afterglow detection, but bright, nearby galaxy adds significant uncertainty 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Brightening noted in imaging ~ 1.5 post-burst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Levan</a:t>
            </a:r>
            <a:r>
              <a:rPr lang="en-US" sz="1400" i="1" dirty="0" smtClean="0">
                <a:latin typeface="Times New Roman"/>
                <a:cs typeface="Times New Roman"/>
              </a:rPr>
              <a:t> et al. 2010: GCN 10523)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Spectra revealed high-equivalent-width nebular emission lines, similar to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1998bw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Chornock</a:t>
            </a:r>
            <a:r>
              <a:rPr lang="en-US" sz="1400" i="1" dirty="0" smtClean="0">
                <a:latin typeface="Times New Roman"/>
                <a:cs typeface="Times New Roman"/>
              </a:rPr>
              <a:t> et al. 2010: GCN 10541)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45" y="155762"/>
            <a:ext cx="6217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100316D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2010bh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0.06)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701071"/>
            <a:ext cx="4360680" cy="4062328"/>
            <a:chOff x="211320" y="3218115"/>
            <a:chExt cx="3827280" cy="32443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t="46312"/>
            <a:stretch>
              <a:fillRect/>
            </a:stretch>
          </p:blipFill>
          <p:spPr>
            <a:xfrm>
              <a:off x="211320" y="3218115"/>
              <a:ext cx="3827280" cy="29744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9474" y="6241275"/>
              <a:ext cx="2086079" cy="22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(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Chornock</a:t>
              </a:r>
              <a:r>
                <a:rPr lang="en-US" sz="1200" i="1" dirty="0" smtClean="0">
                  <a:latin typeface="Times New Roman"/>
                  <a:cs typeface="Times New Roman"/>
                </a:rPr>
                <a:t> et al. 2010)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48037" y="1352831"/>
            <a:ext cx="4648200" cy="4673150"/>
            <a:chOff x="4448037" y="1352831"/>
            <a:chExt cx="4648200" cy="4673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rcRect l="3961" r="6671"/>
            <a:stretch>
              <a:fillRect/>
            </a:stretch>
          </p:blipFill>
          <p:spPr>
            <a:xfrm>
              <a:off x="4448037" y="1352831"/>
              <a:ext cx="4648200" cy="43961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79924" y="5748982"/>
              <a:ext cx="1860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(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Bufano</a:t>
              </a:r>
              <a:r>
                <a:rPr lang="en-US" sz="1200" i="1" dirty="0" smtClean="0">
                  <a:latin typeface="Times New Roman"/>
                  <a:cs typeface="Times New Roman"/>
                </a:rPr>
                <a:t> et al. 2011)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99258" y="2606462"/>
              <a:ext cx="710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98bw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0995" y="2886382"/>
              <a:ext cx="58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06aj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278" y="374472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10bh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59979" y="4223461"/>
              <a:ext cx="15131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94I 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(not a GRB-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SN</a:t>
              </a:r>
              <a:r>
                <a:rPr lang="en-US" sz="1200" dirty="0" smtClean="0">
                  <a:latin typeface="Times New Roman"/>
                  <a:cs typeface="Times New Roman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45" y="155762"/>
            <a:ext cx="63989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101219B 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2010ma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0.55)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40" y="886642"/>
            <a:ext cx="8925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Burst has typical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 (~ 4 × 10</a:t>
            </a:r>
            <a:r>
              <a:rPr lang="en-US" baseline="30000" dirty="0" smtClean="0">
                <a:latin typeface="Times New Roman"/>
                <a:cs typeface="Times New Roman"/>
              </a:rPr>
              <a:t>51</a:t>
            </a:r>
            <a:r>
              <a:rPr lang="en-US" dirty="0" smtClean="0">
                <a:latin typeface="Times New Roman"/>
                <a:cs typeface="Times New Roman"/>
              </a:rPr>
              <a:t> ergs), bright afterglow &amp; obeys “Amati” relation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Sparre</a:t>
            </a:r>
            <a:r>
              <a:rPr lang="en-US" sz="1400" i="1" dirty="0" smtClean="0">
                <a:latin typeface="Times New Roman"/>
                <a:cs typeface="Times New Roman"/>
              </a:rPr>
              <a:t> et al. 2011) </a:t>
            </a:r>
            <a:endParaRPr lang="en-US" dirty="0" smtClean="0">
              <a:latin typeface="Times New Roman"/>
              <a:cs typeface="Times New Roman"/>
            </a:endParaRP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Afterglow light curve flattens &amp; changes color ~ 5 days post-burst, indicating contributions from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1400" i="1" dirty="0" smtClean="0">
                <a:latin typeface="Times New Roman"/>
                <a:cs typeface="Times New Roman"/>
              </a:rPr>
              <a:t>(Olivares et al. 2011: GCN 11578)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detected as broad undulations in the afterglow spectrum obtained at 16.5 days post-burst </a:t>
            </a:r>
            <a:r>
              <a:rPr lang="en-US" sz="1400" i="1" dirty="0" smtClean="0">
                <a:latin typeface="Times New Roman"/>
                <a:cs typeface="Times New Roman"/>
              </a:rPr>
              <a:t>(de </a:t>
            </a:r>
            <a:r>
              <a:rPr lang="en-US" sz="1400" i="1" dirty="0" err="1" smtClean="0">
                <a:latin typeface="Times New Roman"/>
                <a:cs typeface="Times New Roman"/>
              </a:rPr>
              <a:t>Ugarte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Postigo</a:t>
            </a:r>
            <a:r>
              <a:rPr lang="en-US" sz="1400" i="1" dirty="0" smtClean="0">
                <a:latin typeface="Times New Roman"/>
                <a:cs typeface="Times New Roman"/>
              </a:rPr>
              <a:t> et al. 2011: GCN 11579)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08813" y="3301087"/>
            <a:ext cx="6412386" cy="3546550"/>
            <a:chOff x="1658962" y="3097393"/>
            <a:chExt cx="6412386" cy="3546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r="6014"/>
            <a:stretch>
              <a:fillRect/>
            </a:stretch>
          </p:blipFill>
          <p:spPr>
            <a:xfrm>
              <a:off x="1658962" y="3097393"/>
              <a:ext cx="6412386" cy="35465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554740" y="6366944"/>
              <a:ext cx="14337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(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Sparre</a:t>
              </a:r>
              <a:r>
                <a:rPr lang="en-US" sz="1200" i="1" dirty="0" smtClean="0">
                  <a:latin typeface="Times New Roman"/>
                  <a:cs typeface="Times New Roman"/>
                </a:rPr>
                <a:t> et al. 2011) </a:t>
              </a:r>
              <a:endParaRPr lang="en-US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93488" y="3619041"/>
            <a:ext cx="28712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Times New Roman"/>
                <a:cs typeface="Times New Roman"/>
              </a:rPr>
              <a:t>7.5 hrs &amp; afterglow fit</a:t>
            </a: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r>
              <a:rPr lang="en-US" sz="1400" b="1" dirty="0" smtClean="0">
                <a:latin typeface="Times New Roman"/>
                <a:cs typeface="Times New Roman"/>
              </a:rPr>
              <a:t>10.6 days &amp; </a:t>
            </a:r>
            <a:r>
              <a:rPr lang="en-US" sz="1400" b="1" dirty="0" err="1" smtClean="0">
                <a:latin typeface="Times New Roman"/>
                <a:cs typeface="Times New Roman"/>
              </a:rPr>
              <a:t>SN</a:t>
            </a:r>
            <a:r>
              <a:rPr lang="en-US" sz="1400" b="1" dirty="0" smtClean="0">
                <a:latin typeface="Times New Roman"/>
                <a:cs typeface="Times New Roman"/>
              </a:rPr>
              <a:t> 1998bw @ 8 days</a:t>
            </a: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r>
              <a:rPr lang="en-US" sz="1400" b="1" dirty="0" smtClean="0">
                <a:latin typeface="Times New Roman"/>
                <a:cs typeface="Times New Roman"/>
              </a:rPr>
              <a:t>23.8 days &amp; </a:t>
            </a:r>
            <a:r>
              <a:rPr lang="en-US" sz="1400" b="1" dirty="0" err="1" smtClean="0">
                <a:latin typeface="Times New Roman"/>
                <a:cs typeface="Times New Roman"/>
              </a:rPr>
              <a:t>SN</a:t>
            </a:r>
            <a:r>
              <a:rPr lang="en-US" sz="1400" b="1" dirty="0" smtClean="0">
                <a:latin typeface="Times New Roman"/>
                <a:cs typeface="Times New Roman"/>
              </a:rPr>
              <a:t> 1998bw @ 23 days</a:t>
            </a: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smtClean="0">
              <a:latin typeface="Times New Roman"/>
              <a:cs typeface="Times New Roman"/>
            </a:endParaRPr>
          </a:p>
          <a:p>
            <a:pPr algn="r"/>
            <a:endParaRPr lang="en-US" sz="1400" b="1" dirty="0" err="1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5935" y="155762"/>
            <a:ext cx="9327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Newest Example:  GRB 111211A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2011??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</a:t>
            </a:r>
            <a:r>
              <a:rPr lang="en-US" sz="3000" b="1" u="sng" dirty="0" smtClean="0">
                <a:latin typeface="Times New Roman"/>
                <a:cs typeface="Times New Roman"/>
              </a:rPr>
              <a:t> 0.478)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59625"/>
            <a:ext cx="89613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1200"/>
              </a:spcAft>
              <a:buFont typeface="Arial"/>
              <a:buChar char="•"/>
            </a:pPr>
            <a:r>
              <a:rPr lang="en-US" i="1" dirty="0" err="1" smtClean="0">
                <a:latin typeface="Times New Roman"/>
                <a:cs typeface="Times New Roman"/>
              </a:rPr>
              <a:t>SuperAGILE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long-duration GRB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Lazzarotto</a:t>
            </a:r>
            <a:r>
              <a:rPr lang="en-US" sz="1400" i="1" dirty="0" smtClean="0">
                <a:latin typeface="Times New Roman"/>
                <a:cs typeface="Times New Roman"/>
              </a:rPr>
              <a:t> et al. 2011: GCN 12666) </a:t>
            </a:r>
          </a:p>
          <a:p>
            <a:pPr marL="234950" indent="-2349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Optical afterglow detected 8.5 hrs post-burst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Kann</a:t>
            </a:r>
            <a:r>
              <a:rPr lang="en-US" sz="1400" i="1" dirty="0" smtClean="0">
                <a:latin typeface="Times New Roman"/>
                <a:cs typeface="Times New Roman"/>
              </a:rPr>
              <a:t> et al. 2011: GCN 12668)</a:t>
            </a:r>
          </a:p>
          <a:p>
            <a:pPr marL="234950" indent="-2349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Supernova detected in optical imaging as flat temporal evolution of GRB afterglow</a:t>
            </a:r>
          </a:p>
          <a:p>
            <a:pPr marL="234950" indent="-2349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Spectrum 20.3 days post-burst revealed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component similar to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2006aj / GRB 060218 near maximum </a:t>
            </a:r>
            <a:r>
              <a:rPr lang="en-US" sz="1400" i="1" dirty="0" smtClean="0">
                <a:latin typeface="Times New Roman"/>
                <a:cs typeface="Times New Roman"/>
              </a:rPr>
              <a:t>(de </a:t>
            </a:r>
            <a:r>
              <a:rPr lang="en-US" sz="1400" i="1" dirty="0" err="1" smtClean="0">
                <a:latin typeface="Times New Roman"/>
                <a:cs typeface="Times New Roman"/>
              </a:rPr>
              <a:t>Ugarte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Postigo</a:t>
            </a:r>
            <a:r>
              <a:rPr lang="en-US" sz="1400" i="1" dirty="0" smtClean="0">
                <a:latin typeface="Times New Roman"/>
                <a:cs typeface="Times New Roman"/>
              </a:rPr>
              <a:t> et al. 2012: GCN 12802)</a:t>
            </a:r>
          </a:p>
          <a:p>
            <a:pPr marL="234950" indent="-2349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Stay tuned!</a:t>
            </a:r>
            <a:r>
              <a:rPr lang="en-US" sz="1400" i="1" dirty="0" smtClean="0">
                <a:latin typeface="Times New Roman"/>
                <a:cs typeface="Times New Roman"/>
              </a:rPr>
              <a:t/>
            </a:r>
            <a:br>
              <a:rPr lang="en-US" sz="1400" i="1" dirty="0" smtClean="0">
                <a:latin typeface="Times New Roman"/>
                <a:cs typeface="Times New Roman"/>
              </a:rPr>
            </a:br>
            <a:r>
              <a:rPr lang="en-US" sz="1400" i="1" dirty="0" smtClean="0">
                <a:latin typeface="Times New Roman"/>
                <a:cs typeface="Times New Roman"/>
              </a:rPr>
              <a:t> </a:t>
            </a:r>
          </a:p>
          <a:p>
            <a:pPr marL="234950" indent="-234950">
              <a:spcAft>
                <a:spcPts val="1200"/>
              </a:spcAft>
              <a:buFont typeface="Arial"/>
              <a:buChar char="•"/>
            </a:pPr>
            <a:endParaRPr lang="en-US" sz="1400" i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0103" y="3046155"/>
            <a:ext cx="5227753" cy="3702075"/>
            <a:chOff x="2074422" y="2645466"/>
            <a:chExt cx="5843123" cy="41378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422" y="2645466"/>
              <a:ext cx="5756623" cy="40769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05915" y="6439313"/>
              <a:ext cx="2611630" cy="34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400" i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SuperAGILE</a:t>
              </a:r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2012)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45" y="155762"/>
            <a:ext cx="2173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7933" y="975625"/>
            <a:ext cx="5523188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Recent GRB-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observations have significantly added to the “GRB-SNe zoo”: </a:t>
            </a:r>
          </a:p>
          <a:p>
            <a:pPr marL="684213" lvl="1" indent="-227013">
              <a:spcAft>
                <a:spcPts val="1800"/>
              </a:spcAft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Additional clear photometric/spectrographic observations of GRB-SNe associated with “typical energy” GRBs and GRBs at cosmological distances</a:t>
            </a:r>
          </a:p>
          <a:p>
            <a:pPr marL="684213" lvl="1" indent="-227013">
              <a:spcAft>
                <a:spcPts val="1800"/>
              </a:spcAft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Identification of “linking” event </a:t>
            </a:r>
            <a:r>
              <a:rPr lang="en-US" dirty="0" err="1" smtClean="0">
                <a:latin typeface="Times New Roman"/>
                <a:cs typeface="Times New Roman"/>
              </a:rPr>
              <a:t>XRF</a:t>
            </a:r>
            <a:r>
              <a:rPr lang="en-US" dirty="0" smtClean="0">
                <a:latin typeface="Times New Roman"/>
                <a:cs typeface="Times New Roman"/>
              </a:rPr>
              <a:t> 080109 /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2008D filing out the continuum from “typical” SNe to the “hyper” SNe associated with GRBs</a:t>
            </a:r>
          </a:p>
          <a:p>
            <a:pPr marL="227013" lvl="0" indent="-227013">
              <a:spcAft>
                <a:spcPts val="1800"/>
              </a:spcAft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Both local GRBs and cosmological GRBs are intimately linked with SNe</a:t>
            </a:r>
          </a:p>
          <a:p>
            <a:pPr marL="227013" indent="-227013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Times New Roman"/>
                <a:cs typeface="Times New Roman"/>
              </a:rPr>
              <a:t>uestions still remain thanks to examples of low-redshift GRBs (060505 &amp; 060614) without detected SNe…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7769" y="48837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249" y="60147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5746" y="975625"/>
          <a:ext cx="3330537" cy="498530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27910"/>
                <a:gridCol w="902942"/>
                <a:gridCol w="999685"/>
              </a:tblGrid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Times New Roman"/>
                          <a:cs typeface="Times New Roman"/>
                        </a:rPr>
                        <a:t>SN</a:t>
                      </a:r>
                      <a:endParaRPr lang="en-US" sz="18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Redshift</a:t>
                      </a: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980425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1998bw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Times New Roman"/>
                          <a:cs typeface="Times New Roman"/>
                        </a:rPr>
                        <a:t>0.0085</a:t>
                      </a: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030329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Times New Roman"/>
                          <a:cs typeface="Times New Roman"/>
                        </a:rPr>
                        <a:t>2003dh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031203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Times New Roman"/>
                          <a:cs typeface="Times New Roman"/>
                        </a:rPr>
                        <a:t>2003lw</a:t>
                      </a:r>
                      <a:endParaRPr lang="en-US" sz="18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Times New Roman"/>
                          <a:cs typeface="Times New Roman"/>
                        </a:rPr>
                        <a:t>050525A</a:t>
                      </a:r>
                      <a:endParaRPr lang="en-US" sz="18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2005nc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0.606</a:t>
                      </a: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060218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 New Roman"/>
                          <a:cs typeface="Times New Roman"/>
                        </a:rPr>
                        <a:t>2006aj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Times New Roman"/>
                          <a:cs typeface="Times New Roman"/>
                        </a:rPr>
                        <a:t>0.033</a:t>
                      </a:r>
                      <a:endParaRPr lang="en-US" sz="18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err="1" smtClean="0">
                          <a:latin typeface="Times New Roman"/>
                          <a:cs typeface="Times New Roman"/>
                        </a:rPr>
                        <a:t>XRF</a:t>
                      </a:r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 080109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2008D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0.007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081007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2008hw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0.53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090618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2009??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0.54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091127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2009nz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0.49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100316D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2010bh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0.06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101219B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2010ma 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0.55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38348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111211A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2011??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dirty="0" smtClean="0">
                          <a:latin typeface="Times New Roman"/>
                          <a:cs typeface="Times New Roman"/>
                        </a:rPr>
                        <a:t>0.478</a:t>
                      </a:r>
                      <a:endParaRPr lang="en-US" sz="1800" b="1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44061" y="1050845"/>
            <a:ext cx="4017645" cy="4017645"/>
            <a:chOff x="4644061" y="1050845"/>
            <a:chExt cx="4017645" cy="4017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4061" y="1050845"/>
              <a:ext cx="4017645" cy="40176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44061" y="1050845"/>
              <a:ext cx="1936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dirty="0" err="1" smtClean="0">
                  <a:latin typeface="Times New Roman"/>
                  <a:cs typeface="Times New Roman"/>
                </a:rPr>
                <a:t>Fynbo</a:t>
              </a:r>
              <a:r>
                <a:rPr lang="en-US" dirty="0" smtClean="0">
                  <a:latin typeface="Times New Roman"/>
                  <a:cs typeface="Times New Roman"/>
                </a:rPr>
                <a:t> et al. 2000)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76200"/>
            <a:ext cx="43864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smtClean="0">
                <a:latin typeface="Times New Roman"/>
                <a:cs typeface="Times New Roman"/>
              </a:rPr>
              <a:t>GRB-SNe Connection</a:t>
            </a:r>
            <a:endParaRPr lang="en-US" sz="3500" b="1" u="sng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174" y="1050845"/>
            <a:ext cx="37505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Energy considerations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Long-duration GRBs associated with star-forming host galaxies 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GRBs occur in environments similar to those of ‘plain’ SNe-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Ic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52466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smtClean="0">
                <a:latin typeface="Times New Roman"/>
                <a:cs typeface="Times New Roman"/>
              </a:rPr>
              <a:t>Early GRB-SNe Examples</a:t>
            </a:r>
            <a:endParaRPr lang="en-US" sz="3500" b="1" u="sng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1445" y="4760732"/>
            <a:ext cx="2088765" cy="1827059"/>
            <a:chOff x="2744616" y="1542133"/>
            <a:chExt cx="2728179" cy="26698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4616" y="1542133"/>
              <a:ext cx="2518838" cy="24674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17488" y="3807181"/>
              <a:ext cx="2455307" cy="40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(Della Valle et al. 2006)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885578"/>
            <a:ext cx="2273118" cy="1772945"/>
            <a:chOff x="3382174" y="3939228"/>
            <a:chExt cx="3526557" cy="2750581"/>
          </a:xfrm>
        </p:grpSpPr>
        <p:pic>
          <p:nvPicPr>
            <p:cNvPr id="9" name="Picture 1030" descr="C:\Documents and Settings\astro\Desktop\lightcurv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2174" y="3939228"/>
              <a:ext cx="3229774" cy="26933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382174" y="6260067"/>
              <a:ext cx="3526557" cy="42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(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Galama</a:t>
              </a:r>
              <a:r>
                <a:rPr lang="en-US" sz="1200" dirty="0" smtClean="0">
                  <a:latin typeface="Times New Roman"/>
                  <a:cs typeface="Times New Roman"/>
                </a:rPr>
                <a:t> et al..1998)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520" y="2929989"/>
            <a:ext cx="1919312" cy="1941704"/>
            <a:chOff x="6501860" y="3677722"/>
            <a:chExt cx="3054062" cy="30896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860" y="3677722"/>
              <a:ext cx="3054062" cy="308969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61863" y="3677722"/>
              <a:ext cx="2394057" cy="44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(Bloom al..2004)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8140" y="4947609"/>
            <a:ext cx="1805467" cy="1580272"/>
            <a:chOff x="4574837" y="1447800"/>
            <a:chExt cx="4264363" cy="4241874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1447800"/>
              <a:ext cx="4114800" cy="402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574837" y="4946134"/>
              <a:ext cx="3280249" cy="74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Cobb et al. 2006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6698" y="5059412"/>
            <a:ext cx="3276265" cy="1545329"/>
            <a:chOff x="-209292" y="-3516363"/>
            <a:chExt cx="6418730" cy="4041422"/>
          </a:xfrm>
        </p:grpSpPr>
        <p:pic>
          <p:nvPicPr>
            <p:cNvPr id="20" name="Picture 11" descr="f1"/>
            <p:cNvPicPr>
              <a:picLocks noChangeAspect="1" noChangeArrowheads="1"/>
            </p:cNvPicPr>
            <p:nvPr/>
          </p:nvPicPr>
          <p:blipFill>
            <a:blip r:embed="rId6"/>
            <a:srcRect b="37042"/>
            <a:stretch>
              <a:fillRect/>
            </a:stretch>
          </p:blipFill>
          <p:spPr bwMode="auto">
            <a:xfrm>
              <a:off x="-209292" y="-3516363"/>
              <a:ext cx="6418730" cy="4041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797038" y="-3154153"/>
              <a:ext cx="2571604" cy="724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Cobb et al. (2004)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97788" y="885578"/>
          <a:ext cx="6096000" cy="3733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latin typeface="Times New Roman"/>
                          <a:cs typeface="Times New Roman"/>
                        </a:rPr>
                        <a:t>SN</a:t>
                      </a:r>
                      <a:endParaRPr lang="en-US" sz="2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Redshift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  <a:cs typeface="Times New Roman"/>
                        </a:rPr>
                        <a:t>Example Citations</a:t>
                      </a:r>
                      <a:endParaRPr lang="en-US" sz="20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980425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Times New Roman"/>
                          <a:cs typeface="Times New Roman"/>
                        </a:rPr>
                        <a:t>1998bw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Times New Roman"/>
                          <a:cs typeface="Times New Roman"/>
                        </a:rPr>
                        <a:t>0.0085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  <a:cs typeface="Times New Roman"/>
                        </a:rPr>
                        <a:t>Galama et al. 1998</a:t>
                      </a:r>
                    </a:p>
                  </a:txBody>
                  <a:tcPr marL="12700" marR="12700" marT="12700" marB="0" anchor="ctr"/>
                </a:tc>
              </a:tr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030329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Times New Roman"/>
                          <a:cs typeface="Times New Roman"/>
                        </a:rPr>
                        <a:t>2003dh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latin typeface="Times New Roman"/>
                          <a:cs typeface="Times New Roman"/>
                        </a:rPr>
                        <a:t>Hjorth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 et 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2003</a:t>
                      </a:r>
                    </a:p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Times New Roman"/>
                          <a:cs typeface="Times New Roman"/>
                        </a:rPr>
                        <a:t>Stanek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et al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2003</a:t>
                      </a:r>
                    </a:p>
                    <a:p>
                      <a:pPr algn="ctr" fontAlgn="b"/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Bloom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et al. 2003 </a:t>
                      </a:r>
                    </a:p>
                  </a:txBody>
                  <a:tcPr marL="12700" marR="12700" marT="12700" marB="0" anchor="ctr"/>
                </a:tc>
              </a:tr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Times New Roman"/>
                          <a:cs typeface="Times New Roman"/>
                        </a:rPr>
                        <a:t>031203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Times New Roman"/>
                          <a:cs typeface="Times New Roman"/>
                        </a:rPr>
                        <a:t>2003lw</a:t>
                      </a:r>
                      <a:endParaRPr lang="en-US" sz="2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Cobb 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2004</a:t>
                      </a:r>
                    </a:p>
                    <a:p>
                      <a:pPr algn="ctr" fontAlgn="b"/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Gal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-Yam 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2004 </a:t>
                      </a:r>
                      <a:r>
                        <a:rPr lang="en-US" sz="1000" b="0" i="0" u="none" strike="noStrike" dirty="0" err="1">
                          <a:latin typeface="Times New Roman"/>
                          <a:cs typeface="Times New Roman"/>
                        </a:rPr>
                        <a:t>Malesani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 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2004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Thomsen et al. 2004</a:t>
                      </a:r>
                    </a:p>
                  </a:txBody>
                  <a:tcPr marL="12700" marR="12700" marT="12700" marB="0" anchor="ctr"/>
                </a:tc>
              </a:tr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Times New Roman"/>
                          <a:cs typeface="Times New Roman"/>
                        </a:rPr>
                        <a:t>050525A</a:t>
                      </a:r>
                      <a:endParaRPr lang="en-US" sz="2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2005nc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0.606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Della Valle et al. 2006</a:t>
                      </a:r>
                    </a:p>
                  </a:txBody>
                  <a:tcPr marL="12700" marR="12700" marT="12700" marB="0" anchor="ctr"/>
                </a:tc>
              </a:tr>
              <a:tr h="622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060218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Times New Roman"/>
                          <a:cs typeface="Times New Roman"/>
                        </a:rPr>
                        <a:t>2006aj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Times New Roman"/>
                          <a:cs typeface="Times New Roman"/>
                        </a:rPr>
                        <a:t>0.033</a:t>
                      </a:r>
                      <a:endParaRPr lang="en-US" sz="2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latin typeface="Times New Roman"/>
                          <a:cs typeface="Times New Roman"/>
                        </a:rPr>
                        <a:t>Campana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 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2006</a:t>
                      </a:r>
                    </a:p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Times New Roman"/>
                          <a:cs typeface="Times New Roman"/>
                        </a:rPr>
                        <a:t>Ferrero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2006</a:t>
                      </a:r>
                    </a:p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Times New Roman"/>
                          <a:cs typeface="Times New Roman"/>
                        </a:rPr>
                        <a:t>Mirabal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2006</a:t>
                      </a:r>
                    </a:p>
                    <a:p>
                      <a:pPr algn="ctr" fontAlgn="b"/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Cobb </a:t>
                      </a:r>
                      <a:r>
                        <a:rPr lang="en-US" sz="1000" b="0" i="0" u="none" strike="noStrike" dirty="0">
                          <a:latin typeface="Times New Roman"/>
                          <a:cs typeface="Times New Roman"/>
                        </a:rPr>
                        <a:t>et al. </a:t>
                      </a:r>
                      <a:r>
                        <a:rPr lang="en-US" sz="1000" b="0" i="0" u="none" strike="noStrike" dirty="0" smtClean="0">
                          <a:latin typeface="Times New Roman"/>
                          <a:cs typeface="Times New Roman"/>
                        </a:rPr>
                        <a:t>2006</a:t>
                      </a:r>
                      <a:endParaRPr lang="en-US" sz="10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73" y="768740"/>
            <a:ext cx="8669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Early, well-studied (photometry &amp; spectra) GRB-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examples (980425, 031203, 060218):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Low redshift</a:t>
            </a:r>
          </a:p>
          <a:p>
            <a:r>
              <a:rPr lang="en-US" dirty="0" smtClean="0">
                <a:latin typeface="Times New Roman"/>
                <a:cs typeface="Times New Roman"/>
                <a:sym typeface="Wingdings"/>
              </a:rPr>
              <a:t>	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	</a:t>
            </a:r>
            <a:r>
              <a:rPr lang="en-US" dirty="0" smtClean="0">
                <a:latin typeface="Times New Roman"/>
                <a:cs typeface="Times New Roman"/>
              </a:rPr>
              <a:t>Low gamma-ray luminosity (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~ 10</a:t>
            </a:r>
            <a:r>
              <a:rPr lang="en-US" baseline="30000" dirty="0" smtClean="0">
                <a:latin typeface="Times New Roman"/>
                <a:cs typeface="Times New Roman"/>
              </a:rPr>
              <a:t>48-50</a:t>
            </a:r>
            <a:r>
              <a:rPr lang="en-US" dirty="0" smtClean="0">
                <a:latin typeface="Times New Roman"/>
                <a:cs typeface="Times New Roman"/>
              </a:rPr>
              <a:t>)	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	Occasionally divergent from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  <a:sym typeface="Wingdings"/>
              </a:rPr>
              <a:t>peak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–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  <a:sym typeface="Wingdings"/>
              </a:rPr>
              <a:t>iso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correlation (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Amati relation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)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	Faint/undetected optical afterglows	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Do these represent a special population?  </a:t>
            </a: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Are all (long-duration) GRBs associated with supernovae? 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Answers require additional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GRB-</a:t>
            </a:r>
            <a:r>
              <a:rPr lang="en-US" b="1" dirty="0" err="1" smtClean="0">
                <a:latin typeface="Times New Roman"/>
                <a:cs typeface="Times New Roman"/>
              </a:rPr>
              <a:t>SN</a:t>
            </a:r>
            <a:r>
              <a:rPr lang="en-US" b="1" dirty="0" smtClean="0">
                <a:latin typeface="Times New Roman"/>
                <a:cs typeface="Times New Roman"/>
              </a:rPr>
              <a:t> examples…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30616" y="3086376"/>
            <a:ext cx="4622189" cy="3591900"/>
            <a:chOff x="2014922" y="3266101"/>
            <a:chExt cx="4622189" cy="3591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4922" y="3266101"/>
              <a:ext cx="4622189" cy="35919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3547" y="4023664"/>
              <a:ext cx="2893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(</a:t>
              </a:r>
              <a:r>
                <a:rPr lang="en-US" sz="1400" i="1" dirty="0" err="1" smtClean="0">
                  <a:latin typeface="Times New Roman"/>
                  <a:cs typeface="Times New Roman"/>
                </a:rPr>
                <a:t>Bufano</a:t>
              </a:r>
              <a:r>
                <a:rPr lang="en-US" sz="1400" i="1" dirty="0" smtClean="0">
                  <a:latin typeface="Times New Roman"/>
                  <a:cs typeface="Times New Roman"/>
                </a:rPr>
                <a:t> et al. 2011)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76200"/>
            <a:ext cx="82022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smtClean="0">
                <a:latin typeface="Times New Roman"/>
                <a:cs typeface="Times New Roman"/>
              </a:rPr>
              <a:t>Low-Luminosity, Low-Redshift GRB-SNe</a:t>
            </a:r>
            <a:endParaRPr lang="en-US" sz="3500" b="1" u="sng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745" y="155762"/>
            <a:ext cx="6197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 smtClean="0">
                <a:latin typeface="Times New Roman"/>
                <a:cs typeface="Times New Roman"/>
              </a:rPr>
              <a:t>XRF</a:t>
            </a:r>
            <a:r>
              <a:rPr lang="en-US" sz="3000" b="1" u="sng" dirty="0" smtClean="0">
                <a:latin typeface="Times New Roman"/>
                <a:cs typeface="Times New Roman"/>
              </a:rPr>
              <a:t> 080109 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2008D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0.007)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625" y="788440"/>
            <a:ext cx="891337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Serendipitous detection (during </a:t>
            </a:r>
            <a:r>
              <a:rPr lang="en-US" i="1" dirty="0" smtClean="0">
                <a:latin typeface="Times New Roman"/>
                <a:cs typeface="Times New Roman"/>
              </a:rPr>
              <a:t>Swift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XRT</a:t>
            </a:r>
            <a:r>
              <a:rPr lang="en-US" dirty="0" smtClean="0">
                <a:latin typeface="Times New Roman"/>
                <a:cs typeface="Times New Roman"/>
              </a:rPr>
              <a:t> observations of SN2007uy) </a:t>
            </a:r>
            <a:r>
              <a:rPr lang="en-US" sz="1400" i="1" dirty="0" smtClean="0">
                <a:latin typeface="Times New Roman"/>
                <a:cs typeface="Times New Roman"/>
              </a:rPr>
              <a:t>(Berger &amp; </a:t>
            </a:r>
            <a:r>
              <a:rPr lang="en-US" sz="1400" i="1" dirty="0" err="1" smtClean="0">
                <a:latin typeface="Times New Roman"/>
                <a:cs typeface="Times New Roman"/>
              </a:rPr>
              <a:t>Soderberg</a:t>
            </a:r>
            <a:r>
              <a:rPr lang="en-US" sz="1400" i="1" dirty="0" smtClean="0">
                <a:latin typeface="Times New Roman"/>
                <a:cs typeface="Times New Roman"/>
              </a:rPr>
              <a:t> 2008: GCN 7159)</a:t>
            </a:r>
          </a:p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No associated GRB</a:t>
            </a:r>
            <a:endParaRPr lang="en-US" sz="1400" b="1" i="1" dirty="0" smtClean="0">
              <a:latin typeface="Times New Roman"/>
              <a:cs typeface="Times New Roman"/>
            </a:endParaRPr>
          </a:p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Optical transit identified 1.4 hours after </a:t>
            </a:r>
            <a:r>
              <a:rPr lang="en-US" dirty="0" err="1" smtClean="0">
                <a:latin typeface="Times New Roman"/>
                <a:cs typeface="Times New Roman"/>
              </a:rPr>
              <a:t>XRF</a:t>
            </a:r>
            <a:r>
              <a:rPr lang="en-US" dirty="0" smtClean="0">
                <a:latin typeface="Times New Roman"/>
                <a:cs typeface="Times New Roman"/>
              </a:rPr>
              <a:t> (no contemporaneous optical emission)</a:t>
            </a:r>
          </a:p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Extreme temporal coverage from very early times allowed for detailed modeling of progenitor 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Soderberg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et al. 2008)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He-rich </a:t>
            </a:r>
            <a:r>
              <a:rPr lang="en-US" dirty="0" err="1" smtClean="0">
                <a:latin typeface="Times New Roman"/>
                <a:cs typeface="Times New Roman"/>
              </a:rPr>
              <a:t>Ibc</a:t>
            </a:r>
            <a:r>
              <a:rPr lang="en-US" dirty="0" smtClean="0">
                <a:latin typeface="Times New Roman"/>
                <a:cs typeface="Times New Roman"/>
              </a:rPr>
              <a:t>, E</a:t>
            </a:r>
            <a:r>
              <a:rPr lang="en-US" baseline="-25000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 ~ 10</a:t>
            </a:r>
            <a:r>
              <a:rPr lang="en-US" baseline="30000" dirty="0" smtClean="0">
                <a:latin typeface="Times New Roman"/>
                <a:cs typeface="Times New Roman"/>
              </a:rPr>
              <a:t>46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“borderline” event? A link between standard </a:t>
            </a:r>
            <a:r>
              <a:rPr lang="en-US" dirty="0" err="1" smtClean="0">
                <a:latin typeface="Times New Roman"/>
                <a:cs typeface="Times New Roman"/>
              </a:rPr>
              <a:t>Ibc</a:t>
            </a:r>
            <a:r>
              <a:rPr lang="en-US" dirty="0" smtClean="0">
                <a:latin typeface="Times New Roman"/>
                <a:cs typeface="Times New Roman"/>
              </a:rPr>
              <a:t> SNe and GRB-SNe?</a:t>
            </a:r>
          </a:p>
          <a:p>
            <a:pPr marL="227013" indent="-2270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Collapse of ~ 30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latin typeface="Times New Roman"/>
                <a:ea typeface="Wingdings"/>
                <a:cs typeface="Times New Roman"/>
              </a:rPr>
              <a:t> star, forming a black hole and a weak, mildly relativistic jet </a:t>
            </a:r>
            <a:r>
              <a:rPr lang="en-US" sz="1400" i="1" dirty="0" smtClean="0">
                <a:latin typeface="Times New Roman"/>
                <a:ea typeface="Wingdings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ea typeface="Wingdings"/>
                <a:cs typeface="Times New Roman"/>
              </a:rPr>
              <a:t>Mazzali</a:t>
            </a:r>
            <a:r>
              <a:rPr lang="en-US" sz="1400" i="1" dirty="0" smtClean="0">
                <a:latin typeface="Times New Roman"/>
                <a:ea typeface="Wingdings"/>
                <a:cs typeface="Times New Roman"/>
              </a:rPr>
              <a:t> et al. 2008)</a:t>
            </a:r>
            <a:endParaRPr lang="en-US" sz="1400" baseline="-25000" dirty="0" smtClean="0">
              <a:latin typeface="Times New Roman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32733" y="3828615"/>
            <a:ext cx="6078533" cy="3026536"/>
            <a:chOff x="1532733" y="3804651"/>
            <a:chExt cx="6078533" cy="3026536"/>
          </a:xfrm>
        </p:grpSpPr>
        <p:grpSp>
          <p:nvGrpSpPr>
            <p:cNvPr id="11" name="Group 10"/>
            <p:cNvGrpSpPr/>
            <p:nvPr/>
          </p:nvGrpSpPr>
          <p:grpSpPr>
            <a:xfrm>
              <a:off x="1532733" y="3804651"/>
              <a:ext cx="6078533" cy="3026536"/>
              <a:chOff x="1532733" y="3804651"/>
              <a:chExt cx="6078533" cy="30265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2733" y="3804651"/>
                <a:ext cx="6078533" cy="285549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02961" y="6523410"/>
                <a:ext cx="18683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1400" i="1" dirty="0" err="1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Soderberg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et al. 2008)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 </a:t>
                </a:r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68446" y="590695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X-ray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2153" y="5906956"/>
              <a:ext cx="5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745" y="155762"/>
            <a:ext cx="6197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 smtClean="0">
                <a:latin typeface="Times New Roman"/>
                <a:cs typeface="Times New Roman"/>
              </a:rPr>
              <a:t>XRF</a:t>
            </a:r>
            <a:r>
              <a:rPr lang="en-US" sz="3000" b="1" u="sng" dirty="0" smtClean="0">
                <a:latin typeface="Times New Roman"/>
                <a:cs typeface="Times New Roman"/>
              </a:rPr>
              <a:t> 080109 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2008D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0.007)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351" y="1281211"/>
            <a:ext cx="4787900" cy="4295577"/>
            <a:chOff x="488821" y="366486"/>
            <a:chExt cx="4787900" cy="42955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821" y="366486"/>
              <a:ext cx="4787900" cy="3987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19968" y="4354286"/>
              <a:ext cx="17405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(</a:t>
              </a:r>
              <a:r>
                <a:rPr lang="en-US" sz="1400" i="1" dirty="0" err="1" smtClean="0">
                  <a:latin typeface="Times New Roman"/>
                  <a:cs typeface="Times New Roman"/>
                </a:rPr>
                <a:t>Mazzali</a:t>
              </a:r>
              <a:r>
                <a:rPr lang="en-US" sz="1400" i="1" dirty="0" smtClean="0">
                  <a:latin typeface="Times New Roman"/>
                  <a:cs typeface="Times New Roman"/>
                </a:rPr>
                <a:t> et al. 2008)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70861" y="1213008"/>
            <a:ext cx="3320741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Synthesized ~ 0.09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 of </a:t>
            </a:r>
            <a:r>
              <a:rPr lang="en-US" baseline="30000" dirty="0" smtClean="0">
                <a:latin typeface="Times New Roman"/>
                <a:ea typeface="Wingdings"/>
                <a:cs typeface="Times New Roman"/>
                <a:sym typeface="Wingdings"/>
              </a:rPr>
              <a:t>56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Ni</a:t>
            </a:r>
          </a:p>
          <a:p>
            <a:pPr marL="227013" indent="-227013">
              <a:spcAft>
                <a:spcPts val="1200"/>
              </a:spcAft>
              <a:buFont typeface="Wingdings" charset="2"/>
              <a:buChar char="à"/>
            </a:pPr>
            <a:r>
              <a:rPr lang="en-US" baseline="30000" dirty="0" smtClean="0">
                <a:latin typeface="Times New Roman"/>
                <a:ea typeface="Wingdings"/>
                <a:cs typeface="Times New Roman"/>
                <a:sym typeface="Wingdings"/>
              </a:rPr>
              <a:t>56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Ni synthesis similar to that in the broad-lined </a:t>
            </a:r>
            <a:r>
              <a:rPr lang="en-US" dirty="0" err="1" smtClean="0">
                <a:latin typeface="Times New Roman"/>
                <a:ea typeface="Wingdings"/>
                <a:cs typeface="Times New Roman"/>
                <a:sym typeface="Wingdings"/>
              </a:rPr>
              <a:t>SN-Ic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 02ap, but much less than that in GRB-SNe such as 98bw (0.7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)</a:t>
            </a:r>
          </a:p>
          <a:p>
            <a:pPr marL="227013" indent="-227013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“Shock breakout” </a:t>
            </a:r>
            <a:r>
              <a:rPr lang="en-US" sz="1400" i="1" dirty="0" smtClean="0">
                <a:latin typeface="Times New Roman"/>
                <a:ea typeface="Wingdings"/>
                <a:cs typeface="Times New Roman"/>
                <a:sym typeface="Wingdings"/>
              </a:rPr>
              <a:t>(</a:t>
            </a:r>
            <a:r>
              <a:rPr lang="en-US" sz="1400" i="1" dirty="0" err="1" smtClean="0">
                <a:latin typeface="Times New Roman"/>
                <a:ea typeface="Wingdings"/>
                <a:cs typeface="Times New Roman"/>
                <a:sym typeface="Wingdings"/>
              </a:rPr>
              <a:t>Soderberg</a:t>
            </a:r>
            <a:r>
              <a:rPr lang="en-US" sz="1400" i="1" dirty="0" smtClean="0">
                <a:latin typeface="Times New Roman"/>
                <a:ea typeface="Wingdings"/>
                <a:cs typeface="Times New Roman"/>
                <a:sym typeface="Wingdings"/>
              </a:rPr>
              <a:t> et al. 2008)</a:t>
            </a:r>
            <a:r>
              <a:rPr lang="en-US" sz="1400" dirty="0" smtClean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or “failed relativistic jet” (due to low energy or damping by the He layer not found in pre-GRB stars) 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ea typeface="Wingdings"/>
                <a:cs typeface="Times New Roman"/>
                <a:sym typeface="Wingdings"/>
              </a:rPr>
              <a:t>(</a:t>
            </a:r>
            <a:r>
              <a:rPr lang="en-US" sz="1400" i="1" dirty="0" err="1" smtClean="0">
                <a:solidFill>
                  <a:prstClr val="black"/>
                </a:solidFill>
                <a:latin typeface="Times New Roman"/>
                <a:ea typeface="Wingdings"/>
                <a:cs typeface="Times New Roman"/>
                <a:sym typeface="Wingdings"/>
              </a:rPr>
              <a:t>Mazzali</a:t>
            </a:r>
            <a:r>
              <a:rPr lang="en-US" sz="1400" i="1" dirty="0" smtClean="0">
                <a:solidFill>
                  <a:prstClr val="black"/>
                </a:solidFill>
                <a:latin typeface="Times New Roman"/>
                <a:ea typeface="Wingdings"/>
                <a:cs typeface="Times New Roman"/>
                <a:sym typeface="Wingdings"/>
              </a:rPr>
              <a:t> et al. 2008)</a:t>
            </a:r>
            <a:endParaRPr lang="en-US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27013" indent="-227013">
              <a:spcAft>
                <a:spcPts val="1200"/>
              </a:spcAft>
              <a:buFont typeface="Wingdings" charset="2"/>
              <a:buChar char="à"/>
            </a:pP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Suggests GRB-like central engine activity may be present in all black hole forming SNe </a:t>
            </a:r>
            <a:r>
              <a:rPr lang="en-US" dirty="0" err="1" smtClean="0">
                <a:latin typeface="Times New Roman"/>
                <a:ea typeface="Wingdings"/>
                <a:cs typeface="Times New Roman"/>
                <a:sym typeface="Wingdings"/>
              </a:rPr>
              <a:t>Ibc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73087" y="3470670"/>
            <a:ext cx="718821" cy="483271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" y="2476284"/>
            <a:ext cx="4165208" cy="2161793"/>
            <a:chOff x="-3340" y="4492867"/>
            <a:chExt cx="4562743" cy="2368118"/>
          </a:xfrm>
        </p:grpSpPr>
        <p:pic>
          <p:nvPicPr>
            <p:cNvPr id="4" name="Picture 3" descr="GRB081007.jpg"/>
            <p:cNvPicPr>
              <a:picLocks noChangeAspect="1"/>
            </p:cNvPicPr>
            <p:nvPr/>
          </p:nvPicPr>
          <p:blipFill>
            <a:blip r:embed="rId2"/>
            <a:srcRect r="50138" b="19485"/>
            <a:stretch>
              <a:fillRect/>
            </a:stretch>
          </p:blipFill>
          <p:spPr>
            <a:xfrm>
              <a:off x="0" y="4492867"/>
              <a:ext cx="4559403" cy="236513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-3340" y="4492867"/>
              <a:ext cx="3892791" cy="2368118"/>
              <a:chOff x="-3340" y="4492867"/>
              <a:chExt cx="3892791" cy="23681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4492867"/>
                <a:ext cx="3470752" cy="70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SMARTS 1.3m I-band </a:t>
                </a:r>
              </a:p>
              <a:p>
                <a:r>
                  <a:rPr lang="en-US" dirty="0" smtClean="0">
                    <a:latin typeface="Times New Roman"/>
                    <a:cs typeface="Times New Roman"/>
                  </a:rPr>
                  <a:t>Afterglow Observations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0416" y="6456403"/>
                <a:ext cx="1609035" cy="40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22.7 hrs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3340" y="6456402"/>
                <a:ext cx="2082928" cy="40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0.7 hrs post burst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55745" y="155762"/>
            <a:ext cx="60251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081007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2008hw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0.53)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85" y="795365"/>
            <a:ext cx="8649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~ 10</a:t>
            </a:r>
            <a:r>
              <a:rPr lang="en-US" baseline="30000" dirty="0" smtClean="0">
                <a:latin typeface="Times New Roman"/>
                <a:cs typeface="Times New Roman"/>
              </a:rPr>
              <a:t>51</a:t>
            </a:r>
            <a:r>
              <a:rPr lang="en-US" dirty="0" smtClean="0">
                <a:latin typeface="Times New Roman"/>
                <a:cs typeface="Times New Roman"/>
              </a:rPr>
              <a:t> ergs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Brightening detected in optical afterglow </a:t>
            </a:r>
            <a:r>
              <a:rPr lang="en-US" sz="1400" i="1" dirty="0" smtClean="0">
                <a:latin typeface="Times New Roman"/>
                <a:cs typeface="Times New Roman"/>
              </a:rPr>
              <a:t>(</a:t>
            </a:r>
            <a:r>
              <a:rPr lang="en-US" sz="1400" i="1" dirty="0" err="1" smtClean="0">
                <a:latin typeface="Times New Roman"/>
                <a:cs typeface="Times New Roman"/>
              </a:rPr>
              <a:t>Soderberg</a:t>
            </a:r>
            <a:r>
              <a:rPr lang="en-US" sz="1400" i="1" dirty="0" smtClean="0">
                <a:latin typeface="Times New Roman"/>
                <a:cs typeface="Times New Roman"/>
              </a:rPr>
              <a:t> et al. 2008; GCN 8662)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Spectra 17 days-post burst (with galaxy template subtracted) revealed the broad bumps indicative of a GRB-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(similar to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1998bw) </a:t>
            </a:r>
            <a:r>
              <a:rPr lang="en-US" sz="1400" i="1" dirty="0" smtClean="0">
                <a:latin typeface="Times New Roman"/>
                <a:cs typeface="Times New Roman"/>
              </a:rPr>
              <a:t>(Della Valle et al. 2008: </a:t>
            </a:r>
            <a:r>
              <a:rPr lang="en-US" sz="1400" i="1" dirty="0" err="1" smtClean="0">
                <a:latin typeface="Times New Roman"/>
                <a:cs typeface="Times New Roman"/>
              </a:rPr>
              <a:t>CBET</a:t>
            </a:r>
            <a:r>
              <a:rPr lang="en-US" sz="1400" i="1" dirty="0" smtClean="0">
                <a:latin typeface="Times New Roman"/>
                <a:cs typeface="Times New Roman"/>
              </a:rPr>
              <a:t> 1602)</a:t>
            </a:r>
          </a:p>
          <a:p>
            <a:pPr marL="227013" indent="-227013">
              <a:spcAft>
                <a:spcPts val="1200"/>
              </a:spcAft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12" y="2734357"/>
            <a:ext cx="4568868" cy="31166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6763" y="4684227"/>
            <a:ext cx="4173658" cy="2161791"/>
            <a:chOff x="4572000" y="4492867"/>
            <a:chExt cx="4572000" cy="2368117"/>
          </a:xfrm>
        </p:grpSpPr>
        <p:pic>
          <p:nvPicPr>
            <p:cNvPr id="18" name="Picture 17" descr="GRB081007.jpg"/>
            <p:cNvPicPr>
              <a:picLocks noChangeAspect="1"/>
            </p:cNvPicPr>
            <p:nvPr/>
          </p:nvPicPr>
          <p:blipFill>
            <a:blip r:embed="rId2"/>
            <a:srcRect l="50348" b="19485"/>
            <a:stretch>
              <a:fillRect/>
            </a:stretch>
          </p:blipFill>
          <p:spPr>
            <a:xfrm>
              <a:off x="4603836" y="4492867"/>
              <a:ext cx="4540164" cy="2365133"/>
            </a:xfrm>
            <a:prstGeom prst="rect">
              <a:avLst/>
            </a:prstGeom>
          </p:spPr>
        </p:pic>
        <p:grpSp>
          <p:nvGrpSpPr>
            <p:cNvPr id="19" name="Group 11"/>
            <p:cNvGrpSpPr/>
            <p:nvPr/>
          </p:nvGrpSpPr>
          <p:grpSpPr>
            <a:xfrm>
              <a:off x="4572000" y="6456401"/>
              <a:ext cx="4103252" cy="404583"/>
              <a:chOff x="4572000" y="6456401"/>
              <a:chExt cx="4103252" cy="40458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72000" y="6456402"/>
                <a:ext cx="2117803" cy="40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47.9 hrs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68883" y="6456401"/>
                <a:ext cx="1806369" cy="40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69.9 hrs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5111"/>
            <a:ext cx="4572000" cy="344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4011"/>
            <a:ext cx="45720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745" y="155762"/>
            <a:ext cx="5918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090618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2009??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0.54)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89" y="862679"/>
            <a:ext cx="8649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Extremely bright bursts (at all wavelengths) triggered </a:t>
            </a:r>
            <a:r>
              <a:rPr lang="en-US" i="1" dirty="0" smtClean="0">
                <a:latin typeface="Times New Roman"/>
                <a:cs typeface="Times New Roman"/>
              </a:rPr>
              <a:t>Swift, Fermi, Super-AGILE </a:t>
            </a:r>
            <a:r>
              <a:rPr lang="en-US" dirty="0" smtClean="0">
                <a:latin typeface="Times New Roman"/>
                <a:cs typeface="Times New Roman"/>
              </a:rPr>
              <a:t>etc.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~ 3 × 10</a:t>
            </a:r>
            <a:r>
              <a:rPr lang="en-US" baseline="30000" dirty="0" smtClean="0">
                <a:latin typeface="Times New Roman"/>
                <a:cs typeface="Times New Roman"/>
              </a:rPr>
              <a:t>53</a:t>
            </a:r>
            <a:r>
              <a:rPr lang="en-US" dirty="0" smtClean="0">
                <a:latin typeface="Times New Roman"/>
                <a:cs typeface="Times New Roman"/>
              </a:rPr>
              <a:t> ergs </a:t>
            </a:r>
            <a:r>
              <a:rPr lang="en-US" sz="1400" i="1" dirty="0" smtClean="0">
                <a:latin typeface="Times New Roman"/>
                <a:cs typeface="Times New Roman"/>
              </a:rPr>
              <a:t>(Page et al. 2011)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Light curve bump associated with change in color </a:t>
            </a:r>
            <a:r>
              <a:rPr lang="en-US" sz="1400" i="1" dirty="0" smtClean="0">
                <a:latin typeface="Times New Roman"/>
                <a:cs typeface="Times New Roman"/>
              </a:rPr>
              <a:t>(Cano et al. 2011)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i="1" dirty="0" smtClean="0">
                <a:latin typeface="Times New Roman"/>
                <a:cs typeface="Times New Roman"/>
              </a:rPr>
              <a:t> [No spectral identification of this GRB-</a:t>
            </a:r>
            <a:r>
              <a:rPr lang="en-US" i="1" dirty="0" err="1" smtClean="0">
                <a:latin typeface="Times New Roman"/>
                <a:cs typeface="Times New Roman"/>
              </a:rPr>
              <a:t>SN</a:t>
            </a:r>
            <a:r>
              <a:rPr lang="en-US" i="1" dirty="0" smtClean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6855" y="3429000"/>
            <a:ext cx="10587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AG +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150" y="3429000"/>
            <a:ext cx="479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SN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745" y="155762"/>
            <a:ext cx="5896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Times New Roman"/>
                <a:cs typeface="Times New Roman"/>
              </a:rPr>
              <a:t>GRB 091127 / 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SN</a:t>
            </a:r>
            <a:r>
              <a:rPr lang="en-US" sz="3000" b="1" u="sng" dirty="0" smtClean="0">
                <a:latin typeface="Times New Roman"/>
                <a:cs typeface="Times New Roman"/>
              </a:rPr>
              <a:t> 2009nz (</a:t>
            </a:r>
            <a:r>
              <a:rPr lang="en-US" sz="3000" b="1" u="sng" dirty="0" err="1" smtClean="0">
                <a:latin typeface="Times New Roman"/>
                <a:cs typeface="Times New Roman"/>
              </a:rPr>
              <a:t>z</a:t>
            </a:r>
            <a:r>
              <a:rPr lang="en-US" sz="3000" b="1" u="sng" dirty="0" smtClean="0">
                <a:latin typeface="Times New Roman"/>
                <a:cs typeface="Times New Roman"/>
              </a:rPr>
              <a:t> </a:t>
            </a:r>
            <a:r>
              <a:rPr lang="en-US" sz="3000" b="1" u="sng" dirty="0">
                <a:latin typeface="Times New Roman"/>
                <a:cs typeface="Times New Roman"/>
              </a:rPr>
              <a:t>= </a:t>
            </a:r>
            <a:r>
              <a:rPr lang="en-US" sz="3000" b="1" u="sng" dirty="0" smtClean="0">
                <a:latin typeface="Times New Roman"/>
                <a:cs typeface="Times New Roman"/>
              </a:rPr>
              <a:t>0.49)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996" y="886642"/>
            <a:ext cx="8530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latin typeface="Times New Roman"/>
                <a:cs typeface="Times New Roman"/>
              </a:rPr>
              <a:t>iso</a:t>
            </a:r>
            <a:r>
              <a:rPr lang="en-US" dirty="0" smtClean="0">
                <a:latin typeface="Times New Roman"/>
                <a:cs typeface="Times New Roman"/>
              </a:rPr>
              <a:t> ~ 10</a:t>
            </a:r>
            <a:r>
              <a:rPr lang="en-US" baseline="30000" dirty="0" smtClean="0">
                <a:latin typeface="Times New Roman"/>
                <a:cs typeface="Times New Roman"/>
              </a:rPr>
              <a:t>53</a:t>
            </a:r>
            <a:r>
              <a:rPr lang="en-US" dirty="0" smtClean="0">
                <a:latin typeface="Times New Roman"/>
                <a:cs typeface="Times New Roman"/>
              </a:rPr>
              <a:t> ergs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Bright optical afterglow detected by numerous instruments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Optical afterglow brightened ~ 10 days post-burst, following an evolution similar to </a:t>
            </a:r>
            <a:r>
              <a:rPr lang="en-US" dirty="0" err="1" smtClean="0">
                <a:latin typeface="Times New Roman"/>
                <a:cs typeface="Times New Roman"/>
              </a:rPr>
              <a:t>SN</a:t>
            </a:r>
            <a:r>
              <a:rPr lang="en-US" dirty="0" smtClean="0">
                <a:latin typeface="Times New Roman"/>
                <a:cs typeface="Times New Roman"/>
              </a:rPr>
              <a:t> 1998bw </a:t>
            </a:r>
            <a:r>
              <a:rPr lang="en-US" sz="1400" i="1" dirty="0" smtClean="0">
                <a:latin typeface="Times New Roman"/>
                <a:cs typeface="Times New Roman"/>
              </a:rPr>
              <a:t>(Cobb et al. 2010, GCN 10400)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Spectra reveal the broad features typical of GRB-SNe  </a:t>
            </a:r>
            <a:r>
              <a:rPr lang="en-US" sz="1400" i="1" dirty="0" smtClean="0">
                <a:latin typeface="Times New Roman"/>
                <a:cs typeface="Times New Roman"/>
              </a:rPr>
              <a:t>(Berger et al. 2011)</a:t>
            </a: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 marL="227013" indent="-227013">
              <a:spcAft>
                <a:spcPts val="1200"/>
              </a:spcAft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6" y="3271961"/>
            <a:ext cx="8357992" cy="26952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90333" y="5967231"/>
            <a:ext cx="1560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/>
                <a:cs typeface="Times New Roman"/>
              </a:rPr>
              <a:t>(Cobb et al.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8361</TotalTime>
  <Words>1922</Words>
  <Application>Microsoft Macintosh PowerPoint</Application>
  <PresentationFormat>On-screen Show (4:3)</PresentationFormat>
  <Paragraphs>227</Paragraphs>
  <Slides>16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Bethany Cobb</dc:creator>
  <cp:lastModifiedBy>Bethany Cobb</cp:lastModifiedBy>
  <cp:revision>246</cp:revision>
  <dcterms:created xsi:type="dcterms:W3CDTF">2012-03-12T10:14:28Z</dcterms:created>
  <dcterms:modified xsi:type="dcterms:W3CDTF">2012-03-13T01:28:38Z</dcterms:modified>
</cp:coreProperties>
</file>