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g" ContentType="image/jpeg"/>
  <Default Extension="xml" ContentType="application/xml"/>
  <Default Extension="jpeg" ContentType="image/jpeg"/>
  <Default Extension="emf" ContentType="image/x-emf"/>
  <Default Extension="tiff" ContentType="image/tif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72" r:id="rId1"/>
  </p:sldMasterIdLst>
  <p:sldIdLst>
    <p:sldId id="256" r:id="rId2"/>
    <p:sldId id="257" r:id="rId3"/>
    <p:sldId id="265" r:id="rId4"/>
    <p:sldId id="266" r:id="rId5"/>
    <p:sldId id="268" r:id="rId6"/>
    <p:sldId id="258" r:id="rId7"/>
    <p:sldId id="262" r:id="rId8"/>
    <p:sldId id="263" r:id="rId9"/>
    <p:sldId id="264" r:id="rId10"/>
    <p:sldId id="272" r:id="rId11"/>
    <p:sldId id="273" r:id="rId12"/>
    <p:sldId id="260" r:id="rId13"/>
    <p:sldId id="261" r:id="rId14"/>
    <p:sldId id="271" r:id="rId15"/>
    <p:sldId id="267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600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BCBACED-4437-5049-AA99-9B451208881C}" type="datetimeFigureOut">
              <a:rPr lang="en-US" smtClean="0"/>
              <a:t>05/03/2012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ACED-4437-5049-AA99-9B451208881C}" type="datetimeFigureOut">
              <a:rPr lang="en-US" smtClean="0"/>
              <a:t>05/03/2012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3D41-A8EF-E448-A3AE-FD5301374F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ACED-4437-5049-AA99-9B451208881C}" type="datetimeFigureOut">
              <a:rPr lang="en-US" smtClean="0"/>
              <a:t>05/03/2012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3D41-A8EF-E448-A3AE-FD5301374F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ACED-4437-5049-AA99-9B451208881C}" type="datetimeFigureOut">
              <a:rPr lang="en-US" smtClean="0"/>
              <a:t>05/03/2012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3D41-A8EF-E448-A3AE-FD5301374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ACED-4437-5049-AA99-9B451208881C}" type="datetimeFigureOut">
              <a:rPr lang="en-US" smtClean="0"/>
              <a:t>05/03/2012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3D41-A8EF-E448-A3AE-FD5301374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ACED-4437-5049-AA99-9B451208881C}" type="datetimeFigureOut">
              <a:rPr lang="en-US" smtClean="0"/>
              <a:t>05/03/2012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9BCBACED-4437-5049-AA99-9B451208881C}" type="datetimeFigureOut">
              <a:rPr lang="en-US" smtClean="0"/>
              <a:t>05/03/2012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3D41-A8EF-E448-A3AE-FD5301374F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ACED-4437-5049-AA99-9B451208881C}" type="datetimeFigureOut">
              <a:rPr lang="en-US" smtClean="0"/>
              <a:t>05/03/2012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3D41-A8EF-E448-A3AE-FD5301374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ACED-4437-5049-AA99-9B451208881C}" type="datetimeFigureOut">
              <a:rPr lang="en-US" smtClean="0"/>
              <a:t>05/03/2012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3D41-A8EF-E448-A3AE-FD5301374F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ACED-4437-5049-AA99-9B451208881C}" type="datetimeFigureOut">
              <a:rPr lang="en-US" smtClean="0"/>
              <a:t>05/03/2012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3D41-A8EF-E448-A3AE-FD5301374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ACED-4437-5049-AA99-9B451208881C}" type="datetimeFigureOut">
              <a:rPr lang="en-US" smtClean="0"/>
              <a:t>05/03/2012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3D41-A8EF-E448-A3AE-FD5301374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9BCBACED-4437-5049-AA99-9B451208881C}" type="datetimeFigureOut">
              <a:rPr lang="en-US" smtClean="0"/>
              <a:t>05/03/2012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3D41-A8EF-E448-A3AE-FD5301374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9BCBACED-4437-5049-AA99-9B451208881C}" type="datetimeFigureOut">
              <a:rPr lang="en-US" smtClean="0"/>
              <a:t>05/03/2012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5D93D41-A8EF-E448-A3AE-FD5301374F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9BCBACED-4437-5049-AA99-9B451208881C}" type="datetimeFigureOut">
              <a:rPr lang="en-US" smtClean="0"/>
              <a:t>05/03/2012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E5D93D41-A8EF-E448-A3AE-FD5301374F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9BCBACED-4437-5049-AA99-9B451208881C}" type="datetimeFigureOut">
              <a:rPr lang="en-US" smtClean="0"/>
              <a:t>05/03/2012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E5D93D41-A8EF-E448-A3AE-FD5301374F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ACED-4437-5049-AA99-9B451208881C}" type="datetimeFigureOut">
              <a:rPr lang="en-US" smtClean="0"/>
              <a:t>05/03/2012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3D41-A8EF-E448-A3AE-FD5301374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ACED-4437-5049-AA99-9B451208881C}" type="datetimeFigureOut">
              <a:rPr lang="en-US" smtClean="0"/>
              <a:t>05/03/2012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3D41-A8EF-E448-A3AE-FD5301374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ACED-4437-5049-AA99-9B451208881C}" type="datetimeFigureOut">
              <a:rPr lang="en-US" smtClean="0"/>
              <a:t>05/03/2012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93D41-A8EF-E448-A3AE-FD5301374F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2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BCBACED-4437-5049-AA99-9B451208881C}" type="datetimeFigureOut">
              <a:rPr lang="en-US" smtClean="0"/>
              <a:t>05/03/2012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E5D93D41-A8EF-E448-A3AE-FD5301374F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  <p:sldLayoutId id="2147484284" r:id="rId12"/>
    <p:sldLayoutId id="2147484285" r:id="rId13"/>
    <p:sldLayoutId id="2147484286" r:id="rId14"/>
    <p:sldLayoutId id="2147484287" r:id="rId15"/>
    <p:sldLayoutId id="2147484288" r:id="rId16"/>
    <p:sldLayoutId id="2147484289" r:id="rId17"/>
    <p:sldLayoutId id="2147484290" r:id="rId18"/>
    <p:sldLayoutId id="2147484291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3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3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0785" y="1850983"/>
            <a:ext cx="5458968" cy="104868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Constraining the progenitors of gamma-ray bursts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0785" y="4196849"/>
            <a:ext cx="5458968" cy="621792"/>
          </a:xfrm>
        </p:spPr>
        <p:txBody>
          <a:bodyPr>
            <a:normAutofit/>
          </a:bodyPr>
          <a:lstStyle/>
          <a:p>
            <a:r>
              <a:rPr lang="en-US" dirty="0" smtClean="0"/>
              <a:t>Andrew Levan</a:t>
            </a:r>
          </a:p>
          <a:p>
            <a:r>
              <a:rPr lang="en-US" dirty="0" smtClean="0"/>
              <a:t>University of Warwick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5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1026"/>
            <a:ext cx="6508377" cy="805625"/>
          </a:xfrm>
        </p:spPr>
        <p:txBody>
          <a:bodyPr/>
          <a:lstStyle/>
          <a:p>
            <a:r>
              <a:rPr lang="en-US" dirty="0" smtClean="0"/>
              <a:t>Routes to progenitors</a:t>
            </a:r>
            <a:br>
              <a:rPr lang="en-US" dirty="0" smtClean="0"/>
            </a:br>
            <a:r>
              <a:rPr lang="en-US" dirty="0" smtClean="0"/>
              <a:t>Host environments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256651"/>
            <a:ext cx="6508377" cy="1244600"/>
          </a:xfrm>
        </p:spPr>
        <p:txBody>
          <a:bodyPr/>
          <a:lstStyle/>
          <a:p>
            <a:r>
              <a:rPr lang="en-US" dirty="0" smtClean="0"/>
              <a:t>Pros : Good physical detail. Characterization of progenitor environments (i.e. not just of SN)</a:t>
            </a:r>
          </a:p>
          <a:p>
            <a:r>
              <a:rPr lang="en-US" dirty="0" smtClean="0"/>
              <a:t>Beware: Selection effects</a:t>
            </a:r>
            <a:endParaRPr lang="en-US" dirty="0"/>
          </a:p>
        </p:txBody>
      </p:sp>
      <p:pic>
        <p:nvPicPr>
          <p:cNvPr id="10" name="Picture 9" descr="Snapshot 2012-03-12 22-18-20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32" y="2479259"/>
            <a:ext cx="4809066" cy="43787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35831" y="6488668"/>
            <a:ext cx="2208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Modjaz</a:t>
            </a:r>
            <a:r>
              <a:rPr lang="en-US" dirty="0" smtClean="0"/>
              <a:t> et al.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25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1026"/>
            <a:ext cx="6508377" cy="805625"/>
          </a:xfrm>
        </p:spPr>
        <p:txBody>
          <a:bodyPr/>
          <a:lstStyle/>
          <a:p>
            <a:r>
              <a:rPr lang="en-US" dirty="0" smtClean="0"/>
              <a:t>Routes to progenitors</a:t>
            </a:r>
            <a:br>
              <a:rPr lang="en-US" dirty="0" smtClean="0"/>
            </a:br>
            <a:r>
              <a:rPr lang="en-US" dirty="0" smtClean="0"/>
              <a:t>Host environments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256651"/>
            <a:ext cx="6508377" cy="1244600"/>
          </a:xfrm>
        </p:spPr>
        <p:txBody>
          <a:bodyPr/>
          <a:lstStyle/>
          <a:p>
            <a:r>
              <a:rPr lang="en-US" dirty="0" smtClean="0"/>
              <a:t>Pros : Good physical detail. Characterization of progenitor environments (i.e. not just of SN)</a:t>
            </a:r>
          </a:p>
          <a:p>
            <a:r>
              <a:rPr lang="en-US" dirty="0" smtClean="0"/>
              <a:t>Beware: Selection effects</a:t>
            </a:r>
            <a:endParaRPr lang="en-US" dirty="0"/>
          </a:p>
        </p:txBody>
      </p:sp>
      <p:pic>
        <p:nvPicPr>
          <p:cNvPr id="8" name="Picture 7" descr="Mstar_c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584" y="2137187"/>
            <a:ext cx="4568415" cy="45684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61343" y="6488668"/>
            <a:ext cx="3028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Svensson</a:t>
            </a:r>
            <a:r>
              <a:rPr lang="en-US" dirty="0" smtClean="0"/>
              <a:t> et al. 2010, 2012</a:t>
            </a:r>
            <a:endParaRPr lang="en-US" dirty="0"/>
          </a:p>
        </p:txBody>
      </p:sp>
      <p:pic>
        <p:nvPicPr>
          <p:cNvPr id="5" name="Picture 4" descr="r8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15" y="2399653"/>
            <a:ext cx="4123269" cy="412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7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46559"/>
            <a:ext cx="6508377" cy="740833"/>
          </a:xfrm>
        </p:spPr>
        <p:txBody>
          <a:bodyPr/>
          <a:lstStyle/>
          <a:p>
            <a:r>
              <a:rPr lang="en-US" dirty="0" smtClean="0"/>
              <a:t>GRB 101225A / GRB 111209A</a:t>
            </a:r>
            <a:endParaRPr lang="en-US" dirty="0"/>
          </a:p>
        </p:txBody>
      </p:sp>
      <p:pic>
        <p:nvPicPr>
          <p:cNvPr id="4" name="Picture 3" descr="comp_1225_120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5" y="508007"/>
            <a:ext cx="3894667" cy="3894667"/>
          </a:xfrm>
          <a:prstGeom prst="rect">
            <a:avLst/>
          </a:prstGeom>
        </p:spPr>
      </p:pic>
      <p:pic>
        <p:nvPicPr>
          <p:cNvPr id="5" name="Picture 4" descr="1209_1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066" y="1828799"/>
            <a:ext cx="4758267" cy="4758267"/>
          </a:xfrm>
          <a:prstGeom prst="rect">
            <a:avLst/>
          </a:prstGeom>
        </p:spPr>
      </p:pic>
      <p:pic>
        <p:nvPicPr>
          <p:cNvPr id="6" name="Picture 5" descr="111209A_hs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7" y="4568392"/>
            <a:ext cx="3022600" cy="249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30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54000"/>
            <a:ext cx="6508377" cy="524933"/>
          </a:xfrm>
        </p:spPr>
        <p:txBody>
          <a:bodyPr/>
          <a:lstStyle/>
          <a:p>
            <a:r>
              <a:rPr lang="en-US" dirty="0" smtClean="0"/>
              <a:t>GRB 110328A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5435600"/>
            <a:ext cx="6508377" cy="69056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/>
                </a:solidFill>
                <a:latin typeface="Arial"/>
              </a:rPr>
              <a:t>……</a:t>
            </a:r>
            <a:r>
              <a:rPr lang="en-US" dirty="0">
                <a:solidFill>
                  <a:schemeClr val="tx1"/>
                </a:solidFill>
                <a:latin typeface="Times" charset="0"/>
              </a:rPr>
              <a:t>.striking similarities with what was observed during the 2008 March 19 outburst of the supergiant fast X-ray transient (SFXT) IGR J16479-4514  - </a:t>
            </a:r>
            <a:r>
              <a:rPr lang="en-US" dirty="0" err="1">
                <a:solidFill>
                  <a:schemeClr val="tx1"/>
                </a:solidFill>
                <a:latin typeface="Times" charset="0"/>
              </a:rPr>
              <a:t>Kennea</a:t>
            </a:r>
            <a:r>
              <a:rPr lang="en-US" dirty="0">
                <a:solidFill>
                  <a:schemeClr val="tx1"/>
                </a:solidFill>
                <a:latin typeface="Times" charset="0"/>
              </a:rPr>
              <a:t> et al. ATEL 3242</a:t>
            </a:r>
          </a:p>
          <a:p>
            <a:endParaRPr lang="en-US" dirty="0"/>
          </a:p>
        </p:txBody>
      </p:sp>
      <p:pic>
        <p:nvPicPr>
          <p:cNvPr id="7" name="Picture 7" descr="ear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74" y="778933"/>
            <a:ext cx="6096000" cy="455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earl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74" y="777345"/>
            <a:ext cx="6096000" cy="455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692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csub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129" y="1100667"/>
            <a:ext cx="4690533" cy="469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ost_spec_bi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4" y="3685791"/>
            <a:ext cx="4656663" cy="309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gemini_ast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376" y="16936"/>
            <a:ext cx="4657624" cy="366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9334" y="5855121"/>
            <a:ext cx="3996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Levan et al. 2011; Bloom et al. 2001; Burrows et al. 2011; </a:t>
            </a:r>
            <a:r>
              <a:rPr lang="en-US" dirty="0" err="1" smtClean="0"/>
              <a:t>Zauderer</a:t>
            </a:r>
            <a:r>
              <a:rPr lang="en-US" dirty="0" smtClean="0"/>
              <a:t> et al.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783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LGRBs conclusively linked to stellar core collapse.</a:t>
            </a:r>
          </a:p>
          <a:p>
            <a:r>
              <a:rPr lang="en-US" dirty="0" smtClean="0"/>
              <a:t>Many “prime examples” are outliers of the GRB distribution</a:t>
            </a:r>
          </a:p>
          <a:p>
            <a:r>
              <a:rPr lang="en-US" dirty="0" smtClean="0"/>
              <a:t>The gamma-ray sky is diverse</a:t>
            </a:r>
          </a:p>
          <a:p>
            <a:r>
              <a:rPr lang="en-US" dirty="0" smtClean="0"/>
              <a:t>There may be well be more progenitor systems waiting to be found.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4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Unlike optical astronomy most recent discoveries in gamma-ray transients are of longer durations. </a:t>
            </a:r>
          </a:p>
          <a:p>
            <a:r>
              <a:rPr lang="en-US" dirty="0" smtClean="0"/>
              <a:t>These events might be new physical systems or e.g. very high redshift GRBs.</a:t>
            </a:r>
          </a:p>
          <a:p>
            <a:r>
              <a:rPr lang="en-US" dirty="0" smtClean="0"/>
              <a:t>Increase the ability of detectors to find then. </a:t>
            </a:r>
          </a:p>
          <a:p>
            <a:pPr lvl="1"/>
            <a:r>
              <a:rPr lang="en-US" dirty="0" smtClean="0"/>
              <a:t>Higher orbits for new missions?</a:t>
            </a:r>
          </a:p>
          <a:p>
            <a:pPr lvl="1"/>
            <a:r>
              <a:rPr lang="en-US" dirty="0" smtClean="0"/>
              <a:t>High cadence + improved sensitivity </a:t>
            </a:r>
          </a:p>
          <a:p>
            <a:pPr lvl="1"/>
            <a:r>
              <a:rPr lang="en-US" dirty="0" smtClean="0"/>
              <a:t>Change pointing strategy for </a:t>
            </a:r>
            <a:r>
              <a:rPr lang="en-US" i="1" dirty="0" smtClean="0"/>
              <a:t>Swift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98124"/>
            <a:ext cx="6508377" cy="516276"/>
          </a:xfrm>
        </p:spPr>
        <p:txBody>
          <a:bodyPr/>
          <a:lstStyle/>
          <a:p>
            <a:r>
              <a:rPr lang="en-US" dirty="0" smtClean="0"/>
              <a:t>Parameter space</a:t>
            </a:r>
            <a:endParaRPr lang="en-US" dirty="0"/>
          </a:p>
        </p:txBody>
      </p:sp>
      <p:pic>
        <p:nvPicPr>
          <p:cNvPr id="7" name="Picture 6" descr="s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7" y="737575"/>
            <a:ext cx="5943600" cy="594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4877" y="6390012"/>
            <a:ext cx="270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Kouveliotou</a:t>
            </a:r>
            <a:r>
              <a:rPr lang="en-US" dirty="0" smtClean="0"/>
              <a:t> et al. 1993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11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98124"/>
            <a:ext cx="6508377" cy="516276"/>
          </a:xfrm>
        </p:spPr>
        <p:txBody>
          <a:bodyPr/>
          <a:lstStyle/>
          <a:p>
            <a:r>
              <a:rPr lang="en-US" dirty="0" smtClean="0"/>
              <a:t>Parameter space</a:t>
            </a:r>
            <a:endParaRPr lang="en-US" dirty="0"/>
          </a:p>
        </p:txBody>
      </p:sp>
      <p:pic>
        <p:nvPicPr>
          <p:cNvPr id="3" name="Picture 2" descr="k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03" y="914400"/>
            <a:ext cx="6893169" cy="5677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35572" y="6413928"/>
            <a:ext cx="2792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Kulkarni</a:t>
            </a:r>
            <a:r>
              <a:rPr lang="en-US" dirty="0" smtClean="0"/>
              <a:t> &amp; </a:t>
            </a:r>
            <a:r>
              <a:rPr lang="en-US" dirty="0" err="1" smtClean="0"/>
              <a:t>Kasliwal</a:t>
            </a:r>
            <a:r>
              <a:rPr lang="en-US" dirty="0" smtClean="0"/>
              <a:t>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04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98124"/>
            <a:ext cx="6508377" cy="516276"/>
          </a:xfrm>
        </p:spPr>
        <p:txBody>
          <a:bodyPr/>
          <a:lstStyle/>
          <a:p>
            <a:r>
              <a:rPr lang="en-US" dirty="0" smtClean="0"/>
              <a:t>Parameter space</a:t>
            </a:r>
            <a:endParaRPr lang="en-US" dirty="0"/>
          </a:p>
        </p:txBody>
      </p:sp>
      <p:pic>
        <p:nvPicPr>
          <p:cNvPr id="5" name="Picture 4" descr="pspa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9" y="914400"/>
            <a:ext cx="7487301" cy="559597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829616" y="1655726"/>
            <a:ext cx="1913205" cy="1157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70000"/>
                  <a:satMod val="120000"/>
                  <a:alpha val="55000"/>
                </a:schemeClr>
              </a:gs>
              <a:gs pos="35000">
                <a:schemeClr val="accent1">
                  <a:shade val="100000"/>
                  <a:satMod val="150000"/>
                  <a:alpha val="55000"/>
                </a:schemeClr>
              </a:gs>
              <a:gs pos="70000">
                <a:schemeClr val="accent1">
                  <a:tint val="100000"/>
                  <a:shade val="100000"/>
                  <a:satMod val="200000"/>
                  <a:greenMod val="100000"/>
                  <a:alpha val="55000"/>
                </a:schemeClr>
              </a:gs>
              <a:gs pos="100000">
                <a:schemeClr val="accent1">
                  <a:tint val="100000"/>
                  <a:shade val="100000"/>
                  <a:satMod val="250000"/>
                  <a:greenMod val="100000"/>
                  <a:alpha val="5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42872" y="1657009"/>
            <a:ext cx="85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LGRBs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977515" y="1623576"/>
            <a:ext cx="852101" cy="1318150"/>
          </a:xfrm>
          <a:prstGeom prst="roundRect">
            <a:avLst/>
          </a:prstGeom>
          <a:solidFill>
            <a:srgbClr val="3333CC">
              <a:alpha val="4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66429" y="1607501"/>
            <a:ext cx="86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SGRBs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73896" y="3038570"/>
            <a:ext cx="730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SGRs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784588" y="2523973"/>
            <a:ext cx="884255" cy="1542808"/>
          </a:xfrm>
          <a:prstGeom prst="roundRect">
            <a:avLst/>
          </a:prstGeom>
          <a:solidFill>
            <a:srgbClr val="008000">
              <a:alpha val="4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742821" y="2250501"/>
            <a:ext cx="1237958" cy="1286001"/>
          </a:xfrm>
          <a:prstGeom prst="roundRect">
            <a:avLst/>
          </a:prstGeom>
          <a:solidFill>
            <a:schemeClr val="accent3">
              <a:alpha val="7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659733" y="2250501"/>
            <a:ext cx="321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466054" y="2669238"/>
            <a:ext cx="1624064" cy="545763"/>
          </a:xfrm>
          <a:prstGeom prst="roundRect">
            <a:avLst/>
          </a:prstGeom>
          <a:solidFill>
            <a:schemeClr val="bg2">
              <a:lumMod val="10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333885" y="2853904"/>
            <a:ext cx="804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TDEs?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189725" y="4517077"/>
            <a:ext cx="5948624" cy="1077026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89398" y="4667189"/>
            <a:ext cx="587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Galactic sources (SGR, LMXB, HMXB, </a:t>
            </a:r>
            <a:r>
              <a:rPr lang="en-US" dirty="0" err="1" smtClean="0"/>
              <a:t>microquasar</a:t>
            </a:r>
            <a:r>
              <a:rPr lang="en-US" dirty="0" smtClean="0"/>
              <a:t>, gamma-ray pulsars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2829616" y="2813126"/>
            <a:ext cx="2182651" cy="72337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70000"/>
                  <a:satMod val="120000"/>
                  <a:alpha val="52000"/>
                </a:schemeClr>
              </a:gs>
              <a:gs pos="35000">
                <a:schemeClr val="accent1">
                  <a:shade val="100000"/>
                  <a:satMod val="150000"/>
                  <a:alpha val="52000"/>
                </a:schemeClr>
              </a:gs>
              <a:gs pos="70000">
                <a:schemeClr val="accent1">
                  <a:tint val="100000"/>
                  <a:shade val="100000"/>
                  <a:satMod val="200000"/>
                  <a:greenMod val="100000"/>
                  <a:alpha val="52000"/>
                </a:schemeClr>
              </a:gs>
              <a:gs pos="100000">
                <a:schemeClr val="accent1">
                  <a:tint val="100000"/>
                  <a:shade val="100000"/>
                  <a:satMod val="250000"/>
                  <a:greenMod val="100000"/>
                  <a:alpha val="52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829616" y="3149205"/>
            <a:ext cx="961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LLGRBs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6523296" y="3223236"/>
            <a:ext cx="566822" cy="730465"/>
          </a:xfrm>
          <a:prstGeom prst="roundRect">
            <a:avLst/>
          </a:prstGeom>
          <a:solidFill>
            <a:srgbClr val="0000FF">
              <a:alpha val="4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438601" y="3372934"/>
            <a:ext cx="727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AGN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80389" y="4070240"/>
            <a:ext cx="1" cy="2523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04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98124"/>
            <a:ext cx="6508377" cy="516276"/>
          </a:xfrm>
        </p:spPr>
        <p:txBody>
          <a:bodyPr/>
          <a:lstStyle/>
          <a:p>
            <a:r>
              <a:rPr lang="en-US" dirty="0" smtClean="0"/>
              <a:t>Parameter space</a:t>
            </a:r>
            <a:endParaRPr lang="en-US" dirty="0"/>
          </a:p>
        </p:txBody>
      </p:sp>
      <p:pic>
        <p:nvPicPr>
          <p:cNvPr id="5" name="Picture 4" descr="pspa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9" y="914400"/>
            <a:ext cx="7487301" cy="559597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829616" y="1655726"/>
            <a:ext cx="1913205" cy="1157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70000"/>
                  <a:satMod val="120000"/>
                  <a:alpha val="55000"/>
                </a:schemeClr>
              </a:gs>
              <a:gs pos="35000">
                <a:schemeClr val="accent1">
                  <a:shade val="100000"/>
                  <a:satMod val="150000"/>
                  <a:alpha val="55000"/>
                </a:schemeClr>
              </a:gs>
              <a:gs pos="70000">
                <a:schemeClr val="accent1">
                  <a:tint val="100000"/>
                  <a:shade val="100000"/>
                  <a:satMod val="200000"/>
                  <a:greenMod val="100000"/>
                  <a:alpha val="55000"/>
                </a:schemeClr>
              </a:gs>
              <a:gs pos="100000">
                <a:schemeClr val="accent1">
                  <a:tint val="100000"/>
                  <a:shade val="100000"/>
                  <a:satMod val="250000"/>
                  <a:greenMod val="100000"/>
                  <a:alpha val="5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59805" y="1657009"/>
            <a:ext cx="85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LGRBs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977515" y="1623576"/>
            <a:ext cx="852101" cy="1318150"/>
          </a:xfrm>
          <a:prstGeom prst="roundRect">
            <a:avLst/>
          </a:prstGeom>
          <a:solidFill>
            <a:srgbClr val="3333CC">
              <a:alpha val="4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66429" y="1607501"/>
            <a:ext cx="86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SGRBs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73896" y="3038570"/>
            <a:ext cx="730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SGRs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784588" y="2523973"/>
            <a:ext cx="884255" cy="1542808"/>
          </a:xfrm>
          <a:prstGeom prst="roundRect">
            <a:avLst/>
          </a:prstGeom>
          <a:solidFill>
            <a:srgbClr val="008000">
              <a:alpha val="4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742821" y="2250501"/>
            <a:ext cx="1237958" cy="1286001"/>
          </a:xfrm>
          <a:prstGeom prst="roundRect">
            <a:avLst/>
          </a:prstGeom>
          <a:solidFill>
            <a:schemeClr val="accent3">
              <a:alpha val="7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652997" y="2262846"/>
            <a:ext cx="321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466054" y="2669238"/>
            <a:ext cx="1624064" cy="545763"/>
          </a:xfrm>
          <a:prstGeom prst="roundRect">
            <a:avLst/>
          </a:prstGeom>
          <a:solidFill>
            <a:schemeClr val="bg2">
              <a:lumMod val="10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333885" y="2853904"/>
            <a:ext cx="804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TDEs?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189725" y="4517077"/>
            <a:ext cx="5948624" cy="1077026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89398" y="4667189"/>
            <a:ext cx="587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Galactic sources (SGR, LMXB, HMXB, </a:t>
            </a:r>
            <a:r>
              <a:rPr lang="en-US" dirty="0" err="1" smtClean="0"/>
              <a:t>microquasar</a:t>
            </a:r>
            <a:r>
              <a:rPr lang="en-US" dirty="0" smtClean="0"/>
              <a:t>, gamma-ray pulsars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2829616" y="2813126"/>
            <a:ext cx="2180048" cy="72337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70000"/>
                  <a:satMod val="120000"/>
                  <a:alpha val="52000"/>
                </a:schemeClr>
              </a:gs>
              <a:gs pos="35000">
                <a:schemeClr val="accent1">
                  <a:shade val="100000"/>
                  <a:satMod val="150000"/>
                  <a:alpha val="52000"/>
                </a:schemeClr>
              </a:gs>
              <a:gs pos="70000">
                <a:schemeClr val="accent1">
                  <a:tint val="100000"/>
                  <a:shade val="100000"/>
                  <a:satMod val="200000"/>
                  <a:greenMod val="100000"/>
                  <a:alpha val="52000"/>
                </a:schemeClr>
              </a:gs>
              <a:gs pos="100000">
                <a:schemeClr val="accent1">
                  <a:tint val="100000"/>
                  <a:shade val="100000"/>
                  <a:satMod val="250000"/>
                  <a:greenMod val="100000"/>
                  <a:alpha val="52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829616" y="3149205"/>
            <a:ext cx="961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LLGRBs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893734" y="3215001"/>
            <a:ext cx="711199" cy="7135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71067" y="3743867"/>
            <a:ext cx="952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060218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4814651" y="3240168"/>
            <a:ext cx="195013" cy="6611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396851" y="3972231"/>
            <a:ext cx="112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100316D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829616" y="2332525"/>
            <a:ext cx="663116" cy="15688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604535" y="3943059"/>
            <a:ext cx="952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030329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6523296" y="3223236"/>
            <a:ext cx="566822" cy="730465"/>
          </a:xfrm>
          <a:prstGeom prst="roundRect">
            <a:avLst/>
          </a:prstGeom>
          <a:solidFill>
            <a:srgbClr val="0000FF">
              <a:alpha val="4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438601" y="3372934"/>
            <a:ext cx="727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AGN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80389" y="4070240"/>
            <a:ext cx="1" cy="2523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3582076" y="3149205"/>
            <a:ext cx="564611" cy="4985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582076" y="3590525"/>
            <a:ext cx="952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031203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486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782351"/>
          </a:xfrm>
        </p:spPr>
        <p:txBody>
          <a:bodyPr/>
          <a:lstStyle/>
          <a:p>
            <a:r>
              <a:rPr lang="en-US" dirty="0" smtClean="0"/>
              <a:t>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57401"/>
            <a:ext cx="8551334" cy="5433351"/>
          </a:xfrm>
        </p:spPr>
        <p:txBody>
          <a:bodyPr>
            <a:normAutofit/>
          </a:bodyPr>
          <a:lstStyle/>
          <a:p>
            <a:r>
              <a:rPr lang="en-US" dirty="0" smtClean="0"/>
              <a:t>Long GRBs from stellar core collapse of WR stars?</a:t>
            </a:r>
          </a:p>
          <a:p>
            <a:r>
              <a:rPr lang="en-US" dirty="0" smtClean="0"/>
              <a:t>Short GRBs from compact binary mergers?</a:t>
            </a:r>
          </a:p>
          <a:p>
            <a:endParaRPr lang="en-US" dirty="0"/>
          </a:p>
          <a:p>
            <a:r>
              <a:rPr lang="en-US" b="1" dirty="0" smtClean="0"/>
              <a:t>Collapse of giants </a:t>
            </a:r>
            <a:r>
              <a:rPr lang="en-US" dirty="0" smtClean="0"/>
              <a:t>(</a:t>
            </a:r>
            <a:r>
              <a:rPr lang="en-US" dirty="0" err="1" smtClean="0"/>
              <a:t>Woosley</a:t>
            </a:r>
            <a:r>
              <a:rPr lang="en-US" dirty="0" smtClean="0"/>
              <a:t> &amp; </a:t>
            </a:r>
            <a:r>
              <a:rPr lang="en-US" dirty="0" err="1" smtClean="0"/>
              <a:t>Heger</a:t>
            </a:r>
            <a:r>
              <a:rPr lang="en-US" dirty="0" smtClean="0"/>
              <a:t> 2011)</a:t>
            </a:r>
          </a:p>
          <a:p>
            <a:r>
              <a:rPr lang="en-US" b="1" dirty="0" smtClean="0"/>
              <a:t>Shock breakout </a:t>
            </a:r>
            <a:r>
              <a:rPr lang="en-US" dirty="0" smtClean="0"/>
              <a:t>(e.g. </a:t>
            </a:r>
            <a:r>
              <a:rPr lang="en-US" dirty="0" err="1" smtClean="0"/>
              <a:t>Nakar</a:t>
            </a:r>
            <a:r>
              <a:rPr lang="en-US" dirty="0" smtClean="0"/>
              <a:t> et al. 2011)</a:t>
            </a:r>
          </a:p>
          <a:p>
            <a:r>
              <a:rPr lang="en-US" b="1" dirty="0" smtClean="0"/>
              <a:t>SGR giant flares </a:t>
            </a:r>
            <a:r>
              <a:rPr lang="en-US" dirty="0" smtClean="0"/>
              <a:t>(e.g. Hurley et al. 2005; </a:t>
            </a:r>
            <a:r>
              <a:rPr lang="en-US" dirty="0" err="1" smtClean="0"/>
              <a:t>Tanvir</a:t>
            </a:r>
            <a:r>
              <a:rPr lang="en-US" dirty="0" smtClean="0"/>
              <a:t> et al. 2005)</a:t>
            </a:r>
          </a:p>
          <a:p>
            <a:r>
              <a:rPr lang="en-US" b="1" dirty="0"/>
              <a:t>Tidal disruption events </a:t>
            </a:r>
            <a:r>
              <a:rPr lang="en-US" dirty="0"/>
              <a:t>(Levan et al. 2011; Bloom et al 2011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AGN outbursts </a:t>
            </a:r>
            <a:r>
              <a:rPr lang="en-US" dirty="0" smtClean="0"/>
              <a:t>(only very long? – Burrows et al. 2011)</a:t>
            </a:r>
          </a:p>
          <a:p>
            <a:r>
              <a:rPr lang="en-US" b="1" dirty="0" smtClean="0"/>
              <a:t>Galactic sources </a:t>
            </a:r>
            <a:r>
              <a:rPr lang="en-US" dirty="0" smtClean="0"/>
              <a:t>(flare stars, SGRs, XRBs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2742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40031"/>
            <a:ext cx="6508377" cy="805625"/>
          </a:xfrm>
        </p:spPr>
        <p:txBody>
          <a:bodyPr/>
          <a:lstStyle/>
          <a:p>
            <a:r>
              <a:rPr lang="en-US" dirty="0" smtClean="0"/>
              <a:t>Routes to progenitors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7500" y="5261380"/>
            <a:ext cx="4402668" cy="3916363"/>
          </a:xfrm>
        </p:spPr>
        <p:txBody>
          <a:bodyPr/>
          <a:lstStyle/>
          <a:p>
            <a:r>
              <a:rPr lang="en-US" dirty="0" smtClean="0"/>
              <a:t>Pros: Unambiguous signature, much physical detail</a:t>
            </a:r>
          </a:p>
          <a:p>
            <a:r>
              <a:rPr lang="en-US" dirty="0" smtClean="0"/>
              <a:t>Beware: outliers of GRB distribution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121" y="1286931"/>
            <a:ext cx="4742956" cy="56218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1203" y="1507066"/>
            <a:ext cx="1823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Hjorth</a:t>
            </a:r>
            <a:r>
              <a:rPr lang="en-US" sz="1600" dirty="0" smtClean="0"/>
              <a:t> et al. 2003</a:t>
            </a:r>
            <a:endParaRPr lang="en-US" sz="1600" dirty="0"/>
          </a:p>
        </p:txBody>
      </p:sp>
      <p:pic>
        <p:nvPicPr>
          <p:cNvPr id="6" name="Picture 5" descr="Snapshot 2012-03-13 14-17-43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90" y="951857"/>
            <a:ext cx="5977692" cy="317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51600" y="1124395"/>
            <a:ext cx="1827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Spare et al. 2010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250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8500"/>
            <a:ext cx="6508377" cy="805625"/>
          </a:xfrm>
        </p:spPr>
        <p:txBody>
          <a:bodyPr/>
          <a:lstStyle/>
          <a:p>
            <a:r>
              <a:rPr lang="en-US" dirty="0" smtClean="0"/>
              <a:t>Routes to progenitors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54165" y="4899818"/>
            <a:ext cx="4402668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Pros: Larger redshift range, easier to obtain good time coverage</a:t>
            </a:r>
          </a:p>
          <a:p>
            <a:r>
              <a:rPr lang="en-US" dirty="0" smtClean="0"/>
              <a:t>Beware: afterglow </a:t>
            </a:r>
            <a:r>
              <a:rPr lang="en-US" dirty="0" err="1" smtClean="0"/>
              <a:t>complexity,interlopers</a:t>
            </a:r>
            <a:endParaRPr lang="en-US" dirty="0" smtClean="0"/>
          </a:p>
        </p:txBody>
      </p:sp>
      <p:pic>
        <p:nvPicPr>
          <p:cNvPr id="5" name="Picture 4" descr="Snapshot 2012-03-12 21-54-49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985723"/>
            <a:ext cx="5488078" cy="5686008"/>
          </a:xfrm>
          <a:prstGeom prst="rect">
            <a:avLst/>
          </a:prstGeom>
        </p:spPr>
      </p:pic>
      <p:pic>
        <p:nvPicPr>
          <p:cNvPr id="7" name="Picture 6" descr="Snapshot 2012-03-12 21-58-20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124"/>
            <a:ext cx="5521944" cy="44342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6" y="5638799"/>
            <a:ext cx="2405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Woosley</a:t>
            </a:r>
            <a:r>
              <a:rPr lang="en-US" sz="1600" dirty="0" smtClean="0"/>
              <a:t> &amp; Bloom 2007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285490" y="985723"/>
            <a:ext cx="199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Lipkin</a:t>
            </a:r>
            <a:r>
              <a:rPr lang="en-US" dirty="0" smtClean="0"/>
              <a:t> et al. 2004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019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3299"/>
            <a:ext cx="6508377" cy="805625"/>
          </a:xfrm>
        </p:spPr>
        <p:txBody>
          <a:bodyPr/>
          <a:lstStyle/>
          <a:p>
            <a:r>
              <a:rPr lang="en-US" dirty="0" smtClean="0"/>
              <a:t>Routes to progenitors</a:t>
            </a:r>
            <a:br>
              <a:rPr lang="en-US" dirty="0" smtClean="0"/>
            </a:br>
            <a:r>
              <a:rPr lang="en-US" dirty="0" smtClean="0"/>
              <a:t>GRB locations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8115"/>
            <a:ext cx="5106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Fruchter</a:t>
            </a:r>
            <a:r>
              <a:rPr lang="en-US" sz="1400" dirty="0" smtClean="0"/>
              <a:t> et al. 2006; </a:t>
            </a:r>
            <a:r>
              <a:rPr lang="en-US" sz="1400" dirty="0" err="1" smtClean="0"/>
              <a:t>Svensson</a:t>
            </a:r>
            <a:r>
              <a:rPr lang="en-US" sz="1400" dirty="0" smtClean="0"/>
              <a:t> et al. 2010; Fong et al. 2010 </a:t>
            </a:r>
            <a:endParaRPr lang="en-US" sz="1400" dirty="0"/>
          </a:p>
        </p:txBody>
      </p:sp>
      <p:pic>
        <p:nvPicPr>
          <p:cNvPr id="7" name="Picture 6" descr="newloc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1019589"/>
            <a:ext cx="5567478" cy="556747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92316" y="5312180"/>
            <a:ext cx="4037951" cy="3916363"/>
          </a:xfrm>
        </p:spPr>
        <p:txBody>
          <a:bodyPr/>
          <a:lstStyle/>
          <a:p>
            <a:r>
              <a:rPr lang="en-US" dirty="0" smtClean="0"/>
              <a:t>Pros: Large sample sizes, little redshift cut</a:t>
            </a:r>
          </a:p>
          <a:p>
            <a:r>
              <a:rPr lang="en-US" dirty="0" smtClean="0"/>
              <a:t>Beware: interpretation is tough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3208" y="4317999"/>
            <a:ext cx="765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D2F2F"/>
                </a:solidFill>
              </a:rPr>
              <a:t>LGRB</a:t>
            </a:r>
            <a:endParaRPr lang="en-US" b="1" dirty="0">
              <a:solidFill>
                <a:srgbClr val="FD2F2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7491" y="3318933"/>
            <a:ext cx="8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CCSN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26267" y="2421467"/>
            <a:ext cx="7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SGRB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12" name="Picture 11" descr="090113A_hs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77" y="2632807"/>
            <a:ext cx="3248814" cy="2679373"/>
          </a:xfrm>
          <a:prstGeom prst="rect">
            <a:avLst/>
          </a:prstGeom>
        </p:spPr>
      </p:pic>
      <p:pic>
        <p:nvPicPr>
          <p:cNvPr id="13" name="Picture 12" descr="050509B_hs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77" y="0"/>
            <a:ext cx="3248814" cy="267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5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10942</TotalTime>
  <Words>513</Words>
  <Application>Microsoft Macintosh PowerPoint</Application>
  <PresentationFormat>On-screen Show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Plaza</vt:lpstr>
      <vt:lpstr>Constraining the progenitors of gamma-ray bursts</vt:lpstr>
      <vt:lpstr>Parameter space</vt:lpstr>
      <vt:lpstr>Parameter space</vt:lpstr>
      <vt:lpstr>Parameter space</vt:lpstr>
      <vt:lpstr>Parameter space</vt:lpstr>
      <vt:lpstr>Origins</vt:lpstr>
      <vt:lpstr>Routes to progenitors</vt:lpstr>
      <vt:lpstr>Routes to progenitors</vt:lpstr>
      <vt:lpstr>Routes to progenitors GRB locations</vt:lpstr>
      <vt:lpstr>Routes to progenitors Host environments</vt:lpstr>
      <vt:lpstr>Routes to progenitors Host environments</vt:lpstr>
      <vt:lpstr>GRB 101225A / GRB 111209A</vt:lpstr>
      <vt:lpstr>GRB 110328A</vt:lpstr>
      <vt:lpstr>PowerPoint Presentation</vt:lpstr>
      <vt:lpstr>Conclusions</vt:lpstr>
      <vt:lpstr>The future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Constraining the progenitors of gamma-ray bursts</dc:title>
  <dc:creator>Andrew Levan</dc:creator>
  <cp:lastModifiedBy>Andrew Levan</cp:lastModifiedBy>
  <cp:revision>75</cp:revision>
  <dcterms:created xsi:type="dcterms:W3CDTF">2012-03-05T15:24:44Z</dcterms:created>
  <dcterms:modified xsi:type="dcterms:W3CDTF">2012-03-13T05:46:50Z</dcterms:modified>
</cp:coreProperties>
</file>