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4" r:id="rId3"/>
    <p:sldId id="258" r:id="rId4"/>
    <p:sldId id="265" r:id="rId5"/>
    <p:sldId id="271" r:id="rId6"/>
    <p:sldId id="262" r:id="rId7"/>
    <p:sldId id="259" r:id="rId8"/>
    <p:sldId id="269" r:id="rId9"/>
    <p:sldId id="260" r:id="rId10"/>
    <p:sldId id="266" r:id="rId11"/>
    <p:sldId id="261" r:id="rId12"/>
    <p:sldId id="263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5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4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7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3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2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3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9CF3A-0BED-455A-8C4A-F04388C8C28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15F0-CBAD-42F3-A074-49C41058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6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7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4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33" b="14333"/>
          <a:stretch/>
        </p:blipFill>
        <p:spPr>
          <a:xfrm>
            <a:off x="2805442" y="3429000"/>
            <a:ext cx="2071358" cy="23591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49040"/>
            <a:ext cx="2132284" cy="2362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39" y="3749040"/>
            <a:ext cx="2098861" cy="2133600"/>
          </a:xfrm>
          <a:prstGeom prst="rect">
            <a:avLst/>
          </a:prstGeom>
          <a:ln w="38100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04800" y="304800"/>
            <a:ext cx="8458200" cy="646331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3D Core-Collapse Supernova Simulations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1299075"/>
            <a:ext cx="36576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Neutron star kicks</a:t>
            </a:r>
            <a:endParaRPr lang="en-US" sz="28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4800" y="1299075"/>
            <a:ext cx="3657600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Nickel distribution</a:t>
            </a:r>
            <a:endParaRPr lang="en-US" sz="28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2196405"/>
            <a:ext cx="3771900" cy="1384995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Annop</a:t>
            </a:r>
            <a:r>
              <a:rPr lang="en-US" sz="2800" dirty="0" smtClean="0"/>
              <a:t> </a:t>
            </a:r>
            <a:r>
              <a:rPr lang="en-US" sz="2800" dirty="0" err="1" smtClean="0"/>
              <a:t>Wongwathanarat</a:t>
            </a:r>
            <a:endParaRPr lang="en-US" sz="2800" dirty="0" smtClean="0"/>
          </a:p>
          <a:p>
            <a:r>
              <a:rPr lang="en-US" sz="2800" dirty="0" smtClean="0"/>
              <a:t>Hans-Thomas </a:t>
            </a:r>
            <a:r>
              <a:rPr lang="en-US" sz="2800" dirty="0" err="1" smtClean="0"/>
              <a:t>Janka</a:t>
            </a:r>
            <a:endParaRPr lang="en-US" sz="2800" dirty="0" smtClean="0"/>
          </a:p>
          <a:p>
            <a:r>
              <a:rPr lang="en-US" sz="2800" dirty="0" err="1" smtClean="0"/>
              <a:t>Ewald</a:t>
            </a:r>
            <a:r>
              <a:rPr lang="en-US" sz="2800" dirty="0" smtClean="0"/>
              <a:t> M</a:t>
            </a:r>
            <a:r>
              <a:rPr lang="en-US" sz="2800" dirty="0"/>
              <a:t>ü</a:t>
            </a:r>
            <a:r>
              <a:rPr lang="en-US" sz="2800" dirty="0" smtClean="0"/>
              <a:t>ller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" y="6019800"/>
            <a:ext cx="3657600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IAU Symposium 279</a:t>
            </a:r>
            <a:endParaRPr lang="en-US" sz="28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34200" y="6019800"/>
            <a:ext cx="2057400" cy="52322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14 Mar 2012</a:t>
            </a:r>
            <a:endParaRPr lang="en-US" sz="2800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198059" y="2209800"/>
            <a:ext cx="3564941" cy="603504"/>
            <a:chOff x="5410200" y="2133600"/>
            <a:chExt cx="3564941" cy="60350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432" y="2133600"/>
              <a:ext cx="1327709" cy="603504"/>
            </a:xfrm>
            <a:prstGeom prst="rect">
              <a:avLst/>
            </a:prstGeom>
          </p:spPr>
        </p:pic>
        <p:sp>
          <p:nvSpPr>
            <p:cNvPr id="30" name="Title 1"/>
            <p:cNvSpPr txBox="1">
              <a:spLocks/>
            </p:cNvSpPr>
            <p:nvPr/>
          </p:nvSpPr>
          <p:spPr>
            <a:xfrm>
              <a:off x="5410200" y="2133600"/>
              <a:ext cx="2209800" cy="533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latin typeface="Euphemia" pitchFamily="34" charset="0"/>
                </a:rPr>
                <a:t>Max-Planck-</a:t>
              </a:r>
              <a:r>
                <a:rPr lang="en-US" sz="1600" dirty="0" err="1" smtClean="0">
                  <a:latin typeface="Euphemia" pitchFamily="34" charset="0"/>
                </a:rPr>
                <a:t>Institut</a:t>
              </a:r>
              <a:r>
                <a:rPr lang="en-US" sz="1600" dirty="0" smtClean="0">
                  <a:latin typeface="Euphemia" pitchFamily="34" charset="0"/>
                </a:rPr>
                <a:t> </a:t>
              </a:r>
            </a:p>
            <a:p>
              <a:r>
                <a:rPr lang="en-US" sz="1600" dirty="0" err="1" smtClean="0">
                  <a:latin typeface="Euphemia" pitchFamily="34" charset="0"/>
                </a:rPr>
                <a:t>für</a:t>
              </a:r>
              <a:r>
                <a:rPr lang="en-US" sz="1600" dirty="0" smtClean="0">
                  <a:latin typeface="Euphemia" pitchFamily="34" charset="0"/>
                </a:rPr>
                <a:t> </a:t>
              </a:r>
              <a:r>
                <a:rPr lang="en-US" sz="1600" dirty="0" err="1" smtClean="0">
                  <a:latin typeface="Euphemia" pitchFamily="34" charset="0"/>
                </a:rPr>
                <a:t>Astrophysik</a:t>
              </a:r>
              <a:endParaRPr lang="en-US" sz="1600" dirty="0">
                <a:latin typeface="Euphemi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3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p:pic>
        <p:nvPicPr>
          <p:cNvPr id="2050" name="Picture 2" descr="D:\Talk\Nikko, Mar 2012\figmodero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7600"/>
            <a:ext cx="4191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87682" y="1219200"/>
            <a:ext cx="1465118" cy="762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48199" y="1295400"/>
                <a:ext cx="4343401" cy="539571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  <a:ea typeface="SimSun" pitchFamily="2" charset="-122"/>
                        </a:rPr>
                        <m:t>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r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𝜃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𝜙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SimSun" pitchFamily="2" charset="-122"/>
                        </a:rPr>
                        <m:t>=∫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SimSun" pitchFamily="2" charset="-122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𝑟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𝜃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SimSun" pitchFamily="2" charset="-122"/>
                            </a:rPr>
                            <m:t>𝜙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SimSun" pitchFamily="2" charset="-122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SimSun" pitchFamily="2" charset="-122"/>
                        </a:rPr>
                        <m:t>𝑑𝑟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imSun" pitchFamily="2" charset="-122"/>
                  <a:ea typeface="SimSun" pitchFamily="2" charset="-122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9" y="1295400"/>
                <a:ext cx="4343401" cy="53957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105400" y="609600"/>
            <a:ext cx="34290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</a:t>
            </a:r>
            <a:r>
              <a:rPr lang="en-US" sz="2800" dirty="0" smtClean="0"/>
              <a:t>urface mass density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399" y="2133600"/>
            <a:ext cx="3429000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Spherical harmonics decomposition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105399" y="35814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Large </a:t>
            </a:r>
            <a:r>
              <a:rPr lang="en-US" sz="2800" dirty="0" smtClean="0">
                <a:solidFill>
                  <a:srgbClr val="FF0000"/>
                </a:solidFill>
                <a:latin typeface="Monotype Corsiva" pitchFamily="66" charset="0"/>
              </a:rPr>
              <a:t>l=1,m=0</a:t>
            </a:r>
            <a:r>
              <a:rPr lang="en-US" sz="2800" dirty="0" smtClean="0"/>
              <a:t> mode </a:t>
            </a:r>
            <a:endParaRPr lang="en-US" sz="2800" dirty="0"/>
          </a:p>
        </p:txBody>
      </p:sp>
      <p:cxnSp>
        <p:nvCxnSpPr>
          <p:cNvPr id="25" name="Elbow Connector 24"/>
          <p:cNvCxnSpPr>
            <a:stCxn id="18" idx="3"/>
            <a:endCxn id="24" idx="1"/>
          </p:cNvCxnSpPr>
          <p:nvPr/>
        </p:nvCxnSpPr>
        <p:spPr>
          <a:xfrm>
            <a:off x="3352800" y="1600200"/>
            <a:ext cx="1752599" cy="2242810"/>
          </a:xfrm>
          <a:prstGeom prst="bentConnector3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2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2240280"/>
            <a:ext cx="9036885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6800" y="1066800"/>
                <a:ext cx="7162800" cy="951607"/>
              </a:xfrm>
              <a:prstGeom prst="rect">
                <a:avLst/>
              </a:prstGeom>
              <a:solidFill>
                <a:srgbClr val="FFFF66">
                  <a:alpha val="80000"/>
                </a:srgbClr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𝑛𝑠</m:t>
                              </m:r>
                            </m:sub>
                          </m:sSub>
                        </m:e>
                      </m:acc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</m:acc>
                        </m:e>
                      </m:nary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𝑑𝑆</m:t>
                          </m:r>
                        </m:e>
                      </m:nary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𝑛𝑠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𝑑𝑚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066800"/>
                <a:ext cx="7162800" cy="9516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95350" y="5181600"/>
            <a:ext cx="7505700" cy="52322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</a:t>
            </a:r>
            <a:r>
              <a:rPr lang="en-US" sz="2800" dirty="0" smtClean="0">
                <a:latin typeface="+mj-lt"/>
              </a:rPr>
              <a:t>ravitational drag term is dominant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350" y="5791200"/>
            <a:ext cx="7505700" cy="954107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Same conclusion as in 2D simulations (Scheck et al. 2006, </a:t>
            </a:r>
            <a:r>
              <a:rPr lang="en-US" sz="2800" dirty="0" err="1" smtClean="0">
                <a:latin typeface="+mj-lt"/>
              </a:rPr>
              <a:t>Nordhaus</a:t>
            </a:r>
            <a:r>
              <a:rPr lang="en-US" sz="2800" dirty="0" smtClean="0">
                <a:latin typeface="+mj-lt"/>
              </a:rPr>
              <a:t> et al. 2010,2011)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15-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914400"/>
            <a:ext cx="5943600" cy="5943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53966" y="304800"/>
                <a:ext cx="4237635" cy="411844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Σ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r</m:t>
                          </m:r>
                          <m: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𝜃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𝜙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=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𝑤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𝑟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𝜙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∫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𝜃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SimSun" pitchFamily="2" charset="-122"/>
                            </a:rPr>
                            <m:t>𝜙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ea typeface="SimSun" pitchFamily="2" charset="-122"/>
                        </a:rPr>
                        <m:t>𝑑𝑟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SimSun" pitchFamily="2" charset="-122"/>
                  <a:ea typeface="SimSun" pitchFamily="2" charset="-12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966" y="304800"/>
                <a:ext cx="4237635" cy="411844"/>
              </a:xfrm>
              <a:prstGeom prst="rect">
                <a:avLst/>
              </a:prstGeom>
              <a:blipFill rotWithShape="1">
                <a:blip r:embed="rId5"/>
                <a:stretch>
                  <a:fillRect b="-16216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562600" y="914400"/>
            <a:ext cx="34290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</a:t>
            </a:r>
            <a:r>
              <a:rPr lang="en-US" sz="2800" dirty="0" smtClean="0"/>
              <a:t>urface mass density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437620"/>
            <a:ext cx="13716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W15-6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2143780"/>
            <a:ext cx="18288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437 km/s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43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Nickel distribution</a:t>
            </a:r>
            <a:endParaRPr lang="en-US" sz="28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219200"/>
            <a:ext cx="3978358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4800" y="1219200"/>
            <a:ext cx="3872346" cy="3276600"/>
            <a:chOff x="152399" y="1295400"/>
            <a:chExt cx="3186546" cy="2667000"/>
          </a:xfrm>
        </p:grpSpPr>
        <p:pic>
          <p:nvPicPr>
            <p:cNvPr id="12" name="Picture 3" descr="D:\Talk\Cefalu, June 2011\pseu_ni_350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" y="1295400"/>
              <a:ext cx="3186546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1898073" y="1295400"/>
              <a:ext cx="387927" cy="2667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04800" y="4810780"/>
            <a:ext cx="5477543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Ni shows hemispheric asymmetry</a:t>
            </a:r>
            <a:endParaRPr lang="en-US" sz="28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5496580"/>
            <a:ext cx="5477542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</a:t>
            </a:r>
            <a:r>
              <a:rPr lang="en-US" sz="2800" dirty="0" smtClean="0">
                <a:latin typeface="+mj-lt"/>
              </a:rPr>
              <a:t>symmetry can be as large as 50%</a:t>
            </a:r>
            <a:endParaRPr lang="en-US" sz="28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799" y="6182380"/>
            <a:ext cx="6477001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observed??? Constrain kick mechanism???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637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137821"/>
            <a:ext cx="8534400" cy="483209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Perform a set of </a:t>
            </a:r>
            <a:r>
              <a:rPr lang="en-US" sz="2800" dirty="0" smtClean="0">
                <a:solidFill>
                  <a:srgbClr val="FF0000"/>
                </a:solidFill>
              </a:rPr>
              <a:t>3D</a:t>
            </a:r>
            <a:r>
              <a:rPr lang="en-US" sz="2800" dirty="0" smtClean="0"/>
              <a:t> CCSN </a:t>
            </a:r>
            <a:r>
              <a:rPr lang="en-US" sz="2800" dirty="0" smtClean="0">
                <a:solidFill>
                  <a:srgbClr val="FF0000"/>
                </a:solidFill>
              </a:rPr>
              <a:t>simulations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Follow the evolution from </a:t>
            </a:r>
            <a:r>
              <a:rPr lang="en-US" sz="2800" dirty="0" smtClean="0">
                <a:solidFill>
                  <a:srgbClr val="FF0000"/>
                </a:solidFill>
              </a:rPr>
              <a:t>15 </a:t>
            </a:r>
            <a:r>
              <a:rPr lang="en-US" sz="2800" dirty="0" err="1" smtClean="0">
                <a:solidFill>
                  <a:srgbClr val="FF0000"/>
                </a:solidFill>
              </a:rPr>
              <a:t>ms</a:t>
            </a:r>
            <a:r>
              <a:rPr lang="en-US" sz="2800" dirty="0" smtClean="0">
                <a:solidFill>
                  <a:srgbClr val="FF0000"/>
                </a:solidFill>
              </a:rPr>
              <a:t> to 1.3 s </a:t>
            </a:r>
            <a:r>
              <a:rPr lang="en-US" sz="2800" dirty="0" smtClean="0"/>
              <a:t>after bounce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Estimate the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NS kick </a:t>
            </a:r>
            <a:r>
              <a:rPr lang="en-US" sz="2800" dirty="0" smtClean="0">
                <a:ea typeface="SimSun" pitchFamily="2" charset="-122"/>
              </a:rPr>
              <a:t>velocity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Obtain highest kick velocity of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437 km/s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Will grow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beyond 600 km/s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Kick mediated by long-ranged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gravitational drag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Possibility for kick </a:t>
            </a:r>
            <a:r>
              <a:rPr lang="en-US" sz="2800" dirty="0" smtClean="0">
                <a:solidFill>
                  <a:srgbClr val="0070C0"/>
                </a:solidFill>
                <a:ea typeface="SimSun" pitchFamily="2" charset="-122"/>
              </a:rPr>
              <a:t>beyond 1000 km/s ???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More heavy </a:t>
            </a:r>
            <a:r>
              <a:rPr lang="en-US" sz="2800" dirty="0" smtClean="0">
                <a:ea typeface="SimSun" pitchFamily="2" charset="-122"/>
              </a:rPr>
              <a:t>elements synthesized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opposite to kick </a:t>
            </a:r>
            <a:r>
              <a:rPr lang="en-US" sz="2800" dirty="0" smtClean="0">
                <a:ea typeface="SimSun" pitchFamily="2" charset="-122"/>
              </a:rPr>
              <a:t>direction</a:t>
            </a:r>
            <a:r>
              <a:rPr lang="th-TH" sz="2800" dirty="0" smtClean="0">
                <a:ea typeface="SimSun" pitchFamily="2" charset="-122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in</a:t>
            </a:r>
            <a:r>
              <a:rPr lang="en-US" sz="2800" dirty="0" smtClean="0">
                <a:ea typeface="SimSun" pitchFamily="2" charset="-122"/>
              </a:rPr>
              <a:t> case of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high kick models</a:t>
            </a:r>
            <a:endParaRPr lang="en-US" sz="2800" dirty="0" smtClean="0">
              <a:solidFill>
                <a:srgbClr val="FF0000"/>
              </a:solidFill>
              <a:ea typeface="SimSun" pitchFamily="2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50%</a:t>
            </a:r>
            <a:r>
              <a:rPr lang="en-US" sz="2800" dirty="0" smtClean="0">
                <a:ea typeface="SimSun" pitchFamily="2" charset="-122"/>
              </a:rPr>
              <a:t> hemispheric asymmetry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in case of high kicks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Can be used to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constrain kick mechanism </a:t>
            </a:r>
            <a:r>
              <a:rPr lang="en-US" sz="2800" dirty="0" smtClean="0">
                <a:ea typeface="SimSun" pitchFamily="2" charset="-122"/>
              </a:rPr>
              <a:t>if observed  </a:t>
            </a:r>
          </a:p>
        </p:txBody>
      </p:sp>
    </p:spTree>
    <p:extLst>
      <p:ext uri="{BB962C8B-B14F-4D97-AF65-F5344CB8AC3E}">
        <p14:creationId xmlns:p14="http://schemas.microsoft.com/office/powerpoint/2010/main" val="285637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784" r="152" b="-784"/>
          <a:stretch/>
        </p:blipFill>
        <p:spPr>
          <a:xfrm>
            <a:off x="27709" y="1038263"/>
            <a:ext cx="9116291" cy="3533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spins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724400"/>
            <a:ext cx="41148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Spin period : 127-2189 </a:t>
            </a:r>
            <a:r>
              <a:rPr lang="en-US" sz="2800" dirty="0" err="1" smtClean="0">
                <a:ea typeface="SimSun" pitchFamily="2" charset="-122"/>
              </a:rPr>
              <a:t>ms</a:t>
            </a:r>
            <a:endParaRPr lang="en-US" sz="2800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496580"/>
            <a:ext cx="3581400" cy="523220"/>
          </a:xfrm>
          <a:prstGeom prst="rec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Spiral mode SASI ???</a:t>
            </a:r>
            <a:endParaRPr lang="en-US" sz="2800" dirty="0">
              <a:ea typeface="SimSun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258580"/>
            <a:ext cx="35814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Spin-kick alignment ???</a:t>
            </a:r>
            <a:endParaRPr lang="en-US" sz="2800" dirty="0">
              <a:ea typeface="SimSun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6258580"/>
            <a:ext cx="4038600" cy="523220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Random spin-kick angle</a:t>
            </a:r>
            <a:endParaRPr lang="en-US" sz="2800" dirty="0">
              <a:ea typeface="SimSun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7072" y="1038263"/>
            <a:ext cx="533400" cy="3533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1000" y="1038263"/>
            <a:ext cx="533400" cy="353373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SN asymmetries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990600" y="0"/>
            <a:ext cx="7174816" cy="6858000"/>
            <a:chOff x="0" y="0"/>
            <a:chExt cx="71748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657600"/>
              <a:ext cx="3357996" cy="3200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0"/>
              <a:ext cx="3288616" cy="38862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600"/>
              <a:ext cx="3957638" cy="3093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86200"/>
              <a:ext cx="3611880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54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2560"/>
            <a:ext cx="7491271" cy="4663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3271" y="1432560"/>
            <a:ext cx="38862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Puppis</a:t>
            </a:r>
            <a:r>
              <a:rPr lang="en-US" sz="2800" dirty="0" smtClean="0">
                <a:latin typeface="+mj-lt"/>
              </a:rPr>
              <a:t> A SNR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5572780"/>
            <a:ext cx="1943100" cy="52322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1600 km/s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258580"/>
            <a:ext cx="691515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</a:t>
            </a:r>
            <a:r>
              <a:rPr lang="en-US" sz="2800" dirty="0" smtClean="0">
                <a:latin typeface="+mj-lt"/>
              </a:rPr>
              <a:t>verage pulsars velocity: 200-500 km/s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1871" y="304800"/>
            <a:ext cx="36576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Kick mechanism??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3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Numerical techniques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914400"/>
            <a:ext cx="492875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PROMETHEUS</a:t>
            </a:r>
            <a:endParaRPr lang="en-US" sz="2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524000"/>
            <a:ext cx="8534400" cy="52629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xcise</a:t>
            </a:r>
            <a:r>
              <a:rPr lang="en-US" sz="2800" dirty="0" smtClean="0"/>
              <a:t> dense </a:t>
            </a:r>
            <a:r>
              <a:rPr lang="en-US" sz="2800" dirty="0" smtClean="0">
                <a:solidFill>
                  <a:srgbClr val="FF0000"/>
                </a:solidFill>
              </a:rPr>
              <a:t>PNS</a:t>
            </a:r>
            <a:r>
              <a:rPr lang="en-US" sz="2800" dirty="0" smtClean="0"/>
              <a:t> core (1.1</a:t>
            </a:r>
            <a:r>
              <a:rPr lang="en-US" sz="2800" dirty="0">
                <a:ea typeface="SimSun" pitchFamily="2" charset="-122"/>
              </a:rPr>
              <a:t> M</a:t>
            </a:r>
            <a:r>
              <a:rPr lang="en-US" sz="2800" baseline="-25000" dirty="0">
                <a:ea typeface="SimSun" pitchFamily="2" charset="-122"/>
              </a:rPr>
              <a:t>⊙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radial contraction of computational grid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prescribe neutrino luminosities at inner grid boundary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1D ray-by-ray grey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neutrino transport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tabulated EOS </a:t>
            </a:r>
            <a:r>
              <a:rPr lang="en-US" sz="2800" dirty="0">
                <a:ea typeface="SimSun" pitchFamily="2" charset="-122"/>
              </a:rPr>
              <a:t>by </a:t>
            </a:r>
            <a:r>
              <a:rPr lang="en-US" sz="2800" dirty="0" err="1">
                <a:ea typeface="SimSun" pitchFamily="2" charset="-122"/>
              </a:rPr>
              <a:t>Janka</a:t>
            </a:r>
            <a:r>
              <a:rPr lang="en-US" sz="2800" dirty="0">
                <a:ea typeface="SimSun" pitchFamily="2" charset="-122"/>
              </a:rPr>
              <a:t> &amp; M</a:t>
            </a:r>
            <a:r>
              <a:rPr lang="en-US" sz="2800" dirty="0"/>
              <a:t>ü</a:t>
            </a:r>
            <a:r>
              <a:rPr lang="en-US" sz="2800" dirty="0">
                <a:ea typeface="SimSun" pitchFamily="2" charset="-122"/>
              </a:rPr>
              <a:t>ller (1996</a:t>
            </a:r>
            <a:r>
              <a:rPr lang="en-US" sz="2800" dirty="0" smtClean="0">
                <a:ea typeface="SimSun" pitchFamily="2" charset="-122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4 nuclear species in NSE (</a:t>
            </a:r>
            <a:r>
              <a:rPr lang="en-US" sz="2800" dirty="0">
                <a:ea typeface="SimSun" pitchFamily="2" charset="-122"/>
              </a:rPr>
              <a:t>n, p, </a:t>
            </a:r>
            <a:r>
              <a:rPr lang="en-US" sz="2800" baseline="30000" dirty="0">
                <a:ea typeface="SimSun" pitchFamily="2" charset="-122"/>
              </a:rPr>
              <a:t>4</a:t>
            </a:r>
            <a:r>
              <a:rPr lang="en-US" sz="2800" dirty="0">
                <a:ea typeface="SimSun" pitchFamily="2" charset="-122"/>
              </a:rPr>
              <a:t>He, </a:t>
            </a:r>
            <a:r>
              <a:rPr lang="en-US" sz="2800" baseline="30000" dirty="0" smtClean="0">
                <a:ea typeface="SimSun" pitchFamily="2" charset="-122"/>
              </a:rPr>
              <a:t>54</a:t>
            </a:r>
            <a:r>
              <a:rPr lang="en-US" sz="2800" dirty="0" smtClean="0">
                <a:ea typeface="SimSun" pitchFamily="2" charset="-122"/>
              </a:rPr>
              <a:t>Mn)</a:t>
            </a:r>
            <a:endParaRPr lang="en-US" sz="2800" dirty="0">
              <a:solidFill>
                <a:schemeClr val="bg1"/>
              </a:solidFill>
              <a:ea typeface="SimSun" pitchFamily="2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ea typeface="SimSun" pitchFamily="2" charset="-122"/>
              </a:rPr>
              <a:t>passive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nuclear burning </a:t>
            </a:r>
            <a:r>
              <a:rPr lang="en-US" sz="2800" dirty="0" smtClean="0">
                <a:ea typeface="SimSun" pitchFamily="2" charset="-122"/>
              </a:rPr>
              <a:t>of 13 alpha group nuclei   (</a:t>
            </a:r>
            <a:r>
              <a:rPr lang="en-US" sz="2800" baseline="30000" dirty="0" smtClean="0">
                <a:ea typeface="SimSun" pitchFamily="2" charset="-122"/>
              </a:rPr>
              <a:t>4</a:t>
            </a:r>
            <a:r>
              <a:rPr lang="en-US" sz="2800" dirty="0" smtClean="0">
                <a:ea typeface="SimSun" pitchFamily="2" charset="-122"/>
              </a:rPr>
              <a:t>He- </a:t>
            </a:r>
            <a:r>
              <a:rPr lang="en-US" sz="2800" baseline="30000" dirty="0" smtClean="0">
                <a:ea typeface="SimSun" pitchFamily="2" charset="-122"/>
              </a:rPr>
              <a:t>56</a:t>
            </a:r>
            <a:r>
              <a:rPr lang="en-US" sz="2800" dirty="0" smtClean="0">
                <a:ea typeface="SimSun" pitchFamily="2" charset="-122"/>
              </a:rPr>
              <a:t>Ni plus neutron rich tracer)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3D</a:t>
            </a:r>
            <a:r>
              <a:rPr lang="en-US" sz="2800" dirty="0" smtClean="0">
                <a:ea typeface="SimSun" pitchFamily="2" charset="-122"/>
              </a:rPr>
              <a:t> Newtonian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self-gravity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1D GR </a:t>
            </a:r>
            <a:r>
              <a:rPr lang="en-US" sz="2800" dirty="0" smtClean="0">
                <a:ea typeface="SimSun" pitchFamily="2" charset="-122"/>
              </a:rPr>
              <a:t>correction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ea typeface="SimSun" pitchFamily="2" charset="-122"/>
              </a:rPr>
              <a:t>s</a:t>
            </a:r>
            <a:r>
              <a:rPr lang="en-US" sz="2800" dirty="0" smtClean="0">
                <a:ea typeface="SimSun" pitchFamily="2" charset="-122"/>
              </a:rPr>
              <a:t>eed 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random perturbation</a:t>
            </a:r>
            <a:r>
              <a:rPr lang="en-US" sz="2800" dirty="0" smtClean="0">
                <a:ea typeface="SimSun" pitchFamily="2" charset="-122"/>
              </a:rPr>
              <a:t> of 0.1% amplitude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Yin</a:t>
            </a:r>
            <a:r>
              <a:rPr lang="en-US" sz="2800" dirty="0" smtClean="0">
                <a:ea typeface="SimSun" pitchFamily="2" charset="-122"/>
              </a:rPr>
              <a:t>-</a:t>
            </a:r>
            <a:r>
              <a:rPr lang="en-US" sz="2800" dirty="0" smtClean="0">
                <a:solidFill>
                  <a:srgbClr val="0070C0"/>
                </a:solidFill>
                <a:ea typeface="SimSun" pitchFamily="2" charset="-122"/>
              </a:rPr>
              <a:t>Yang</a:t>
            </a:r>
            <a:r>
              <a:rPr lang="en-US" sz="2800" dirty="0" smtClean="0">
                <a:ea typeface="SimSun" pitchFamily="2" charset="-122"/>
              </a:rPr>
              <a:t> grid 2 degree angular, 400 radial</a:t>
            </a:r>
            <a:endParaRPr lang="en-US" sz="2800" dirty="0">
              <a:ea typeface="SimSun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0450" y="304800"/>
            <a:ext cx="4928750" cy="523220"/>
          </a:xfrm>
          <a:prstGeom prst="rec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1D post-bounce model at 15 </a:t>
            </a:r>
            <a:r>
              <a:rPr lang="en-US" sz="2800" dirty="0" err="1" smtClean="0">
                <a:ea typeface="SimSun" pitchFamily="2" charset="-122"/>
              </a:rPr>
              <a:t>ms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31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Numerical techniques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4114800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4114800" cy="411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3600" y="1219200"/>
            <a:ext cx="492875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Latitude-Longitude grid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0668" y="5293072"/>
                <a:ext cx="8282332" cy="13363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𝐶𝐹𝐿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𝐶𝐹𝐿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  <m:t>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∅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(∆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/>
                                              <a:ea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  <m:t>∅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68" y="5293072"/>
                <a:ext cx="8282332" cy="13363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733800" y="5867400"/>
            <a:ext cx="1295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Numerical techniques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076980"/>
            <a:ext cx="492875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Yin-Yang grid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8" y="1915180"/>
            <a:ext cx="3662992" cy="3723620"/>
          </a:xfrm>
          <a:prstGeom prst="rect">
            <a:avLst/>
          </a:prstGeom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10100" y="1676400"/>
            <a:ext cx="3810000" cy="523220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Kageyama</a:t>
            </a:r>
            <a:r>
              <a:rPr lang="en-US" sz="2800" dirty="0" smtClean="0">
                <a:latin typeface="+mj-lt"/>
              </a:rPr>
              <a:t> &amp; Sato (2004)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0100" y="2916936"/>
            <a:ext cx="3810000" cy="954107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allow for much larger time step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0100" y="3950208"/>
            <a:ext cx="3810000" cy="954107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40,80,160</a:t>
            </a:r>
            <a:r>
              <a:rPr lang="en-US" sz="2800" dirty="0" smtClean="0">
                <a:latin typeface="+mj-lt"/>
              </a:rPr>
              <a:t> times for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2,1,0.5</a:t>
            </a:r>
            <a:r>
              <a:rPr lang="en-US" sz="2800" dirty="0" smtClean="0">
                <a:latin typeface="+mj-lt"/>
              </a:rPr>
              <a:t> degree resolution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29980"/>
            <a:ext cx="4114800" cy="523220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easy to implement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4989493"/>
            <a:ext cx="3581400" cy="954107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</a:t>
            </a:r>
            <a:r>
              <a:rPr lang="en-US" sz="2800" dirty="0" smtClean="0">
                <a:latin typeface="+mj-lt"/>
              </a:rPr>
              <a:t>ll equations remain the same</a:t>
            </a:r>
            <a:endParaRPr lang="en-US" sz="2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6029980"/>
            <a:ext cx="38862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wo patches are identical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8576" y="2304288"/>
            <a:ext cx="3810000" cy="523220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</a:t>
            </a:r>
            <a:r>
              <a:rPr lang="en-US" sz="2800" dirty="0" smtClean="0">
                <a:latin typeface="+mj-lt"/>
              </a:rPr>
              <a:t>et rid of high latitude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6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57"/>
          <a:stretch/>
        </p:blipFill>
        <p:spPr>
          <a:xfrm>
            <a:off x="1059873" y="1038263"/>
            <a:ext cx="6788727" cy="35337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1038263"/>
            <a:ext cx="685800" cy="3533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4724400"/>
            <a:ext cx="18288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  <a:r>
              <a:rPr lang="en-US" sz="2800" dirty="0" smtClean="0"/>
              <a:t>t t = 1.3 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5412411"/>
                <a:ext cx="2846100" cy="43184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𝑔𝑎𝑠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)/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2411"/>
                <a:ext cx="2846100" cy="431849"/>
              </a:xfrm>
              <a:prstGeom prst="rect">
                <a:avLst/>
              </a:prstGeom>
              <a:blipFill rotWithShape="1">
                <a:blip r:embed="rId3"/>
                <a:stretch>
                  <a:fillRect t="-5195" b="-1299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04800" y="6029980"/>
            <a:ext cx="35814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ea typeface="SimSun" pitchFamily="2" charset="-122"/>
              </a:rPr>
              <a:t>v</a:t>
            </a:r>
            <a:r>
              <a:rPr lang="en-US" sz="2800" baseline="-25000" dirty="0" err="1" smtClean="0">
                <a:ea typeface="SimSun" pitchFamily="2" charset="-122"/>
              </a:rPr>
              <a:t>ns</a:t>
            </a:r>
            <a:r>
              <a:rPr lang="en-US" sz="2800" dirty="0" smtClean="0">
                <a:ea typeface="SimSun" pitchFamily="2" charset="-122"/>
              </a:rPr>
              <a:t> </a:t>
            </a:r>
            <a:r>
              <a:rPr lang="en-US" sz="2800" dirty="0">
                <a:ea typeface="SimSun" pitchFamily="2" charset="-122"/>
              </a:rPr>
              <a:t>from </a:t>
            </a:r>
            <a:r>
              <a:rPr lang="en-US" sz="2800" dirty="0" smtClean="0">
                <a:ea typeface="SimSun" pitchFamily="2" charset="-122"/>
              </a:rPr>
              <a:t>31-</a:t>
            </a:r>
            <a:r>
              <a:rPr lang="en-US" sz="2800" dirty="0" smtClean="0">
                <a:solidFill>
                  <a:srgbClr val="FF0000"/>
                </a:solidFill>
                <a:ea typeface="SimSun" pitchFamily="2" charset="-122"/>
              </a:rPr>
              <a:t>437</a:t>
            </a:r>
            <a:r>
              <a:rPr lang="en-US" sz="2800" dirty="0" smtClean="0">
                <a:ea typeface="SimSun" pitchFamily="2" charset="-122"/>
              </a:rPr>
              <a:t> km/s</a:t>
            </a:r>
            <a:endParaRPr lang="en-US" sz="2800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1676400"/>
            <a:ext cx="533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4724400"/>
            <a:ext cx="41910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SimSun" pitchFamily="2" charset="-122"/>
              </a:rPr>
              <a:t>get to nearly 600 km/s later</a:t>
            </a:r>
            <a:endParaRPr lang="en-US" sz="2800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6029980"/>
            <a:ext cx="4800600" cy="52322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To be submitted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915180"/>
            <a:ext cx="6096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2981980"/>
            <a:ext cx="609600" cy="523220"/>
          </a:xfrm>
          <a:prstGeom prst="rect">
            <a:avLst/>
          </a:prstGeom>
          <a:solidFill>
            <a:schemeClr val="accent6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3820180"/>
            <a:ext cx="609600" cy="523220"/>
          </a:xfrm>
          <a:prstGeom prst="rec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684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800"/>
            <a:ext cx="2475463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37" y="1066800"/>
            <a:ext cx="2475463" cy="2057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2475463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37" y="1066800"/>
            <a:ext cx="2475463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37" y="3124200"/>
            <a:ext cx="2475463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37" y="4800600"/>
            <a:ext cx="2475463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36" y="3124200"/>
            <a:ext cx="2475463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475463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3891290"/>
            <a:ext cx="18288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W15-2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57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3429000" cy="523220"/>
          </a:xfrm>
          <a:prstGeom prst="rect">
            <a:avLst/>
          </a:prstGeom>
          <a:solidFill>
            <a:srgbClr val="92D050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Neutron star kicks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3" y="1066801"/>
            <a:ext cx="2407417" cy="2666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0" y="3657600"/>
            <a:ext cx="2350339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27" y="3733800"/>
            <a:ext cx="2290073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26" y="3733800"/>
            <a:ext cx="2290074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03" y="1015725"/>
            <a:ext cx="2386497" cy="2718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20" y="1015724"/>
            <a:ext cx="2376180" cy="27180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9000" y="1000780"/>
            <a:ext cx="18288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W15-2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239000" y="3886200"/>
            <a:ext cx="1828800" cy="523220"/>
          </a:xfrm>
          <a:prstGeom prst="rect">
            <a:avLst/>
          </a:prstGeom>
          <a:solidFill>
            <a:srgbClr val="FFFF66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  <a:r>
              <a:rPr lang="en-US" sz="2800" dirty="0" smtClean="0"/>
              <a:t>15-2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0" y="1600200"/>
            <a:ext cx="18288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405 km/s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495800"/>
            <a:ext cx="1828800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78 km/s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704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572</Words>
  <Application>Microsoft Office PowerPoint</Application>
  <PresentationFormat>On-screen Show (4:3)</PresentationFormat>
  <Paragraphs>92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Nop</dc:creator>
  <cp:lastModifiedBy>Nop</cp:lastModifiedBy>
  <cp:revision>37</cp:revision>
  <dcterms:created xsi:type="dcterms:W3CDTF">2012-03-07T17:48:12Z</dcterms:created>
  <dcterms:modified xsi:type="dcterms:W3CDTF">2012-03-13T22:14:35Z</dcterms:modified>
</cp:coreProperties>
</file>