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1" r:id="rId1"/>
  </p:sldMasterIdLst>
  <p:notesMasterIdLst>
    <p:notesMasterId r:id="rId33"/>
  </p:notesMasterIdLst>
  <p:handoutMasterIdLst>
    <p:handoutMasterId r:id="rId34"/>
  </p:handoutMasterIdLst>
  <p:sldIdLst>
    <p:sldId id="1086" r:id="rId2"/>
    <p:sldId id="1030" r:id="rId3"/>
    <p:sldId id="1081" r:id="rId4"/>
    <p:sldId id="1038" r:id="rId5"/>
    <p:sldId id="880" r:id="rId6"/>
    <p:sldId id="1077" r:id="rId7"/>
    <p:sldId id="1078" r:id="rId8"/>
    <p:sldId id="1079" r:id="rId9"/>
    <p:sldId id="827" r:id="rId10"/>
    <p:sldId id="1084" r:id="rId11"/>
    <p:sldId id="1072" r:id="rId12"/>
    <p:sldId id="1015" r:id="rId13"/>
    <p:sldId id="991" r:id="rId14"/>
    <p:sldId id="993" r:id="rId15"/>
    <p:sldId id="1012" r:id="rId16"/>
    <p:sldId id="1013" r:id="rId17"/>
    <p:sldId id="1006" r:id="rId18"/>
    <p:sldId id="1022" r:id="rId19"/>
    <p:sldId id="1007" r:id="rId20"/>
    <p:sldId id="1023" r:id="rId21"/>
    <p:sldId id="831" r:id="rId22"/>
    <p:sldId id="960" r:id="rId23"/>
    <p:sldId id="897" r:id="rId24"/>
    <p:sldId id="962" r:id="rId25"/>
    <p:sldId id="1085" r:id="rId26"/>
    <p:sldId id="1033" r:id="rId27"/>
    <p:sldId id="1035" r:id="rId28"/>
    <p:sldId id="1036" r:id="rId29"/>
    <p:sldId id="1024" r:id="rId30"/>
    <p:sldId id="1003" r:id="rId31"/>
    <p:sldId id="1037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C90202"/>
    <a:srgbClr val="1A2650"/>
    <a:srgbClr val="9BA1B4"/>
    <a:srgbClr val="FF0000"/>
    <a:srgbClr val="FFFF00"/>
    <a:srgbClr val="FDE99F"/>
    <a:srgbClr val="229DFF"/>
    <a:srgbClr val="4361DC"/>
    <a:srgbClr val="486AFF"/>
    <a:srgbClr val="5F7B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7238" autoAdjust="0"/>
    <p:restoredTop sz="84425" autoAdjust="0"/>
  </p:normalViewPr>
  <p:slideViewPr>
    <p:cSldViewPr snapToObjects="1">
      <p:cViewPr>
        <p:scale>
          <a:sx n="85" d="100"/>
          <a:sy n="85" d="100"/>
        </p:scale>
        <p:origin x="-95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69028EE-46E7-1747-AA10-9595690AB9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FE2C8B-BCF0-CA4A-89DA-0B8200A6CF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1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D6F1C-A07A-CC4A-ACEA-57BA41F8DF1E}" type="slidenum">
              <a:rPr lang="en-US"/>
              <a:pPr/>
              <a:t>1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53579-5A9B-7A46-9D29-7A17F39E01E6}" type="slidenum">
              <a:rPr lang="en-US"/>
              <a:pPr/>
              <a:t>10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53579-5A9B-7A46-9D29-7A17F39E01E6}" type="slidenum">
              <a:rPr lang="en-US"/>
              <a:pPr/>
              <a:t>11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i="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12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8A220-6F23-1346-B517-F7DA0C9C269D}" type="slidenum">
              <a:rPr lang="en-US"/>
              <a:pPr/>
              <a:t>13</a:t>
            </a:fld>
            <a:endParaRPr lang="en-US"/>
          </a:p>
        </p:txBody>
      </p:sp>
      <p:sp>
        <p:nvSpPr>
          <p:cNvPr id="136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C39C8-E002-494C-AD69-B2A991C39B77}" type="slidenum">
              <a:rPr lang="en-US"/>
              <a:pPr/>
              <a:t>14</a:t>
            </a:fld>
            <a:endParaRPr lang="en-US"/>
          </a:p>
        </p:txBody>
      </p:sp>
      <p:sp>
        <p:nvSpPr>
          <p:cNvPr id="1697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15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16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17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18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19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D6F1C-A07A-CC4A-ACEA-57BA41F8DF1E}" type="slidenum">
              <a:rPr lang="en-US"/>
              <a:pPr/>
              <a:t>2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20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056-8DBC-4A40-B37A-5CF8EE0647BB}" type="slidenum">
              <a:rPr lang="en-US"/>
              <a:pPr/>
              <a:t>21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9A784-7252-3141-A145-C860D5638BA2}" type="slidenum">
              <a:rPr lang="en-US"/>
              <a:pPr/>
              <a:t>22</a:t>
            </a:fld>
            <a:endParaRPr lang="en-US"/>
          </a:p>
        </p:txBody>
      </p:sp>
      <p:sp>
        <p:nvSpPr>
          <p:cNvPr id="1660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i="1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CE53F-AC68-7840-AA29-E84110FD3724}" type="slidenum">
              <a:rPr lang="en-US"/>
              <a:pPr/>
              <a:t>23</a:t>
            </a:fld>
            <a:endParaRPr lang="en-US"/>
          </a:p>
        </p:txBody>
      </p:sp>
      <p:sp>
        <p:nvSpPr>
          <p:cNvPr id="1504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i="1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E24B52-0F55-6A42-BF54-2304F2B97F40}" type="slidenum">
              <a:rPr lang="en-US"/>
              <a:pPr/>
              <a:t>24</a:t>
            </a:fld>
            <a:endParaRPr lang="en-US"/>
          </a:p>
        </p:txBody>
      </p:sp>
      <p:sp>
        <p:nvSpPr>
          <p:cNvPr id="1665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E24B52-0F55-6A42-BF54-2304F2B97F40}" type="slidenum">
              <a:rPr lang="en-US"/>
              <a:pPr/>
              <a:t>25</a:t>
            </a:fld>
            <a:endParaRPr lang="en-US"/>
          </a:p>
        </p:txBody>
      </p:sp>
      <p:sp>
        <p:nvSpPr>
          <p:cNvPr id="1665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F19ED-E8A1-054C-8EFB-E5C140A45412}" type="slidenum">
              <a:rPr lang="en-US"/>
              <a:pPr/>
              <a:t>26</a:t>
            </a:fld>
            <a:endParaRPr lang="en-US"/>
          </a:p>
        </p:txBody>
      </p:sp>
      <p:sp>
        <p:nvSpPr>
          <p:cNvPr id="1567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B8677-E5C2-8643-B7B6-58B0C4F6174B}" type="slidenum">
              <a:rPr lang="en-US"/>
              <a:pPr/>
              <a:t>27</a:t>
            </a:fld>
            <a:endParaRPr lang="en-US"/>
          </a:p>
        </p:txBody>
      </p:sp>
      <p:sp>
        <p:nvSpPr>
          <p:cNvPr id="163840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0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1FDED-121A-2F4A-A05F-167452855499}" type="slidenum">
              <a:rPr lang="en-US"/>
              <a:pPr/>
              <a:t>28</a:t>
            </a:fld>
            <a:endParaRPr lang="en-US"/>
          </a:p>
        </p:txBody>
      </p:sp>
      <p:sp>
        <p:nvSpPr>
          <p:cNvPr id="164045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04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F19ED-E8A1-054C-8EFB-E5C140A45412}" type="slidenum">
              <a:rPr lang="en-US"/>
              <a:pPr/>
              <a:t>29</a:t>
            </a:fld>
            <a:endParaRPr lang="en-US"/>
          </a:p>
        </p:txBody>
      </p:sp>
      <p:sp>
        <p:nvSpPr>
          <p:cNvPr id="1567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BED78-AA46-3C4D-8EC5-C2C10088C197}" type="slidenum">
              <a:rPr lang="en-US"/>
              <a:pPr/>
              <a:t>3</a:t>
            </a:fld>
            <a:endParaRPr lang="en-US"/>
          </a:p>
        </p:txBody>
      </p:sp>
      <p:sp>
        <p:nvSpPr>
          <p:cNvPr id="133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F19ED-E8A1-054C-8EFB-E5C140A45412}" type="slidenum">
              <a:rPr lang="en-US"/>
              <a:pPr/>
              <a:t>30</a:t>
            </a:fld>
            <a:endParaRPr lang="en-US"/>
          </a:p>
        </p:txBody>
      </p:sp>
      <p:sp>
        <p:nvSpPr>
          <p:cNvPr id="1567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198F6-9A68-2C45-8632-8F2521555679}" type="slidenum">
              <a:rPr lang="en-US"/>
              <a:pPr/>
              <a:t>31</a:t>
            </a:fld>
            <a:endParaRPr lang="en-US"/>
          </a:p>
        </p:txBody>
      </p:sp>
      <p:sp>
        <p:nvSpPr>
          <p:cNvPr id="132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12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So to con</a:t>
            </a:r>
            <a:r>
              <a:rPr lang="en-US" sz="1200" b="0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clude</a:t>
            </a:r>
            <a:r>
              <a:rPr lang="en-US" sz="12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 from</a:t>
            </a:r>
            <a:r>
              <a:rPr lang="en-US" sz="1200" b="0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our studies of LGRB progenitor environments we now know that the modern LGRB progenitor model must…</a:t>
            </a:r>
            <a:endParaRPr lang="en-US" sz="1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BED78-AA46-3C4D-8EC5-C2C10088C197}" type="slidenum">
              <a:rPr lang="en-US"/>
              <a:pPr/>
              <a:t>4</a:t>
            </a:fld>
            <a:endParaRPr lang="en-US"/>
          </a:p>
        </p:txBody>
      </p:sp>
      <p:sp>
        <p:nvSpPr>
          <p:cNvPr id="133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2C39F-6238-E046-8251-C703DC243DB2}" type="slidenum">
              <a:rPr lang="en-US"/>
              <a:pPr/>
              <a:t>5</a:t>
            </a:fld>
            <a:endParaRPr lang="en-US"/>
          </a:p>
        </p:txBody>
      </p:sp>
      <p:sp>
        <p:nvSpPr>
          <p:cNvPr id="146944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94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D6F1C-A07A-CC4A-ACEA-57BA41F8DF1E}" type="slidenum">
              <a:rPr lang="en-US"/>
              <a:pPr/>
              <a:t>6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D6F1C-A07A-CC4A-ACEA-57BA41F8DF1E}" type="slidenum">
              <a:rPr lang="en-US"/>
              <a:pPr/>
              <a:t>7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D6F1C-A07A-CC4A-ACEA-57BA41F8DF1E}" type="slidenum">
              <a:rPr lang="en-US"/>
              <a:pPr/>
              <a:t>8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53579-5A9B-7A46-9D29-7A17F39E01E6}" type="slidenum">
              <a:rPr lang="en-US"/>
              <a:pPr/>
              <a:t>9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AF7EF3-3507-0E49-8FD7-1926FE7AE4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338B97E-BB6C-4C44-AA52-24582E3C38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CBA68A-86DC-BB46-9CF9-527874EC17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29B411-28FE-F947-83C6-2017185616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85C8E6-23EF-2E42-BB61-E820257DA9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7A324A-5344-594B-A9B4-29019AFE93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755376-D72C-BA4C-ABDF-63BADFCBF5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4696CD-311F-0446-AFEE-825926ECFD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7D5959-6699-DB43-A7B8-3536DC4608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EAC31D-A02B-C34D-AF16-C3772E9952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1E5B4A-80C4-E14C-844D-B2F46B6861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202D58"/>
            </a:gs>
            <a:gs pos="100000">
              <a:srgbClr val="18224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7A05B6-2835-0B46-A879-1B7F513E85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8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8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8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d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35.png"/><Relationship Id="rId5" Type="http://schemas.openxmlformats.org/officeDocument/2006/relationships/image" Target="../media/image30.pd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df"/><Relationship Id="rId4" Type="http://schemas.openxmlformats.org/officeDocument/2006/relationships/image" Target="../media/image37.png"/><Relationship Id="rId5" Type="http://schemas.openxmlformats.org/officeDocument/2006/relationships/image" Target="../media/image32.pd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d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3"/>
          <a:srcRect r="9813"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9717"/>
            <a:ext cx="4595190" cy="1143000"/>
          </a:xfrm>
        </p:spPr>
        <p:txBody>
          <a:bodyPr/>
          <a:lstStyle/>
          <a:p>
            <a:pPr algn="l"/>
            <a:r>
              <a:rPr lang="en-US" sz="45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Host Galaxies of Gamma-Ray Bursts</a:t>
            </a:r>
            <a:endParaRPr lang="en-US" sz="4500" dirty="0"/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2540198" y="5288815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Emily 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Levesque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/>
            </a:r>
            <a:b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University of Colorado at Boulder</a:t>
            </a:r>
            <a:b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March 15, 2012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1981200" y="0"/>
            <a:ext cx="7162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500" b="1" dirty="0" smtClean="0">
                <a:solidFill>
                  <a:schemeClr val="folHlink"/>
                </a:solidFill>
                <a:latin typeface="Plantagenet Cherokee" pitchFamily="18" charset="0"/>
              </a:rPr>
              <a:t>LGRB Host Survey</a:t>
            </a:r>
            <a:endParaRPr lang="en-US" sz="25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858000" y="6521450"/>
            <a:ext cx="2209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latin typeface="Plantagenet Cherokee" pitchFamily="18" charset="0"/>
              </a:rPr>
              <a:t>Levesque et al. 2010a</a:t>
            </a:r>
            <a:r>
              <a:rPr lang="en-US" sz="1600" dirty="0" smtClean="0">
                <a:latin typeface="Plantagenet Cherokee" pitchFamily="18" charset="0"/>
              </a:rPr>
              <a:t>,b</a:t>
            </a:r>
            <a:endParaRPr lang="en-US" sz="1600" dirty="0">
              <a:latin typeface="Plantagenet Cherokee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81200" y="457200"/>
            <a:ext cx="70866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419600"/>
            <a:ext cx="2362200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8988" y="549275"/>
            <a:ext cx="225901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5425" y="549275"/>
            <a:ext cx="23368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8988" y="2489200"/>
            <a:ext cx="2259012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8000" y="2489200"/>
            <a:ext cx="233521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8988" y="4429125"/>
            <a:ext cx="2259012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53213" y="2489200"/>
            <a:ext cx="2336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8077200" y="45720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LRIS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352800" y="45720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LRIS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8077200" y="25908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LRIS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5791200" y="25908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LRIS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505200" y="25908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LRIS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8001000" y="6096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LDSS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505200" y="6096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LRIS</a:t>
            </a:r>
          </a:p>
        </p:txBody>
      </p:sp>
      <p:pic>
        <p:nvPicPr>
          <p:cNvPr id="41" name="Picture 25" descr="GRB070612A_optical.pdf                                         000794E6Macintosh HD                   C05C3668: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67200" y="4419600"/>
            <a:ext cx="2514600" cy="1981200"/>
          </a:xfrm>
          <a:prstGeom prst="rect">
            <a:avLst/>
          </a:prstGeom>
          <a:noFill/>
        </p:spPr>
      </p:pic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5867400" y="45720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LRIS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2286000" y="609600"/>
            <a:ext cx="11049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991208</a:t>
            </a:r>
          </a:p>
        </p:txBody>
      </p:sp>
      <p:sp>
        <p:nvSpPr>
          <p:cNvPr id="44" name="Text Box 30"/>
          <p:cNvSpPr txBox="1">
            <a:spLocks noChangeArrowheads="1"/>
          </p:cNvSpPr>
          <p:nvPr/>
        </p:nvSpPr>
        <p:spPr bwMode="auto">
          <a:xfrm>
            <a:off x="6858000" y="685800"/>
            <a:ext cx="1219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020405</a:t>
            </a:r>
          </a:p>
        </p:txBody>
      </p: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2362200" y="2667000"/>
            <a:ext cx="533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2209800" y="25146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020903</a:t>
            </a:r>
          </a:p>
        </p:txBody>
      </p:sp>
      <p:sp>
        <p:nvSpPr>
          <p:cNvPr id="47" name="Rectangle 33"/>
          <p:cNvSpPr>
            <a:spLocks noChangeArrowheads="1"/>
          </p:cNvSpPr>
          <p:nvPr/>
        </p:nvSpPr>
        <p:spPr bwMode="auto">
          <a:xfrm>
            <a:off x="4648200" y="2667000"/>
            <a:ext cx="533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4572000" y="25908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031203</a:t>
            </a:r>
          </a:p>
        </p:txBody>
      </p:sp>
      <p:sp>
        <p:nvSpPr>
          <p:cNvPr id="49" name="Rectangle 35"/>
          <p:cNvSpPr>
            <a:spLocks noChangeArrowheads="1"/>
          </p:cNvSpPr>
          <p:nvPr/>
        </p:nvSpPr>
        <p:spPr bwMode="auto">
          <a:xfrm>
            <a:off x="7010400" y="25908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36"/>
          <p:cNvSpPr txBox="1">
            <a:spLocks noChangeArrowheads="1"/>
          </p:cNvSpPr>
          <p:nvPr/>
        </p:nvSpPr>
        <p:spPr bwMode="auto">
          <a:xfrm>
            <a:off x="6781800" y="25908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060218</a:t>
            </a:r>
          </a:p>
        </p:txBody>
      </p:sp>
      <p:sp>
        <p:nvSpPr>
          <p:cNvPr id="51" name="Rectangle 37"/>
          <p:cNvSpPr>
            <a:spLocks noChangeArrowheads="1"/>
          </p:cNvSpPr>
          <p:nvPr/>
        </p:nvSpPr>
        <p:spPr bwMode="auto">
          <a:xfrm>
            <a:off x="2667000" y="45720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38"/>
          <p:cNvSpPr>
            <a:spLocks noChangeArrowheads="1"/>
          </p:cNvSpPr>
          <p:nvPr/>
        </p:nvSpPr>
        <p:spPr bwMode="auto">
          <a:xfrm>
            <a:off x="4724400" y="4648200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39"/>
          <p:cNvSpPr>
            <a:spLocks noChangeArrowheads="1"/>
          </p:cNvSpPr>
          <p:nvPr/>
        </p:nvSpPr>
        <p:spPr bwMode="auto">
          <a:xfrm>
            <a:off x="7010400" y="4572000"/>
            <a:ext cx="609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40"/>
          <p:cNvSpPr txBox="1">
            <a:spLocks noChangeArrowheads="1"/>
          </p:cNvSpPr>
          <p:nvPr/>
        </p:nvSpPr>
        <p:spPr bwMode="auto">
          <a:xfrm>
            <a:off x="6858000" y="44958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030329</a:t>
            </a:r>
          </a:p>
        </p:txBody>
      </p:sp>
      <p:sp>
        <p:nvSpPr>
          <p:cNvPr id="55" name="Text Box 41"/>
          <p:cNvSpPr txBox="1">
            <a:spLocks noChangeArrowheads="1"/>
          </p:cNvSpPr>
          <p:nvPr/>
        </p:nvSpPr>
        <p:spPr bwMode="auto">
          <a:xfrm>
            <a:off x="4648200" y="45720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070612A</a:t>
            </a:r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2438400" y="46482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051022</a:t>
            </a:r>
          </a:p>
        </p:txBody>
      </p:sp>
      <p:pic>
        <p:nvPicPr>
          <p:cNvPr id="57" name="Picture 4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533400"/>
            <a:ext cx="22098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5791200" y="6096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A70101"/>
                </a:solidFill>
                <a:latin typeface="Plantagenet Cherokee" pitchFamily="18" charset="0"/>
              </a:rPr>
              <a:t>LDSS</a:t>
            </a:r>
          </a:p>
        </p:txBody>
      </p: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4648200" y="609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 Box 28"/>
          <p:cNvSpPr txBox="1">
            <a:spLocks noChangeArrowheads="1"/>
          </p:cNvSpPr>
          <p:nvPr/>
        </p:nvSpPr>
        <p:spPr bwMode="auto">
          <a:xfrm>
            <a:off x="4648200" y="609600"/>
            <a:ext cx="1219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GRB 050826</a:t>
            </a:r>
          </a:p>
        </p:txBody>
      </p: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0" y="2803525"/>
            <a:ext cx="2057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u="sng" dirty="0" smtClean="0">
                <a:solidFill>
                  <a:schemeClr val="folHlink"/>
                </a:solidFill>
                <a:latin typeface="Plantagenet Cherokee" pitchFamily="18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 16 </a:t>
            </a:r>
            <a:r>
              <a:rPr lang="en-US" sz="2000" i="1" dirty="0" err="1">
                <a:solidFill>
                  <a:schemeClr val="bg1"/>
                </a:solidFill>
                <a:latin typeface="Plantagenet Cherokee" pitchFamily="18" charset="0"/>
              </a:rPr>
              <a:t>z</a:t>
            </a: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 &lt; 1 LGRB host galaxies</a:t>
            </a:r>
          </a:p>
          <a:p>
            <a:pPr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 12 hosts in survey, 4 with high-quality literature data</a:t>
            </a:r>
          </a:p>
          <a:p>
            <a:pPr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 6 </a:t>
            </a:r>
            <a:r>
              <a:rPr lang="en-US" sz="2000" i="1" dirty="0">
                <a:solidFill>
                  <a:schemeClr val="bg1"/>
                </a:solidFill>
                <a:latin typeface="Plantagenet Cherokee" pitchFamily="18" charset="0"/>
              </a:rPr>
              <a:t>nearby</a:t>
            </a: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Plantagenet Cherokee" pitchFamily="18" charset="0"/>
              </a:rPr>
              <a:t>z</a:t>
            </a: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 &lt; 0.3) hosts;</a:t>
            </a:r>
            <a:b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10 </a:t>
            </a:r>
            <a:r>
              <a:rPr lang="en-US" sz="2000" i="1" dirty="0">
                <a:solidFill>
                  <a:schemeClr val="bg1"/>
                </a:solidFill>
                <a:latin typeface="Plantagenet Cherokee" pitchFamily="18" charset="0"/>
              </a:rPr>
              <a:t>intermediate </a:t>
            </a: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(0.3 &lt; </a:t>
            </a:r>
            <a:r>
              <a:rPr lang="en-US" sz="2000" i="1" dirty="0" err="1">
                <a:solidFill>
                  <a:schemeClr val="bg1"/>
                </a:solidFill>
                <a:latin typeface="Plantagenet Cherokee" pitchFamily="18" charset="0"/>
              </a:rPr>
              <a:t>z</a:t>
            </a:r>
            <a:r>
              <a:rPr lang="en-US" sz="2000" dirty="0">
                <a:solidFill>
                  <a:schemeClr val="bg1"/>
                </a:solidFill>
                <a:latin typeface="Plantagenet Cherokee" pitchFamily="18" charset="0"/>
              </a:rPr>
              <a:t> &lt; 1) hosts</a:t>
            </a:r>
            <a:endParaRPr lang="en-US" sz="1600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64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27"/>
          <p:cNvSpPr>
            <a:spLocks noChangeArrowheads="1"/>
          </p:cNvSpPr>
          <p:nvPr/>
        </p:nvSpPr>
        <p:spPr bwMode="auto">
          <a:xfrm>
            <a:off x="1826659" y="93689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921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8216" y="464090"/>
            <a:ext cx="5872583" cy="62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0904" name="Text Box 8"/>
          <p:cNvSpPr txBox="1">
            <a:spLocks noChangeArrowheads="1"/>
          </p:cNvSpPr>
          <p:nvPr/>
        </p:nvSpPr>
        <p:spPr bwMode="auto">
          <a:xfrm>
            <a:off x="6629400" y="640080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latin typeface="Plantagenet Cherokee" pitchFamily="18" charset="0"/>
              </a:rPr>
              <a:t>Levesque et al. </a:t>
            </a:r>
            <a:r>
              <a:rPr lang="en-US" sz="1600" dirty="0" smtClean="0">
                <a:latin typeface="Plantagenet Cherokee" pitchFamily="18" charset="0"/>
              </a:rPr>
              <a:t>2010b</a:t>
            </a:r>
            <a:endParaRPr lang="en-US" sz="1600" dirty="0">
              <a:latin typeface="Plantagenet Cherokee" pitchFamily="18" charset="0"/>
            </a:endParaRPr>
          </a:p>
        </p:txBody>
      </p:sp>
      <p:sp>
        <p:nvSpPr>
          <p:cNvPr id="1360907" name="Text Box 11"/>
          <p:cNvSpPr txBox="1">
            <a:spLocks noChangeArrowheads="1"/>
          </p:cNvSpPr>
          <p:nvPr/>
        </p:nvSpPr>
        <p:spPr bwMode="auto">
          <a:xfrm>
            <a:off x="-343034" y="2819400"/>
            <a:ext cx="32004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DE99F"/>
                </a:solidFill>
                <a:latin typeface="Plantagenet Cherokee" pitchFamily="18" charset="0"/>
              </a:rPr>
              <a:t>	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The simplest </a:t>
            </a:r>
            <a:r>
              <a:rPr lang="en-US" sz="2600" b="1" dirty="0" err="1" smtClean="0">
                <a:solidFill>
                  <a:schemeClr val="bg1"/>
                </a:solidFill>
                <a:latin typeface="Plantagenet Cherokee" pitchFamily="18" charset="0"/>
              </a:rPr>
              <a:t>collapsar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model predicts a cutoff </a:t>
            </a:r>
            <a:r>
              <a:rPr lang="en-US" sz="26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	Instead the hosts:</a:t>
            </a:r>
            <a:b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- show no cutoff</a:t>
            </a:r>
            <a:b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- follow their own robust M-Z relation</a:t>
            </a:r>
          </a:p>
        </p:txBody>
      </p:sp>
      <p:sp>
        <p:nvSpPr>
          <p:cNvPr id="1360913" name="Text Box 17"/>
          <p:cNvSpPr txBox="1">
            <a:spLocks noChangeArrowheads="1"/>
          </p:cNvSpPr>
          <p:nvPr/>
        </p:nvSpPr>
        <p:spPr bwMode="auto">
          <a:xfrm>
            <a:off x="7010400" y="58674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b="1" dirty="0" err="1">
                <a:latin typeface="Plantagenet Cherokee" pitchFamily="18" charset="0"/>
              </a:rPr>
              <a:t>r</a:t>
            </a:r>
            <a:r>
              <a:rPr lang="en-US" sz="1600" b="1" dirty="0">
                <a:latin typeface="Plantagenet Cherokee" pitchFamily="18" charset="0"/>
              </a:rPr>
              <a:t> = 0.80, </a:t>
            </a:r>
            <a:r>
              <a:rPr lang="en-US" sz="1600" b="1" dirty="0" err="1">
                <a:latin typeface="Plantagenet Cherokee" pitchFamily="18" charset="0"/>
              </a:rPr>
              <a:t>p</a:t>
            </a:r>
            <a:r>
              <a:rPr lang="en-US" sz="1600" b="1" dirty="0">
                <a:latin typeface="Plantagenet Cherokee" pitchFamily="18" charset="0"/>
              </a:rPr>
              <a:t> = 0.001</a:t>
            </a:r>
          </a:p>
        </p:txBody>
      </p:sp>
      <p:sp>
        <p:nvSpPr>
          <p:cNvPr id="1360914" name="AutoShape 18"/>
          <p:cNvSpPr>
            <a:spLocks noChangeArrowheads="1"/>
          </p:cNvSpPr>
          <p:nvPr/>
        </p:nvSpPr>
        <p:spPr bwMode="auto">
          <a:xfrm>
            <a:off x="6934200" y="2667000"/>
            <a:ext cx="152400" cy="152400"/>
          </a:xfrm>
          <a:prstGeom prst="diamond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0915" name="Text Box 19"/>
          <p:cNvSpPr txBox="1">
            <a:spLocks noChangeArrowheads="1"/>
          </p:cNvSpPr>
          <p:nvPr/>
        </p:nvSpPr>
        <p:spPr bwMode="auto">
          <a:xfrm>
            <a:off x="7086600" y="25908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Plantagenet Cherokee" pitchFamily="18" charset="0"/>
              </a:rPr>
              <a:t>-- SDSS</a:t>
            </a:r>
          </a:p>
        </p:txBody>
      </p:sp>
      <p:sp>
        <p:nvSpPr>
          <p:cNvPr id="1360916" name="Text Box 20"/>
          <p:cNvSpPr txBox="1">
            <a:spLocks noChangeArrowheads="1"/>
          </p:cNvSpPr>
          <p:nvPr/>
        </p:nvSpPr>
        <p:spPr bwMode="auto">
          <a:xfrm>
            <a:off x="3885932" y="5562600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Plantagenet Cherokee" pitchFamily="18" charset="0"/>
              </a:rPr>
              <a:t>-- DEEP2</a:t>
            </a:r>
          </a:p>
        </p:txBody>
      </p:sp>
      <p:sp>
        <p:nvSpPr>
          <p:cNvPr id="1360917" name="Rectangle 21"/>
          <p:cNvSpPr>
            <a:spLocks noChangeArrowheads="1"/>
          </p:cNvSpPr>
          <p:nvPr/>
        </p:nvSpPr>
        <p:spPr bwMode="auto">
          <a:xfrm>
            <a:off x="3733532" y="5638800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0918" name="Text Box 22"/>
          <p:cNvSpPr txBox="1">
            <a:spLocks noChangeArrowheads="1"/>
          </p:cNvSpPr>
          <p:nvPr/>
        </p:nvSpPr>
        <p:spPr bwMode="auto">
          <a:xfrm>
            <a:off x="3657332" y="5791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Zahid et al. (2010)</a:t>
            </a:r>
          </a:p>
        </p:txBody>
      </p:sp>
      <p:sp>
        <p:nvSpPr>
          <p:cNvPr id="1360919" name="Text Box 23"/>
          <p:cNvSpPr txBox="1">
            <a:spLocks noChangeArrowheads="1"/>
          </p:cNvSpPr>
          <p:nvPr/>
        </p:nvSpPr>
        <p:spPr bwMode="auto">
          <a:xfrm>
            <a:off x="6858000" y="28194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Tremonti et al. (2004)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3576554" y="4501646"/>
            <a:ext cx="5258067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581133" y="1652420"/>
            <a:ext cx="5258067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7"/>
          <p:cNvSpPr>
            <a:spLocks noChangeArrowheads="1"/>
          </p:cNvSpPr>
          <p:nvPr/>
        </p:nvSpPr>
        <p:spPr bwMode="auto">
          <a:xfrm>
            <a:off x="1826659" y="145543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24000" y="0"/>
            <a:ext cx="7620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 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- are these “global” </a:t>
            </a:r>
            <a:r>
              <a:rPr lang="en-US" sz="2600" b="1" dirty="0" err="1" smtClean="0">
                <a:solidFill>
                  <a:srgbClr val="FFFFFF"/>
                </a:solidFill>
                <a:latin typeface="Plantagenet Cherokee" pitchFamily="18" charset="0"/>
              </a:rPr>
              <a:t>metallicities</a:t>
            </a: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 accurate</a:t>
            </a:r>
            <a:b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</a:b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estimates?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- how does the explosion site environment compare to the galaxy as a whole?</a:t>
            </a:r>
            <a:endParaRPr lang="en-US" sz="2600" b="1" dirty="0">
              <a:solidFill>
                <a:srgbClr val="FFFFFF"/>
              </a:solidFill>
              <a:latin typeface="Plantagenet Cherokee" pitchFamily="18" charset="0"/>
            </a:endParaRPr>
          </a:p>
        </p:txBody>
      </p:sp>
      <p:pic>
        <p:nvPicPr>
          <p:cNvPr id="26" name="Picture 25" descr="Screen shot 2011-09-18 at 1.02.14 PM.png"/>
          <p:cNvPicPr>
            <a:picLocks noChangeAspect="1"/>
          </p:cNvPicPr>
          <p:nvPr/>
        </p:nvPicPr>
        <p:blipFill>
          <a:blip r:embed="rId3"/>
          <a:srcRect l="31173" t="11975" r="22222" b="13457"/>
          <a:stretch>
            <a:fillRect/>
          </a:stretch>
        </p:blipFill>
        <p:spPr>
          <a:xfrm>
            <a:off x="327737" y="2878667"/>
            <a:ext cx="3875879" cy="3875878"/>
          </a:xfrm>
          <a:prstGeom prst="rect">
            <a:avLst/>
          </a:prstGeom>
        </p:spPr>
      </p:pic>
      <p:pic>
        <p:nvPicPr>
          <p:cNvPr id="27" name="Picture 26" descr="Screen shot 2011-09-18 at 1.04.01 PM.png"/>
          <p:cNvPicPr>
            <a:picLocks noChangeAspect="1"/>
          </p:cNvPicPr>
          <p:nvPr/>
        </p:nvPicPr>
        <p:blipFill>
          <a:blip r:embed="rId4"/>
          <a:srcRect l="35957" t="13704" r="16821" b="18395"/>
          <a:stretch>
            <a:fillRect/>
          </a:stretch>
        </p:blipFill>
        <p:spPr>
          <a:xfrm>
            <a:off x="4566356" y="2881489"/>
            <a:ext cx="4318000" cy="3880555"/>
          </a:xfrm>
          <a:prstGeom prst="rect">
            <a:avLst/>
          </a:prstGeom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634868" y="6412266"/>
            <a:ext cx="224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err="1" smtClean="0">
                <a:latin typeface="Plantagenet Cherokee" pitchFamily="18" charset="0"/>
              </a:rPr>
              <a:t>Thone</a:t>
            </a:r>
            <a:r>
              <a:rPr lang="en-US" sz="1600" b="1" dirty="0" smtClean="0">
                <a:latin typeface="Plantagenet Cherokee" pitchFamily="18" charset="0"/>
              </a:rPr>
              <a:t> et al. 2008</a:t>
            </a:r>
            <a:endParaRPr lang="en-US" sz="1600" b="1" dirty="0">
              <a:latin typeface="Plantagenet Cherokee" pitchFamily="18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598333" y="2892778"/>
            <a:ext cx="224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smtClean="0">
                <a:latin typeface="Plantagenet Cherokee" pitchFamily="18" charset="0"/>
              </a:rPr>
              <a:t>GRB 060505</a:t>
            </a:r>
            <a:endParaRPr lang="en-US" sz="1600" b="1" dirty="0">
              <a:latin typeface="Plantagenet Cherokee" pitchFamily="18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947157" y="6409444"/>
            <a:ext cx="224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FFFFFF"/>
                </a:solidFill>
                <a:latin typeface="Plantagenet Cherokee" pitchFamily="18" charset="0"/>
              </a:rPr>
              <a:t>Christensen et al. 2008</a:t>
            </a:r>
            <a:endParaRPr lang="en-US" sz="1600" b="1" dirty="0">
              <a:solidFill>
                <a:srgbClr val="FFFFFF"/>
              </a:solidFill>
              <a:latin typeface="Plantagenet Cherokee" pitchFamily="18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33" name="Explosion 1 32"/>
          <p:cNvSpPr/>
          <p:nvPr/>
        </p:nvSpPr>
        <p:spPr bwMode="auto">
          <a:xfrm>
            <a:off x="6858000" y="3976511"/>
            <a:ext cx="245398" cy="228600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4" name="Explosion 1 33"/>
          <p:cNvSpPr/>
          <p:nvPr/>
        </p:nvSpPr>
        <p:spPr bwMode="auto">
          <a:xfrm>
            <a:off x="2590800" y="5105400"/>
            <a:ext cx="245398" cy="228600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pic>
        <p:nvPicPr>
          <p:cNvPr id="19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7385" y="449821"/>
            <a:ext cx="5872583" cy="62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058569" y="6386531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latin typeface="Plantagenet Cherokee" pitchFamily="18" charset="0"/>
              </a:rPr>
              <a:t>Levesque et al. </a:t>
            </a:r>
            <a:r>
              <a:rPr lang="en-US" sz="1600" dirty="0" smtClean="0">
                <a:latin typeface="Plantagenet Cherokee" pitchFamily="18" charset="0"/>
              </a:rPr>
              <a:t>2010b</a:t>
            </a:r>
            <a:endParaRPr lang="en-US" sz="1600" dirty="0">
              <a:latin typeface="Plantagenet Cherokee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439569" y="5853131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b="1" dirty="0" err="1">
                <a:latin typeface="Plantagenet Cherokee" pitchFamily="18" charset="0"/>
              </a:rPr>
              <a:t>r</a:t>
            </a:r>
            <a:r>
              <a:rPr lang="en-US" sz="1600" b="1" dirty="0">
                <a:latin typeface="Plantagenet Cherokee" pitchFamily="18" charset="0"/>
              </a:rPr>
              <a:t> = 0.80, </a:t>
            </a:r>
            <a:r>
              <a:rPr lang="en-US" sz="1600" b="1" dirty="0" err="1">
                <a:latin typeface="Plantagenet Cherokee" pitchFamily="18" charset="0"/>
              </a:rPr>
              <a:t>p</a:t>
            </a:r>
            <a:r>
              <a:rPr lang="en-US" sz="1600" b="1" dirty="0">
                <a:latin typeface="Plantagenet Cherokee" pitchFamily="18" charset="0"/>
              </a:rPr>
              <a:t> = 0.001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6363369" y="2652731"/>
            <a:ext cx="152400" cy="152400"/>
          </a:xfrm>
          <a:prstGeom prst="diamond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515769" y="2576531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Plantagenet Cherokee" pitchFamily="18" charset="0"/>
              </a:rPr>
              <a:t>-- SDSS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315101" y="5548331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Plantagenet Cherokee" pitchFamily="18" charset="0"/>
              </a:rPr>
              <a:t>-- DEEP2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162701" y="5624531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086501" y="5776931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Zahid et al. (2010)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287169" y="2805131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Plantagenet Cherokee" pitchFamily="18" charset="0"/>
              </a:rPr>
              <a:t>Tremonti et al. (2004)</a:t>
            </a: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3005723" y="4487377"/>
            <a:ext cx="5258067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3010302" y="1638151"/>
            <a:ext cx="5258067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7258652" y="368128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ChangeArrowheads="1"/>
          </p:cNvSpPr>
          <p:nvPr/>
        </p:nvSpPr>
        <p:spPr bwMode="auto">
          <a:xfrm>
            <a:off x="5029200" y="533400"/>
            <a:ext cx="3886200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96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609600"/>
            <a:ext cx="3733800" cy="26082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96773" name="Picture 5"/>
          <p:cNvPicPr>
            <a:picLocks noChangeAspect="1" noChangeArrowheads="1"/>
          </p:cNvPicPr>
          <p:nvPr/>
        </p:nvPicPr>
        <p:blipFill>
          <a:blip r:embed="rId4"/>
          <a:srcRect l="37888" t="35684" b="3734"/>
          <a:stretch>
            <a:fillRect/>
          </a:stretch>
        </p:blipFill>
        <p:spPr bwMode="auto">
          <a:xfrm>
            <a:off x="152400" y="3124200"/>
            <a:ext cx="42672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6774" name="Text Box 6"/>
          <p:cNvSpPr txBox="1">
            <a:spLocks noChangeArrowheads="1"/>
          </p:cNvSpPr>
          <p:nvPr/>
        </p:nvSpPr>
        <p:spPr bwMode="auto">
          <a:xfrm>
            <a:off x="2246313" y="3138488"/>
            <a:ext cx="224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>
                <a:latin typeface="Plantagenet Cherokee" pitchFamily="18" charset="0"/>
              </a:rPr>
              <a:t>GRB 020819 host</a:t>
            </a:r>
          </a:p>
        </p:txBody>
      </p:sp>
      <p:pic>
        <p:nvPicPr>
          <p:cNvPr id="16967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3429000"/>
            <a:ext cx="3733800" cy="2674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696776" name="Text Box 8"/>
          <p:cNvSpPr txBox="1">
            <a:spLocks noChangeArrowheads="1"/>
          </p:cNvSpPr>
          <p:nvPr/>
        </p:nvSpPr>
        <p:spPr bwMode="auto">
          <a:xfrm>
            <a:off x="6096000" y="6096000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 </a:t>
            </a:r>
            <a:r>
              <a:rPr lang="en-US" sz="1300" dirty="0" smtClean="0">
                <a:latin typeface="Plantagenet Cherokee" pitchFamily="18" charset="0"/>
              </a:rPr>
              <a:t>2010c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1696777" name="Line 9"/>
          <p:cNvSpPr>
            <a:spLocks noChangeShapeType="1"/>
          </p:cNvSpPr>
          <p:nvPr/>
        </p:nvSpPr>
        <p:spPr bwMode="auto">
          <a:xfrm flipV="1">
            <a:off x="2362200" y="609600"/>
            <a:ext cx="2743200" cy="3429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6778" name="Rectangle 10"/>
          <p:cNvSpPr>
            <a:spLocks noChangeArrowheads="1"/>
          </p:cNvSpPr>
          <p:nvPr/>
        </p:nvSpPr>
        <p:spPr bwMode="auto">
          <a:xfrm>
            <a:off x="2057400" y="533400"/>
            <a:ext cx="25146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Observed GRB 020819 host galaxy nucleus AND explosion site:</a:t>
            </a:r>
          </a:p>
        </p:txBody>
      </p:sp>
      <p:sp>
        <p:nvSpPr>
          <p:cNvPr id="1696779" name="Line 11"/>
          <p:cNvSpPr>
            <a:spLocks noChangeShapeType="1"/>
          </p:cNvSpPr>
          <p:nvPr/>
        </p:nvSpPr>
        <p:spPr bwMode="auto">
          <a:xfrm flipV="1">
            <a:off x="2362200" y="3200400"/>
            <a:ext cx="27432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6780" name="Line 12"/>
          <p:cNvSpPr>
            <a:spLocks noChangeShapeType="1"/>
          </p:cNvSpPr>
          <p:nvPr/>
        </p:nvSpPr>
        <p:spPr bwMode="auto">
          <a:xfrm flipV="1">
            <a:off x="2286000" y="3429000"/>
            <a:ext cx="2819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6781" name="Line 13"/>
          <p:cNvSpPr>
            <a:spLocks noChangeShapeType="1"/>
          </p:cNvSpPr>
          <p:nvPr/>
        </p:nvSpPr>
        <p:spPr bwMode="auto">
          <a:xfrm>
            <a:off x="2209800" y="5105400"/>
            <a:ext cx="2895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6782" name="Line 14"/>
          <p:cNvSpPr>
            <a:spLocks noChangeShapeType="1"/>
          </p:cNvSpPr>
          <p:nvPr/>
        </p:nvSpPr>
        <p:spPr bwMode="auto">
          <a:xfrm flipV="1">
            <a:off x="2514600" y="3429000"/>
            <a:ext cx="25908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6783" name="Text Box 15"/>
          <p:cNvSpPr txBox="1">
            <a:spLocks noChangeArrowheads="1"/>
          </p:cNvSpPr>
          <p:nvPr/>
        </p:nvSpPr>
        <p:spPr bwMode="auto">
          <a:xfrm>
            <a:off x="5867400" y="3581400"/>
            <a:ext cx="279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Plantagenet Cherokee" pitchFamily="18" charset="0"/>
              </a:rPr>
              <a:t>log(O/H)+12=9.0</a:t>
            </a:r>
            <a:r>
              <a:rPr lang="en-US" sz="1400" b="1" dirty="0" smtClean="0">
                <a:latin typeface="Plantagenet Cherokee" pitchFamily="18" charset="0"/>
                <a:sym typeface="Symbol" pitchFamily="18" charset="2"/>
              </a:rPr>
              <a:t>0.</a:t>
            </a:r>
            <a:r>
              <a:rPr lang="en-US" sz="1400" b="1" dirty="0" smtClean="0">
                <a:latin typeface="Plantagenet Cherokee" pitchFamily="18" charset="0"/>
              </a:rPr>
              <a:t>1</a:t>
            </a:r>
            <a:endParaRPr lang="en-US" sz="1400" b="1" dirty="0">
              <a:latin typeface="Plantagenet Cherokee" pitchFamily="18" charset="0"/>
            </a:endParaRPr>
          </a:p>
        </p:txBody>
      </p:sp>
      <p:sp>
        <p:nvSpPr>
          <p:cNvPr id="1696784" name="Text Box 16"/>
          <p:cNvSpPr txBox="1">
            <a:spLocks noChangeArrowheads="1"/>
          </p:cNvSpPr>
          <p:nvPr/>
        </p:nvSpPr>
        <p:spPr bwMode="auto">
          <a:xfrm>
            <a:off x="5867400" y="762000"/>
            <a:ext cx="279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Plantagenet Cherokee" pitchFamily="18" charset="0"/>
              </a:rPr>
              <a:t>log(O/H)+12=9.0</a:t>
            </a:r>
            <a:r>
              <a:rPr lang="en-US" sz="1400" b="1" dirty="0" smtClean="0">
                <a:latin typeface="Plantagenet Cherokee" pitchFamily="18" charset="0"/>
                <a:sym typeface="Symbol" pitchFamily="18" charset="2"/>
              </a:rPr>
              <a:t>0.</a:t>
            </a:r>
            <a:r>
              <a:rPr lang="en-US" sz="1400" b="1" dirty="0" smtClean="0">
                <a:latin typeface="Plantagenet Cherokee" pitchFamily="18" charset="0"/>
              </a:rPr>
              <a:t>1</a:t>
            </a:r>
            <a:endParaRPr lang="en-US" sz="1400" b="1" dirty="0">
              <a:latin typeface="Plantagenet Cherokee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24000" y="0"/>
            <a:ext cx="7620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 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</a:t>
            </a:r>
            <a:endParaRPr lang="en-US" sz="2600" b="1" dirty="0">
              <a:solidFill>
                <a:srgbClr val="FFFFFF"/>
              </a:solidFill>
              <a:latin typeface="Plantagenet Cherokee" pitchFamily="18" charset="0"/>
            </a:endParaRPr>
          </a:p>
        </p:txBody>
      </p:sp>
      <p:pic>
        <p:nvPicPr>
          <p:cNvPr id="18" name="Picture 17" descr="f1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55024" y="2895600"/>
            <a:ext cx="8474528" cy="3429000"/>
          </a:xfrm>
          <a:prstGeom prst="rect">
            <a:avLst/>
          </a:prstGeom>
        </p:spPr>
      </p:pic>
      <p:sp>
        <p:nvSpPr>
          <p:cNvPr id="19" name="Explosion 1 18"/>
          <p:cNvSpPr/>
          <p:nvPr/>
        </p:nvSpPr>
        <p:spPr bwMode="auto">
          <a:xfrm>
            <a:off x="3289300" y="4787900"/>
            <a:ext cx="304686" cy="294071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990600" y="2895600"/>
            <a:ext cx="229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 dirty="0" smtClean="0">
                <a:latin typeface="Plantagenet Cherokee" pitchFamily="18" charset="0"/>
              </a:rPr>
              <a:t>GRB 100316D -  “site”</a:t>
            </a:r>
            <a:endParaRPr lang="en-US" sz="1800" b="1" dirty="0">
              <a:latin typeface="Plantagenet Cherokee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035552" y="6034087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</a:t>
            </a:r>
            <a:r>
              <a:rPr lang="en-US" sz="1300" dirty="0" smtClean="0">
                <a:latin typeface="Plantagenet Cherokee" pitchFamily="18" charset="0"/>
              </a:rPr>
              <a:t> </a:t>
            </a:r>
            <a:r>
              <a:rPr lang="en-US" sz="1300" dirty="0" smtClean="0">
                <a:latin typeface="Plantagenet Cherokee" pitchFamily="18" charset="0"/>
              </a:rPr>
              <a:t>2011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057400" y="1092607"/>
            <a:ext cx="67721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Two </a:t>
            </a:r>
            <a:r>
              <a:rPr lang="en-US" sz="2600" b="1" dirty="0" err="1" smtClean="0">
                <a:solidFill>
                  <a:schemeClr val="bg1"/>
                </a:solidFill>
                <a:latin typeface="Plantagenet Cherokee" pitchFamily="18" charset="0"/>
              </a:rPr>
              <a:t>longslit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spectra across the host complex, centered on the </a:t>
            </a:r>
            <a:r>
              <a:rPr lang="en-US" sz="2600" b="1" i="1" dirty="0" smtClean="0">
                <a:solidFill>
                  <a:srgbClr val="FFFF00"/>
                </a:solidFill>
                <a:latin typeface="Plantagenet Cherokee" pitchFamily="18" charset="0"/>
              </a:rPr>
              <a:t>explosion </a:t>
            </a:r>
            <a:r>
              <a:rPr lang="en-US" sz="2600" b="1" i="1" dirty="0" smtClean="0">
                <a:solidFill>
                  <a:srgbClr val="FFFF00"/>
                </a:solidFill>
                <a:latin typeface="Plantagenet Cherokee" pitchFamily="18" charset="0"/>
              </a:rPr>
              <a:t>site</a:t>
            </a:r>
            <a:endParaRPr lang="en-US" sz="2600" b="1" i="1" dirty="0">
              <a:solidFill>
                <a:srgbClr val="FFFF00"/>
              </a:solidFill>
              <a:latin typeface="Plantagenet Cherokee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09729" y="413798"/>
            <a:ext cx="7620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DE99F"/>
                </a:solidFill>
                <a:latin typeface="Plantagenet Cherokee" pitchFamily="18" charset="0"/>
              </a:rPr>
              <a:t>	GRB 100316D: 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very nearby (</a:t>
            </a:r>
            <a:r>
              <a:rPr lang="en-US" sz="2600" b="1" dirty="0" err="1" smtClean="0">
                <a:solidFill>
                  <a:schemeClr val="bg1"/>
                </a:solidFill>
                <a:latin typeface="Plantagenet Cherokee" pitchFamily="18" charset="0"/>
              </a:rPr>
              <a:t>z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= 0.06)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GRB/SN</a:t>
            </a:r>
            <a:endParaRPr lang="en-US" sz="26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1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55024" y="2895600"/>
            <a:ext cx="8474528" cy="342900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24000" y="0"/>
            <a:ext cx="7620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</a:t>
            </a:r>
            <a:endParaRPr lang="en-US" sz="2600" b="1" dirty="0">
              <a:solidFill>
                <a:srgbClr val="FFFFFF"/>
              </a:solidFill>
              <a:latin typeface="Plantagenet Cherokee" pitchFamily="18" charset="0"/>
            </a:endParaRPr>
          </a:p>
        </p:txBody>
      </p:sp>
      <p:sp>
        <p:nvSpPr>
          <p:cNvPr id="15" name="Explosion 1 14"/>
          <p:cNvSpPr/>
          <p:nvPr/>
        </p:nvSpPr>
        <p:spPr bwMode="auto">
          <a:xfrm>
            <a:off x="2374900" y="4292600"/>
            <a:ext cx="304686" cy="294071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990600" y="28956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 dirty="0" smtClean="0">
                <a:latin typeface="Plantagenet Cherokee" pitchFamily="18" charset="0"/>
              </a:rPr>
              <a:t>GRB 100316D -  “host”</a:t>
            </a:r>
            <a:endParaRPr lang="en-US" sz="1800" b="1" dirty="0">
              <a:latin typeface="Plantagenet Cherokee" pitchFamily="18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035552" y="6034087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</a:t>
            </a:r>
            <a:r>
              <a:rPr lang="en-US" sz="1300" dirty="0" smtClean="0">
                <a:latin typeface="Plantagenet Cherokee" pitchFamily="18" charset="0"/>
              </a:rPr>
              <a:t> </a:t>
            </a:r>
            <a:r>
              <a:rPr lang="en-US" sz="1300" dirty="0" smtClean="0">
                <a:latin typeface="Plantagenet Cherokee" pitchFamily="18" charset="0"/>
              </a:rPr>
              <a:t>2011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057400" y="1092607"/>
            <a:ext cx="677215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Two </a:t>
            </a:r>
            <a:r>
              <a:rPr lang="en-US" sz="2600" b="1" dirty="0" err="1" smtClean="0">
                <a:solidFill>
                  <a:schemeClr val="bg1"/>
                </a:solidFill>
                <a:latin typeface="Plantagenet Cherokee" pitchFamily="18" charset="0"/>
              </a:rPr>
              <a:t>longslit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spectra across the host complex, centered on the </a:t>
            </a:r>
            <a:r>
              <a:rPr lang="en-US" sz="2600" b="1" i="1" dirty="0" smtClean="0">
                <a:solidFill>
                  <a:srgbClr val="FFFF00"/>
                </a:solidFill>
                <a:latin typeface="Plantagenet Cherokee" pitchFamily="18" charset="0"/>
              </a:rPr>
              <a:t>explosion site 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and the </a:t>
            </a:r>
            <a:r>
              <a:rPr lang="en-US" sz="2600" b="1" i="1" dirty="0" smtClean="0">
                <a:solidFill>
                  <a:srgbClr val="FFFF00"/>
                </a:solidFill>
                <a:latin typeface="Plantagenet Cherokee" pitchFamily="18" charset="0"/>
              </a:rPr>
              <a:t>extended host emission</a:t>
            </a:r>
            <a:r>
              <a:rPr lang="en-US" sz="2600" b="1" dirty="0" smtClean="0">
                <a:solidFill>
                  <a:srgbClr val="FFFF00"/>
                </a:solidFill>
                <a:latin typeface="Plantagenet Cherokee" pitchFamily="18" charset="0"/>
              </a:rPr>
              <a:t>.</a:t>
            </a:r>
            <a:endParaRPr lang="en-US" sz="2600" b="1" i="1" dirty="0">
              <a:solidFill>
                <a:srgbClr val="FFFF00"/>
              </a:solidFill>
              <a:latin typeface="Plantagenet Cherokee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09729" y="413798"/>
            <a:ext cx="7620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DE99F"/>
                </a:solidFill>
                <a:latin typeface="Plantagenet Cherokee" pitchFamily="18" charset="0"/>
              </a:rPr>
              <a:t>	GRB 100316D: 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very nearby (</a:t>
            </a:r>
            <a:r>
              <a:rPr lang="en-US" sz="2600" b="1" dirty="0" err="1" smtClean="0">
                <a:solidFill>
                  <a:schemeClr val="bg1"/>
                </a:solidFill>
                <a:latin typeface="Plantagenet Cherokee" pitchFamily="18" charset="0"/>
              </a:rPr>
              <a:t>z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= 0.06)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GRB/SN</a:t>
            </a:r>
            <a:endParaRPr lang="en-US" sz="26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4"/>
          <p:cNvGrpSpPr/>
          <p:nvPr/>
        </p:nvGrpSpPr>
        <p:grpSpPr>
          <a:xfrm>
            <a:off x="3124200" y="485143"/>
            <a:ext cx="5181600" cy="6231406"/>
            <a:chOff x="3276600" y="457200"/>
            <a:chExt cx="4615543" cy="60579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276600" y="457200"/>
              <a:ext cx="4615543" cy="60579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0" name="Picture 19" descr="f1c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276600" y="457200"/>
              <a:ext cx="4615543" cy="6057900"/>
            </a:xfrm>
            <a:prstGeom prst="rect">
              <a:avLst/>
            </a:prstGeom>
          </p:spPr>
        </p:pic>
      </p:grp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511800" y="6451436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</a:t>
            </a:r>
            <a:r>
              <a:rPr lang="en-US" sz="1300" dirty="0" smtClean="0">
                <a:latin typeface="Plantagenet Cherokee" pitchFamily="18" charset="0"/>
              </a:rPr>
              <a:t> </a:t>
            </a:r>
            <a:r>
              <a:rPr lang="en-US" sz="1300" dirty="0" smtClean="0">
                <a:latin typeface="Plantagenet Cherokee" pitchFamily="18" charset="0"/>
              </a:rPr>
              <a:t>2011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5305459" y="642696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b="1" dirty="0" smtClean="0">
                <a:latin typeface="Plantagenet Cherokee" pitchFamily="18" charset="0"/>
              </a:rPr>
              <a:t>“site”</a:t>
            </a:r>
            <a:endParaRPr lang="en-US" sz="1300" b="1" dirty="0">
              <a:latin typeface="Plantagenet Cherokee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-381000" y="2805718"/>
            <a:ext cx="3505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- GRB occurred near Z minimum and SFR maximum</a:t>
            </a:r>
            <a:endParaRPr lang="en-US" sz="2200" b="1" dirty="0">
              <a:solidFill>
                <a:srgbClr val="FFFFFF"/>
              </a:solidFill>
              <a:latin typeface="Plantagenet Cherokee" pitchFamily="18" charset="0"/>
            </a:endParaRPr>
          </a:p>
        </p:txBody>
      </p:sp>
      <p:pic>
        <p:nvPicPr>
          <p:cNvPr id="23" name="Picture 22" descr="f1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3657600" y="670638"/>
            <a:ext cx="4267199" cy="1158161"/>
          </a:xfrm>
          <a:prstGeom prst="rect">
            <a:avLst/>
          </a:prstGeom>
        </p:spPr>
      </p:pic>
      <p:sp>
        <p:nvSpPr>
          <p:cNvPr id="24" name="Explosion 1 23"/>
          <p:cNvSpPr/>
          <p:nvPr/>
        </p:nvSpPr>
        <p:spPr bwMode="auto">
          <a:xfrm>
            <a:off x="5103447" y="1143978"/>
            <a:ext cx="203200" cy="190500"/>
          </a:xfrm>
          <a:prstGeom prst="irregularSeal1">
            <a:avLst/>
          </a:prstGeom>
          <a:solidFill>
            <a:srgbClr val="FFFF00">
              <a:alpha val="70000"/>
            </a:srgbClr>
          </a:solidFill>
          <a:ln w="9525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2"/>
          <p:cNvGrpSpPr/>
          <p:nvPr/>
        </p:nvGrpSpPr>
        <p:grpSpPr>
          <a:xfrm>
            <a:off x="3124200" y="485143"/>
            <a:ext cx="5181600" cy="6231405"/>
            <a:chOff x="4800600" y="457200"/>
            <a:chExt cx="4615543" cy="60579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4800600" y="457200"/>
              <a:ext cx="4615543" cy="60579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3" name="Picture 22" descr="f1d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4800600" y="457200"/>
              <a:ext cx="4608285" cy="6048374"/>
            </a:xfrm>
            <a:prstGeom prst="rect">
              <a:avLst/>
            </a:prstGeom>
          </p:spPr>
        </p:pic>
      </p:grp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511800" y="6451436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</a:t>
            </a:r>
            <a:r>
              <a:rPr lang="en-US" sz="1300" dirty="0" smtClean="0">
                <a:latin typeface="Plantagenet Cherokee" pitchFamily="18" charset="0"/>
              </a:rPr>
              <a:t> </a:t>
            </a:r>
            <a:r>
              <a:rPr lang="en-US" sz="1300" dirty="0" smtClean="0">
                <a:latin typeface="Plantagenet Cherokee" pitchFamily="18" charset="0"/>
              </a:rPr>
              <a:t>2011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5305459" y="642696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b="1" dirty="0" smtClean="0">
                <a:latin typeface="Plantagenet Cherokee" pitchFamily="18" charset="0"/>
              </a:rPr>
              <a:t>“</a:t>
            </a:r>
            <a:r>
              <a:rPr lang="en-US" sz="1300" b="1" dirty="0" smtClean="0">
                <a:latin typeface="Plantagenet Cherokee" pitchFamily="18" charset="0"/>
              </a:rPr>
              <a:t>host</a:t>
            </a:r>
            <a:r>
              <a:rPr lang="en-US" sz="1300" b="1" dirty="0" smtClean="0">
                <a:latin typeface="Plantagenet Cherokee" pitchFamily="18" charset="0"/>
              </a:rPr>
              <a:t>”</a:t>
            </a:r>
            <a:endParaRPr lang="en-US" sz="1300" b="1" dirty="0">
              <a:latin typeface="Plantagenet Cherokee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-381000" y="2805718"/>
            <a:ext cx="3505200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- GRB occurred near Z minimum and SFR maximum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- Z gradient across entire galaxy is very </a:t>
            </a: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low</a:t>
            </a:r>
            <a:endParaRPr lang="en-US" sz="2600" b="1" dirty="0" smtClean="0">
              <a:solidFill>
                <a:srgbClr val="FFFFFF"/>
              </a:solidFill>
              <a:latin typeface="Plantagenet Cherokee" pitchFamily="18" charset="0"/>
            </a:endParaRPr>
          </a:p>
        </p:txBody>
      </p:sp>
      <p:pic>
        <p:nvPicPr>
          <p:cNvPr id="26" name="Picture 25" descr="f1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3632200" y="627832"/>
            <a:ext cx="4267199" cy="1213667"/>
          </a:xfrm>
          <a:prstGeom prst="rect">
            <a:avLst/>
          </a:prstGeom>
        </p:spPr>
      </p:pic>
      <p:sp>
        <p:nvSpPr>
          <p:cNvPr id="13" name="Explosion 1 12"/>
          <p:cNvSpPr/>
          <p:nvPr/>
        </p:nvSpPr>
        <p:spPr bwMode="auto">
          <a:xfrm>
            <a:off x="4572000" y="953478"/>
            <a:ext cx="203200" cy="190500"/>
          </a:xfrm>
          <a:prstGeom prst="irregularSeal1">
            <a:avLst/>
          </a:prstGeom>
          <a:solidFill>
            <a:srgbClr val="FFFF00">
              <a:alpha val="70000"/>
            </a:srgbClr>
          </a:solidFill>
          <a:ln w="9525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1997908" y="199764"/>
            <a:ext cx="7146091" cy="5210435"/>
            <a:chOff x="2209800" y="1143000"/>
            <a:chExt cx="6400800" cy="4572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514600" y="1371600"/>
              <a:ext cx="5943600" cy="434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9" name="Picture 8" descr="f3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209800" y="1143000"/>
              <a:ext cx="6400800" cy="4572000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5338855"/>
            <a:ext cx="876300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 - From current sample, “host” and “site” </a:t>
            </a:r>
            <a:r>
              <a:rPr lang="en-US" sz="2600" b="1" dirty="0" err="1" smtClean="0">
                <a:solidFill>
                  <a:srgbClr val="FFFFFF"/>
                </a:solidFill>
                <a:latin typeface="Plantagenet Cherokee" pitchFamily="18" charset="0"/>
              </a:rPr>
              <a:t>metallicities</a:t>
            </a: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 are comparable, with “site” </a:t>
            </a:r>
            <a:r>
              <a:rPr lang="en-US" sz="2600" b="1" dirty="0" err="1" smtClean="0">
                <a:solidFill>
                  <a:srgbClr val="FFFFFF"/>
                </a:solidFill>
                <a:latin typeface="Plantagenet Cherokee" pitchFamily="18" charset="0"/>
              </a:rPr>
              <a:t>metallicities</a:t>
            </a: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 slightly lower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 - What does this mean for larger host studies?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223000" y="5130636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</a:t>
            </a:r>
            <a:r>
              <a:rPr lang="en-US" sz="1300" dirty="0" smtClean="0">
                <a:latin typeface="Plantagenet Cherokee" pitchFamily="18" charset="0"/>
              </a:rPr>
              <a:t> </a:t>
            </a:r>
            <a:r>
              <a:rPr lang="en-US" sz="1300" dirty="0" smtClean="0">
                <a:latin typeface="Plantagenet Cherokee" pitchFamily="18" charset="0"/>
              </a:rPr>
              <a:t>2011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30" y="2007731"/>
            <a:ext cx="1202214" cy="732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38" y="541011"/>
            <a:ext cx="871817" cy="8718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47144" y="1962908"/>
            <a:ext cx="4061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Edo Berger,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Ryan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Chornock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</a:t>
            </a:r>
            <a:b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Alicia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Soderberg</a:t>
            </a:r>
            <a:endParaRPr lang="en-US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2588" y="5773176"/>
            <a:ext cx="4425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Sylvia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Ekstrom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Georges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Meynet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 Daniel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Schaerer</a:t>
            </a:r>
            <a:endParaRPr lang="en-US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5999" y="561719"/>
            <a:ext cx="4478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Lisa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Kewley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 Kirsten Larson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</a:t>
            </a:r>
            <a:b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H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.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Jabran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Zahid</a:t>
            </a:r>
            <a:endParaRPr lang="en-US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0433" y="3372243"/>
            <a:ext cx="4149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Andrew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Fruchter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John</a:t>
            </a:r>
            <a:b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Graham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,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Claus </a:t>
            </a:r>
            <a:r>
              <a:rPr lang="en-US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Leitherer</a:t>
            </a:r>
            <a:endParaRPr lang="en-US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49412" y="5902142"/>
            <a:ext cx="1718982" cy="619462"/>
            <a:chOff x="5423647" y="4153096"/>
            <a:chExt cx="1718982" cy="619462"/>
          </a:xfrm>
          <a:solidFill>
            <a:schemeClr val="bg1"/>
          </a:solidFill>
        </p:grpSpPr>
        <p:sp>
          <p:nvSpPr>
            <p:cNvPr id="34" name="Rectangle 33"/>
            <p:cNvSpPr/>
            <p:nvPr/>
          </p:nvSpPr>
          <p:spPr bwMode="auto">
            <a:xfrm>
              <a:off x="5423647" y="4153096"/>
              <a:ext cx="1718982" cy="61946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3647" y="4153096"/>
              <a:ext cx="1718982" cy="619462"/>
            </a:xfrm>
            <a:prstGeom prst="rect">
              <a:avLst/>
            </a:prstGeom>
            <a:grpFill/>
          </p:spPr>
        </p:pic>
      </p:grpSp>
      <p:grpSp>
        <p:nvGrpSpPr>
          <p:cNvPr id="36" name="Group 35"/>
          <p:cNvGrpSpPr/>
          <p:nvPr/>
        </p:nvGrpSpPr>
        <p:grpSpPr>
          <a:xfrm>
            <a:off x="141490" y="3402112"/>
            <a:ext cx="1203886" cy="746310"/>
            <a:chOff x="3054350" y="2451100"/>
            <a:chExt cx="3035300" cy="19558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3054350" y="2451100"/>
              <a:ext cx="3035300" cy="1955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350" y="2451100"/>
              <a:ext cx="3035300" cy="19558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9" name="Rectangle 38"/>
          <p:cNvSpPr/>
          <p:nvPr/>
        </p:nvSpPr>
        <p:spPr>
          <a:xfrm>
            <a:off x="1953767" y="4823115"/>
            <a:ext cx="4149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Megan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Bagley</a:t>
            </a:r>
            <a:endParaRPr lang="en-US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pic>
        <p:nvPicPr>
          <p:cNvPr id="40" name="Picture 39" descr="Screen shot 2012-03-09 at 11.05.06 AM.png"/>
          <p:cNvPicPr>
            <a:picLocks noChangeAspect="1"/>
          </p:cNvPicPr>
          <p:nvPr/>
        </p:nvPicPr>
        <p:blipFill>
          <a:blip r:embed="rId7"/>
          <a:srcRect l="16446" r="16617" b="9371"/>
          <a:stretch>
            <a:fillRect/>
          </a:stretch>
        </p:blipFill>
        <p:spPr>
          <a:xfrm>
            <a:off x="5373333" y="103392"/>
            <a:ext cx="3635105" cy="663153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6513" y="44737"/>
            <a:ext cx="2878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COLLABORATORS</a:t>
            </a:r>
            <a:endParaRPr lang="en-US" u="sng" dirty="0"/>
          </a:p>
        </p:txBody>
      </p:sp>
      <p:pic>
        <p:nvPicPr>
          <p:cNvPr id="44" name="Picture 43" descr="U_of_Arizona_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52" y="4759612"/>
            <a:ext cx="1756361" cy="520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Rectangle 44"/>
          <p:cNvSpPr/>
          <p:nvPr/>
        </p:nvSpPr>
        <p:spPr>
          <a:xfrm>
            <a:off x="5520650" y="5962284"/>
            <a:ext cx="76174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kern="0" dirty="0" err="1" smtClean="0">
                <a:latin typeface="Plantagenet Cherokee" pitchFamily="18" charset="0"/>
              </a:rPr>
              <a:t>xkcd</a:t>
            </a:r>
            <a:endParaRPr lang="en-US" sz="1700" b="1" kern="0" dirty="0" smtClean="0">
              <a:latin typeface="Plantagenet Cherokee" pitchFamily="18" charset="0"/>
            </a:endParaRPr>
          </a:p>
          <a:p>
            <a:r>
              <a:rPr lang="en-US" sz="1700" b="1" kern="0" dirty="0" smtClean="0">
                <a:latin typeface="Plantagenet Cherokee" pitchFamily="18" charset="0"/>
              </a:rPr>
              <a:t>2-22-12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05-12 at 6.30.40 AM.png"/>
          <p:cNvPicPr>
            <a:picLocks noChangeAspect="1"/>
          </p:cNvPicPr>
          <p:nvPr/>
        </p:nvPicPr>
        <p:blipFill>
          <a:blip r:embed="rId3"/>
          <a:srcRect l="8333" t="24667" r="5556" b="18000"/>
          <a:stretch>
            <a:fillRect/>
          </a:stretch>
        </p:blipFill>
        <p:spPr>
          <a:xfrm>
            <a:off x="304800" y="2971799"/>
            <a:ext cx="8458200" cy="3519703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969000" y="6200989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 smtClean="0">
                <a:solidFill>
                  <a:schemeClr val="bg1"/>
                </a:solidFill>
                <a:latin typeface="Plantagenet Cherokee" pitchFamily="18" charset="0"/>
              </a:rPr>
              <a:t>Starling et al. 2011</a:t>
            </a:r>
            <a:endParaRPr lang="en-US" sz="1300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838200" y="2971799"/>
            <a:ext cx="355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 smtClean="0">
                <a:solidFill>
                  <a:schemeClr val="bg1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300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136900" y="2980530"/>
            <a:ext cx="355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 smtClean="0">
                <a:solidFill>
                  <a:schemeClr val="bg1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300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4000" y="0"/>
            <a:ext cx="7620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 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- More studies of LGRB and GRB/SN explosions sites are required</a:t>
            </a:r>
          </a:p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FFFFF"/>
                </a:solidFill>
                <a:latin typeface="Plantagenet Cherokee" pitchFamily="18" charset="0"/>
              </a:rPr>
              <a:t>	- The nearby sample offers an excellent unexplored opportunity for study…</a:t>
            </a:r>
            <a:endParaRPr lang="en-US" sz="2600" b="1" dirty="0">
              <a:solidFill>
                <a:srgbClr val="FFFFFF"/>
              </a:solidFill>
              <a:latin typeface="Plantagenet Cherokee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81200" y="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Low local Z?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826659" y="166946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26" name="Text Box 14"/>
          <p:cNvSpPr txBox="1">
            <a:spLocks noChangeArrowheads="1"/>
          </p:cNvSpPr>
          <p:nvPr/>
        </p:nvSpPr>
        <p:spPr bwMode="auto">
          <a:xfrm>
            <a:off x="1600200" y="5334000"/>
            <a:ext cx="6324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>
                <a:solidFill>
                  <a:srgbClr val="FDE99F"/>
                </a:solidFill>
                <a:latin typeface="Plantagenet Cherokee" pitchFamily="18" charset="0"/>
              </a:rPr>
              <a:t>	E</a:t>
            </a:r>
            <a:r>
              <a:rPr lang="en-US" sz="2600" b="1" baseline="-25000">
                <a:solidFill>
                  <a:srgbClr val="FDE99F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r>
              <a:rPr lang="en-US" sz="2600" b="1" baseline="-25000">
                <a:solidFill>
                  <a:srgbClr val="FDE99F"/>
                </a:solidFill>
                <a:latin typeface="Plantagenet Cherokee" pitchFamily="18" charset="0"/>
              </a:rPr>
              <a:t>,iso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 = assumes a quasi-spherical burst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rgbClr val="FDE99F"/>
                </a:solidFill>
                <a:latin typeface="Plantagenet Cherokee" pitchFamily="18" charset="0"/>
                <a:sym typeface="Symbol" pitchFamily="18" charset="2"/>
              </a:rPr>
              <a:t></a:t>
            </a:r>
            <a:r>
              <a:rPr lang="en-US" sz="2600" b="1" baseline="-25000">
                <a:solidFill>
                  <a:srgbClr val="FDE99F"/>
                </a:solidFill>
                <a:latin typeface="Plantagenet Cherokee" pitchFamily="18" charset="0"/>
              </a:rPr>
              <a:t>j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 = opening angle of the GRB jet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rgbClr val="FDE99F"/>
                </a:solidFill>
                <a:latin typeface="Plantagenet Cherokee" pitchFamily="18" charset="0"/>
              </a:rPr>
              <a:t>E</a:t>
            </a:r>
            <a:r>
              <a:rPr lang="en-US" sz="2600" b="1" baseline="-25000">
                <a:solidFill>
                  <a:srgbClr val="FDE99F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 = E</a:t>
            </a:r>
            <a:r>
              <a:rPr lang="en-US" sz="2600" b="1" baseline="-25000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r>
              <a:rPr lang="en-US" sz="2600" b="1" baseline="-25000">
                <a:solidFill>
                  <a:schemeClr val="bg1"/>
                </a:solidFill>
                <a:latin typeface="Plantagenet Cherokee" pitchFamily="18" charset="0"/>
              </a:rPr>
              <a:t>,iso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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 (1-cos(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</a:t>
            </a:r>
            <a:r>
              <a:rPr lang="en-US" sz="2600" b="1" baseline="-25000">
                <a:solidFill>
                  <a:schemeClr val="bg1"/>
                </a:solidFill>
                <a:latin typeface="Plantagenet Cherokee" pitchFamily="18" charset="0"/>
              </a:rPr>
              <a:t>j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))</a:t>
            </a:r>
          </a:p>
        </p:txBody>
      </p:sp>
      <p:pic>
        <p:nvPicPr>
          <p:cNvPr id="1370128" name="Picture 16"/>
          <p:cNvPicPr>
            <a:picLocks noChangeAspect="1" noChangeArrowheads="1"/>
          </p:cNvPicPr>
          <p:nvPr/>
        </p:nvPicPr>
        <p:blipFill>
          <a:blip r:embed="rId3"/>
          <a:srcRect l="13542" t="18333" r="26042" b="14999"/>
          <a:stretch>
            <a:fillRect/>
          </a:stretch>
        </p:blipFill>
        <p:spPr bwMode="auto">
          <a:xfrm>
            <a:off x="2137138" y="631953"/>
            <a:ext cx="6858000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0129" name="Text Box 17"/>
          <p:cNvSpPr txBox="1">
            <a:spLocks noChangeArrowheads="1"/>
          </p:cNvSpPr>
          <p:nvPr/>
        </p:nvSpPr>
        <p:spPr bwMode="auto">
          <a:xfrm>
            <a:off x="-457200" y="2971800"/>
            <a:ext cx="3200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>
                <a:solidFill>
                  <a:srgbClr val="FDE99F"/>
                </a:solidFill>
                <a:latin typeface="Plantagenet Cherokee" pitchFamily="18" charset="0"/>
              </a:rPr>
              <a:t>	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We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should</a:t>
            </a:r>
            <a:b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also consider</a:t>
            </a:r>
            <a:b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the energetic</a:t>
            </a:r>
            <a:b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properties of</a:t>
            </a:r>
            <a:b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81200" y="0"/>
            <a:ext cx="7437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Low local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Effect on </a:t>
            </a:r>
            <a:r>
              <a:rPr lang="en-US" b="1" dirty="0" err="1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energetics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1826659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911" name="Text Box 7"/>
          <p:cNvSpPr txBox="1">
            <a:spLocks noChangeArrowheads="1"/>
          </p:cNvSpPr>
          <p:nvPr/>
        </p:nvSpPr>
        <p:spPr bwMode="auto">
          <a:xfrm>
            <a:off x="14270" y="5915099"/>
            <a:ext cx="9144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From anticipated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effects on massive stars,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at higher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SHOULD have lower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E</a:t>
            </a:r>
            <a:r>
              <a:rPr lang="en-US" sz="2600" b="1" baseline="-25000" dirty="0" err="1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r>
              <a:rPr lang="en-US" sz="2600" b="1" baseline="-25000" dirty="0" err="1">
                <a:solidFill>
                  <a:schemeClr val="bg1"/>
                </a:solidFill>
                <a:latin typeface="Plantagenet Cherokee" pitchFamily="18" charset="0"/>
              </a:rPr>
              <a:t>,iso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and/or E</a:t>
            </a:r>
            <a:r>
              <a:rPr lang="en-US" sz="2600" b="1" baseline="-25000" dirty="0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endParaRPr lang="en-US" sz="26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659913" name="Text Box 9"/>
          <p:cNvSpPr txBox="1">
            <a:spLocks noChangeArrowheads="1"/>
          </p:cNvSpPr>
          <p:nvPr/>
        </p:nvSpPr>
        <p:spPr bwMode="auto">
          <a:xfrm>
            <a:off x="-457200" y="2971800"/>
            <a:ext cx="32004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>
                <a:solidFill>
                  <a:srgbClr val="FDE99F"/>
                </a:solidFill>
                <a:latin typeface="Plantagenet Cherokee" pitchFamily="18" charset="0"/>
              </a:rPr>
              <a:t>	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We should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also consider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the energetic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properties of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LGRBs.</a:t>
            </a:r>
          </a:p>
        </p:txBody>
      </p:sp>
      <p:pic>
        <p:nvPicPr>
          <p:cNvPr id="165991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7471" y="507908"/>
            <a:ext cx="5634260" cy="543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9915" name="Text Box 11"/>
          <p:cNvSpPr txBox="1">
            <a:spLocks noChangeArrowheads="1"/>
          </p:cNvSpPr>
          <p:nvPr/>
        </p:nvSpPr>
        <p:spPr bwMode="auto">
          <a:xfrm>
            <a:off x="6322549" y="717346"/>
            <a:ext cx="19074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 err="1">
                <a:latin typeface="Plantagenet Cherokee" pitchFamily="18" charset="0"/>
              </a:rPr>
              <a:t>Stanek</a:t>
            </a:r>
            <a:r>
              <a:rPr lang="en-US" sz="1600" dirty="0">
                <a:latin typeface="Plantagenet Cherokee" pitchFamily="18" charset="0"/>
              </a:rPr>
              <a:t> et al. 2006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981200" y="0"/>
            <a:ext cx="7437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Low local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Effect on </a:t>
            </a:r>
            <a:r>
              <a:rPr lang="en-US" b="1" dirty="0" err="1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energetics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1826659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253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73868"/>
            <a:ext cx="6858000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3245" name="Text Box 13"/>
          <p:cNvSpPr txBox="1">
            <a:spLocks noChangeArrowheads="1"/>
          </p:cNvSpPr>
          <p:nvPr/>
        </p:nvSpPr>
        <p:spPr bwMode="auto">
          <a:xfrm>
            <a:off x="-381000" y="5562600"/>
            <a:ext cx="952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DE99F"/>
                </a:solidFill>
                <a:latin typeface="Plantagenet Cherokee" pitchFamily="18" charset="0"/>
              </a:rPr>
              <a:t>	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However, we 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find </a:t>
            </a:r>
            <a:r>
              <a:rPr lang="en-US" sz="2600" b="1" dirty="0">
                <a:solidFill>
                  <a:srgbClr val="FDE99F"/>
                </a:solidFill>
                <a:latin typeface="Plantagenet Cherokee" pitchFamily="18" charset="0"/>
              </a:rPr>
              <a:t>no statistically significant correlation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between host galaxy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and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E</a:t>
            </a:r>
            <a:r>
              <a:rPr lang="en-US" sz="2600" b="1" baseline="-25000" dirty="0" err="1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r>
              <a:rPr lang="en-US" sz="2600" b="1" baseline="-25000" dirty="0" err="1">
                <a:solidFill>
                  <a:schemeClr val="bg1"/>
                </a:solidFill>
                <a:latin typeface="Plantagenet Cherokee" pitchFamily="18" charset="0"/>
              </a:rPr>
              <a:t>,iso</a:t>
            </a:r>
            <a:endParaRPr lang="en-US" sz="26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503246" name="Text Box 14"/>
          <p:cNvSpPr txBox="1">
            <a:spLocks noChangeArrowheads="1"/>
          </p:cNvSpPr>
          <p:nvPr/>
        </p:nvSpPr>
        <p:spPr bwMode="auto">
          <a:xfrm>
            <a:off x="-457200" y="2971800"/>
            <a:ext cx="32004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>
                <a:solidFill>
                  <a:srgbClr val="FDE99F"/>
                </a:solidFill>
                <a:latin typeface="Plantagenet Cherokee" pitchFamily="18" charset="0"/>
              </a:rPr>
              <a:t>	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We should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also consider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the energetic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properties of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LGRBs.</a:t>
            </a:r>
          </a:p>
        </p:txBody>
      </p:sp>
      <p:pic>
        <p:nvPicPr>
          <p:cNvPr id="1503249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4283868"/>
            <a:ext cx="965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3254" name="Text Box 22"/>
          <p:cNvSpPr txBox="1">
            <a:spLocks noChangeArrowheads="1"/>
          </p:cNvSpPr>
          <p:nvPr/>
        </p:nvSpPr>
        <p:spPr bwMode="auto">
          <a:xfrm>
            <a:off x="2819400" y="4207668"/>
            <a:ext cx="1541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r = 0.08/0.10</a:t>
            </a:r>
          </a:p>
          <a:p>
            <a:r>
              <a:rPr lang="en-US" sz="2000"/>
              <a:t>p = 0.78/0.72</a:t>
            </a:r>
          </a:p>
        </p:txBody>
      </p:sp>
      <p:sp>
        <p:nvSpPr>
          <p:cNvPr id="1503260" name="Line 28"/>
          <p:cNvSpPr>
            <a:spLocks noChangeShapeType="1"/>
          </p:cNvSpPr>
          <p:nvPr/>
        </p:nvSpPr>
        <p:spPr bwMode="auto">
          <a:xfrm>
            <a:off x="6172200" y="4512468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3262" name="Line 30"/>
          <p:cNvSpPr>
            <a:spLocks noChangeShapeType="1"/>
          </p:cNvSpPr>
          <p:nvPr/>
        </p:nvSpPr>
        <p:spPr bwMode="auto">
          <a:xfrm flipH="1" flipV="1">
            <a:off x="7315200" y="4436268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3263" name="Line 31"/>
          <p:cNvSpPr>
            <a:spLocks noChangeShapeType="1"/>
          </p:cNvSpPr>
          <p:nvPr/>
        </p:nvSpPr>
        <p:spPr bwMode="auto">
          <a:xfrm flipH="1" flipV="1">
            <a:off x="6172200" y="4436268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3264" name="Text Box 32"/>
          <p:cNvSpPr txBox="1">
            <a:spLocks noChangeArrowheads="1"/>
          </p:cNvSpPr>
          <p:nvPr/>
        </p:nvSpPr>
        <p:spPr bwMode="auto">
          <a:xfrm>
            <a:off x="6096000" y="4588668"/>
            <a:ext cx="13350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metallicity error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197600" y="5179218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 </a:t>
            </a:r>
            <a:r>
              <a:rPr lang="en-US" sz="1300" dirty="0" smtClean="0">
                <a:latin typeface="Plantagenet Cherokee" pitchFamily="18" charset="0"/>
              </a:rPr>
              <a:t>2010d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981200" y="0"/>
            <a:ext cx="7437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Low local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Effect on </a:t>
            </a:r>
            <a:r>
              <a:rPr lang="en-US" b="1" dirty="0" err="1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energetics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6659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401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81012"/>
            <a:ext cx="68580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4007" name="Text Box 7"/>
          <p:cNvSpPr txBox="1">
            <a:spLocks noChangeArrowheads="1"/>
          </p:cNvSpPr>
          <p:nvPr/>
        </p:nvSpPr>
        <p:spPr bwMode="auto">
          <a:xfrm>
            <a:off x="-381000" y="5562600"/>
            <a:ext cx="952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 dirty="0" smtClean="0">
                <a:solidFill>
                  <a:srgbClr val="FDE99F"/>
                </a:solidFill>
                <a:latin typeface="Plantagenet Cherokee" pitchFamily="18" charset="0"/>
              </a:rPr>
              <a:t>	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However, we 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find </a:t>
            </a:r>
            <a:r>
              <a:rPr lang="en-US" sz="2600" b="1" dirty="0">
                <a:solidFill>
                  <a:srgbClr val="FDE99F"/>
                </a:solidFill>
                <a:latin typeface="Plantagenet Cherokee" pitchFamily="18" charset="0"/>
              </a:rPr>
              <a:t>no statistically significant correlation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between host galaxy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and </a:t>
            </a:r>
            <a:r>
              <a:rPr lang="en-US" sz="2600" b="1" dirty="0" err="1">
                <a:solidFill>
                  <a:schemeClr val="bg1"/>
                </a:solidFill>
                <a:latin typeface="Plantagenet Cherokee" pitchFamily="18" charset="0"/>
              </a:rPr>
              <a:t>E</a:t>
            </a:r>
            <a:r>
              <a:rPr lang="en-US" sz="2600" b="1" baseline="-25000" dirty="0" err="1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r>
              <a:rPr lang="en-US" sz="2600" b="1" baseline="-25000" dirty="0" err="1">
                <a:solidFill>
                  <a:schemeClr val="bg1"/>
                </a:solidFill>
                <a:latin typeface="Plantagenet Cherokee" pitchFamily="18" charset="0"/>
              </a:rPr>
              <a:t>,iso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, </a:t>
            </a:r>
            <a:r>
              <a:rPr lang="en-US" sz="2600" b="1" i="1" dirty="0">
                <a:solidFill>
                  <a:schemeClr val="bg1"/>
                </a:solidFill>
                <a:latin typeface="Plantagenet Cherokee" pitchFamily="18" charset="0"/>
              </a:rPr>
              <a:t>or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 E</a:t>
            </a:r>
            <a:r>
              <a:rPr lang="en-US" sz="2600" b="1" baseline="-25000" dirty="0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</a:t>
            </a:r>
            <a:r>
              <a:rPr lang="en-US" sz="2600" b="1" dirty="0">
                <a:solidFill>
                  <a:schemeClr val="bg1"/>
                </a:solidFill>
                <a:latin typeface="Plantagenet Cherokee" pitchFamily="18" charset="0"/>
              </a:rPr>
              <a:t>.</a:t>
            </a:r>
          </a:p>
        </p:txBody>
      </p:sp>
      <p:sp>
        <p:nvSpPr>
          <p:cNvPr id="1664008" name="Text Box 8"/>
          <p:cNvSpPr txBox="1">
            <a:spLocks noChangeArrowheads="1"/>
          </p:cNvSpPr>
          <p:nvPr/>
        </p:nvSpPr>
        <p:spPr bwMode="auto">
          <a:xfrm>
            <a:off x="-457200" y="2971800"/>
            <a:ext cx="32004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600" b="1">
                <a:solidFill>
                  <a:srgbClr val="FDE99F"/>
                </a:solidFill>
                <a:latin typeface="Plantagenet Cherokee" pitchFamily="18" charset="0"/>
              </a:rPr>
              <a:t>	</a:t>
            </a: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We should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also consider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the energetic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properties of</a:t>
            </a:r>
            <a:b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2600" b="1">
                <a:solidFill>
                  <a:schemeClr val="bg1"/>
                </a:solidFill>
                <a:latin typeface="Plantagenet Cherokee" pitchFamily="18" charset="0"/>
              </a:rPr>
              <a:t>LGRBs.</a:t>
            </a:r>
          </a:p>
        </p:txBody>
      </p:sp>
      <p:pic>
        <p:nvPicPr>
          <p:cNvPr id="166401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4291012"/>
            <a:ext cx="965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4019" name="Text Box 19"/>
          <p:cNvSpPr txBox="1">
            <a:spLocks noChangeArrowheads="1"/>
          </p:cNvSpPr>
          <p:nvPr/>
        </p:nvSpPr>
        <p:spPr bwMode="auto">
          <a:xfrm>
            <a:off x="2819400" y="4214812"/>
            <a:ext cx="1604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r = 0.16/0.32</a:t>
            </a:r>
          </a:p>
          <a:p>
            <a:r>
              <a:rPr lang="en-US" sz="2000"/>
              <a:t>p = 0.64/0.34 </a:t>
            </a:r>
          </a:p>
        </p:txBody>
      </p:sp>
      <p:sp>
        <p:nvSpPr>
          <p:cNvPr id="1664028" name="Line 28"/>
          <p:cNvSpPr>
            <a:spLocks noChangeShapeType="1"/>
          </p:cNvSpPr>
          <p:nvPr/>
        </p:nvSpPr>
        <p:spPr bwMode="auto">
          <a:xfrm>
            <a:off x="6172200" y="4519612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4029" name="Line 29"/>
          <p:cNvSpPr>
            <a:spLocks noChangeShapeType="1"/>
          </p:cNvSpPr>
          <p:nvPr/>
        </p:nvSpPr>
        <p:spPr bwMode="auto">
          <a:xfrm flipH="1" flipV="1">
            <a:off x="7315200" y="4443412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4030" name="Line 30"/>
          <p:cNvSpPr>
            <a:spLocks noChangeShapeType="1"/>
          </p:cNvSpPr>
          <p:nvPr/>
        </p:nvSpPr>
        <p:spPr bwMode="auto">
          <a:xfrm flipH="1" flipV="1">
            <a:off x="6172200" y="4443412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4031" name="Text Box 31"/>
          <p:cNvSpPr txBox="1">
            <a:spLocks noChangeArrowheads="1"/>
          </p:cNvSpPr>
          <p:nvPr/>
        </p:nvSpPr>
        <p:spPr bwMode="auto">
          <a:xfrm>
            <a:off x="6096000" y="4595812"/>
            <a:ext cx="1335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metallicity error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197600" y="5186362"/>
            <a:ext cx="2794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 dirty="0">
                <a:latin typeface="Plantagenet Cherokee" pitchFamily="18" charset="0"/>
              </a:rPr>
              <a:t>Levesque et al. </a:t>
            </a:r>
            <a:r>
              <a:rPr lang="en-US" sz="1300" dirty="0" smtClean="0">
                <a:latin typeface="Plantagenet Cherokee" pitchFamily="18" charset="0"/>
              </a:rPr>
              <a:t>2010d</a:t>
            </a:r>
            <a:endParaRPr lang="en-US" sz="1300" dirty="0">
              <a:latin typeface="Plantagenet Cherokee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981200" y="0"/>
            <a:ext cx="7437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Low local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Effect on </a:t>
            </a:r>
            <a:r>
              <a:rPr lang="en-US" b="1" dirty="0" err="1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energetics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?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6659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981200" y="0"/>
            <a:ext cx="7437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Maximum host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Low local Z?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Effect on </a:t>
            </a:r>
            <a:r>
              <a:rPr lang="en-US" b="1" strike="sngStrike" dirty="0" err="1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energetics</a:t>
            </a:r>
            <a:r>
              <a:rPr lang="en-US" b="1" strike="sngStrike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?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/>
            </a:r>
            <a:b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          So what DOES </a:t>
            </a:r>
            <a:r>
              <a:rPr lang="en-US" b="1" dirty="0" err="1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r>
              <a:rPr lang="en-US" b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do?...</a:t>
            </a:r>
            <a:endParaRPr lang="en-US" dirty="0">
              <a:solidFill>
                <a:srgbClr val="99CC00"/>
              </a:solidFill>
              <a:latin typeface="Plantagenet Cherokee" pitchFamily="18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rgbClr val="FFFF00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6659" y="19050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01241" y="2167228"/>
            <a:ext cx="952188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dirty="0" smtClean="0">
                <a:solidFill>
                  <a:srgbClr val="A5D1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l="12781" r="15084"/>
          <a:stretch>
            <a:fillRect/>
          </a:stretch>
        </p:blipFill>
        <p:spPr>
          <a:xfrm>
            <a:off x="3316055" y="1291512"/>
            <a:ext cx="5677052" cy="53149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5063" y="2615156"/>
            <a:ext cx="3485443" cy="3693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other progenitor scenarios?</a:t>
            </a: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</a:p>
          <a:p>
            <a:pPr>
              <a:buFont typeface="Arial"/>
              <a:buChar char="•"/>
            </a:pPr>
            <a:endParaRPr lang="en-US" sz="26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>
              <a:buFont typeface="Arial"/>
              <a:buChar char="•"/>
            </a:pP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other energetic signatures?</a:t>
            </a:r>
          </a:p>
          <a:p>
            <a:pPr>
              <a:buFont typeface="Arial"/>
              <a:buChar char="•"/>
            </a:pPr>
            <a:endParaRPr lang="en-US" sz="26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>
              <a:buFont typeface="Arial"/>
              <a:buChar char="•"/>
            </a:pPr>
            <a:r>
              <a:rPr lang="en-US" sz="2600" b="1" dirty="0" smtClean="0">
                <a:solidFill>
                  <a:schemeClr val="bg1"/>
                </a:solidFill>
                <a:latin typeface="Plantagenet Cherokee" pitchFamily="18" charset="0"/>
              </a:rPr>
              <a:t> other models of stellar evolution and rotation? </a:t>
            </a:r>
            <a:endParaRPr lang="en-US" sz="2600" b="1" dirty="0" smtClean="0">
              <a:solidFill>
                <a:schemeClr val="bg1"/>
              </a:solidFill>
              <a:latin typeface="Plantagenet Cheroke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8" name="Rectangle 8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66736" name="Rectangle 16"/>
          <p:cNvSpPr>
            <a:spLocks noChangeArrowheads="1"/>
          </p:cNvSpPr>
          <p:nvPr/>
        </p:nvSpPr>
        <p:spPr bwMode="auto">
          <a:xfrm>
            <a:off x="1905000" y="0"/>
            <a:ext cx="723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Some new </a:t>
            </a:r>
            <a:r>
              <a:rPr lang="en-US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questions…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66382" y="492023"/>
            <a:ext cx="717761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Treatments of stellar rotation</a:t>
            </a:r>
          </a:p>
          <a:p>
            <a:pPr marL="457200" indent="-457200">
              <a:spcBef>
                <a:spcPct val="5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Plantagenet Cherokee" pitchFamily="18" charset="0"/>
              </a:rPr>
              <a:t>Solid-body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most 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common model assumption</a:t>
            </a:r>
            <a:b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Plantagenet Cherokee" pitchFamily="18" charset="0"/>
              </a:rPr>
              <a:t>BUT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  limits GRB occurrence to low-</a:t>
            </a:r>
            <a:r>
              <a:rPr lang="en-US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environments</a:t>
            </a:r>
          </a:p>
          <a:p>
            <a:pPr marL="457200" indent="-457200">
              <a:spcBef>
                <a:spcPct val="50000"/>
              </a:spcBef>
            </a:pPr>
            <a:endParaRPr lang="en-US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Plantagenet Cherokee" pitchFamily="18" charset="0"/>
              </a:rPr>
              <a:t>Differential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 more modern stellar models</a:t>
            </a:r>
            <a:b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Plantagenet Cherokee" pitchFamily="18" charset="0"/>
              </a:rPr>
              <a:t>BUT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  also depends on internal magnetic field; amount of coupling between core and envelope strongly affects GRB production and </a:t>
            </a:r>
            <a:r>
              <a:rPr lang="en-US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dependence!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5247171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	Detailed stellar rotation models are KEY to understanding how </a:t>
            </a:r>
            <a:r>
              <a:rPr lang="en-US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is (literally) connected to GRB production.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rgbClr val="FFFF00"/>
              </a:solidFill>
              <a:latin typeface="Plantagenet Cherokee" pitchFamily="18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6659" y="2197414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378" name="Rectangle 2"/>
          <p:cNvSpPr>
            <a:spLocks noChangeArrowheads="1"/>
          </p:cNvSpPr>
          <p:nvPr/>
        </p:nvSpPr>
        <p:spPr bwMode="auto">
          <a:xfrm>
            <a:off x="0" y="29718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Plantagenet Cherokee" pitchFamily="18" charset="0"/>
              </a:rPr>
              <a:t> </a:t>
            </a:r>
            <a:endParaRPr lang="en-US" sz="2000" b="1">
              <a:solidFill>
                <a:schemeClr val="accent2"/>
              </a:solidFill>
              <a:latin typeface="Plantagenet Cherokee" pitchFamily="18" charset="0"/>
            </a:endParaRPr>
          </a:p>
        </p:txBody>
      </p:sp>
      <p:sp>
        <p:nvSpPr>
          <p:cNvPr id="1637379" name="Rectangle 3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7386" name="Text Box 10"/>
          <p:cNvSpPr txBox="1">
            <a:spLocks noChangeArrowheads="1"/>
          </p:cNvSpPr>
          <p:nvPr/>
        </p:nvSpPr>
        <p:spPr bwMode="auto">
          <a:xfrm>
            <a:off x="1981200" y="533400"/>
            <a:ext cx="71628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Times" pitchFamily="18" charset="0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occur in low </a:t>
            </a: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environments</a:t>
            </a:r>
          </a:p>
          <a:p>
            <a:pPr marL="457200" indent="-457200">
              <a:spcBef>
                <a:spcPct val="50000"/>
              </a:spcBef>
              <a:buFont typeface="Times" pitchFamily="18" charset="0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originate from C or 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Wolf-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Rayet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stars</a:t>
            </a:r>
            <a:endParaRPr lang="en-US" b="1" dirty="0">
              <a:solidFill>
                <a:schemeClr val="bg1"/>
              </a:solidFill>
              <a:latin typeface="Plantagenet Cherokee" pitchFamily="18" charset="0"/>
            </a:endParaRPr>
          </a:p>
          <a:p>
            <a:pPr marL="457200" indent="-457200">
              <a:spcBef>
                <a:spcPct val="50000"/>
              </a:spcBef>
              <a:buFont typeface="Times" pitchFamily="18" charset="0"/>
              <a:buNone/>
            </a:pPr>
            <a:endParaRPr lang="en-US" b="1" dirty="0">
              <a:solidFill>
                <a:schemeClr val="bg1"/>
              </a:solidFill>
              <a:latin typeface="Plantagenet Cherokee" pitchFamily="18" charset="0"/>
            </a:endParaRPr>
          </a:p>
          <a:p>
            <a:pPr marL="457200" indent="-457200">
              <a:spcBef>
                <a:spcPct val="50000"/>
              </a:spcBef>
              <a:buFont typeface="Times" pitchFamily="18" charset="0"/>
              <a:buNone/>
            </a:pPr>
            <a:endParaRPr lang="en-US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pic>
        <p:nvPicPr>
          <p:cNvPr id="163738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600200"/>
            <a:ext cx="70104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7388" name="Text Box 12"/>
          <p:cNvSpPr txBox="1">
            <a:spLocks noChangeArrowheads="1"/>
          </p:cNvSpPr>
          <p:nvPr/>
        </p:nvSpPr>
        <p:spPr bwMode="auto">
          <a:xfrm>
            <a:off x="7696200" y="6096000"/>
            <a:ext cx="1295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Plantagenet Cherokee" pitchFamily="18" charset="0"/>
              </a:rPr>
              <a:t>Massey 2003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905000" y="0"/>
            <a:ext cx="723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Some new </a:t>
            </a:r>
            <a:r>
              <a:rPr lang="en-US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questions…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rgbClr val="FFFF00"/>
              </a:solidFill>
              <a:latin typeface="Plantagenet Cherokee" pitchFamily="18" charset="0"/>
            </a:endParaRP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6659" y="2197414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3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600200"/>
            <a:ext cx="70104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426" name="Rectangle 2"/>
          <p:cNvSpPr>
            <a:spLocks noChangeArrowheads="1"/>
          </p:cNvSpPr>
          <p:nvPr/>
        </p:nvSpPr>
        <p:spPr bwMode="auto">
          <a:xfrm>
            <a:off x="0" y="29718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Plantagenet Cherokee" pitchFamily="18" charset="0"/>
              </a:rPr>
              <a:t> </a:t>
            </a:r>
            <a:endParaRPr lang="en-US" sz="2000" b="1">
              <a:solidFill>
                <a:schemeClr val="accent2"/>
              </a:solidFill>
              <a:latin typeface="Plantagenet Cherokee" pitchFamily="18" charset="0"/>
            </a:endParaRPr>
          </a:p>
        </p:txBody>
      </p:sp>
      <p:sp>
        <p:nvSpPr>
          <p:cNvPr id="1639427" name="Rectangle 3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434" name="Text Box 10"/>
          <p:cNvSpPr txBox="1">
            <a:spLocks noChangeArrowheads="1"/>
          </p:cNvSpPr>
          <p:nvPr/>
        </p:nvSpPr>
        <p:spPr bwMode="auto">
          <a:xfrm>
            <a:off x="1981200" y="533400"/>
            <a:ext cx="71628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Times" pitchFamily="18" charset="0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occur in low </a:t>
            </a: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environments</a:t>
            </a:r>
          </a:p>
          <a:p>
            <a:pPr marL="457200" indent="-457200">
              <a:spcBef>
                <a:spcPct val="50000"/>
              </a:spcBef>
              <a:buFont typeface="Times" pitchFamily="18" charset="0"/>
              <a:buAutoNum type="arabicPeriod"/>
            </a:pP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originate from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C or O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Wolf-</a:t>
            </a: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Rayet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stars</a:t>
            </a:r>
          </a:p>
          <a:p>
            <a:pPr marL="457200" indent="-457200">
              <a:spcBef>
                <a:spcPct val="50000"/>
              </a:spcBef>
              <a:buFont typeface="Times" pitchFamily="18" charset="0"/>
              <a:buNone/>
            </a:pPr>
            <a:endParaRPr lang="en-US" b="1" dirty="0">
              <a:solidFill>
                <a:schemeClr val="bg1"/>
              </a:solidFill>
              <a:latin typeface="Plantagenet Cherokee" pitchFamily="18" charset="0"/>
            </a:endParaRPr>
          </a:p>
          <a:p>
            <a:pPr marL="457200" indent="-457200">
              <a:spcBef>
                <a:spcPct val="50000"/>
              </a:spcBef>
              <a:buFont typeface="Times" pitchFamily="18" charset="0"/>
              <a:buNone/>
            </a:pPr>
            <a:endParaRPr lang="en-US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pic>
        <p:nvPicPr>
          <p:cNvPr id="163943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600200"/>
            <a:ext cx="7010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438" name="Text Box 14"/>
          <p:cNvSpPr txBox="1">
            <a:spLocks noChangeArrowheads="1"/>
          </p:cNvSpPr>
          <p:nvPr/>
        </p:nvSpPr>
        <p:spPr bwMode="auto">
          <a:xfrm>
            <a:off x="7696200" y="6096000"/>
            <a:ext cx="1295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Plantagenet Cherokee" pitchFamily="18" charset="0"/>
              </a:rPr>
              <a:t>Massey 2003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905000" y="0"/>
            <a:ext cx="723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Some new </a:t>
            </a:r>
            <a:r>
              <a:rPr lang="en-US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questions…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rgbClr val="FFFF00"/>
              </a:solidFill>
              <a:latin typeface="Plantagenet Cherokee" pitchFamily="18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826659" y="2197414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8" name="Rectangle 8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2630" t="2243" r="2685" b="2076"/>
          <a:stretch>
            <a:fillRect/>
          </a:stretch>
        </p:blipFill>
        <p:spPr>
          <a:xfrm>
            <a:off x="2895600" y="1015663"/>
            <a:ext cx="4284133" cy="5712177"/>
          </a:xfrm>
          <a:prstGeom prst="rect">
            <a:avLst/>
          </a:prstGeom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905000" y="0"/>
            <a:ext cx="723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Some new </a:t>
            </a:r>
            <a:r>
              <a:rPr lang="en-US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solutions?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66382" y="492023"/>
            <a:ext cx="5120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Contemplating binary scenarios…</a:t>
            </a: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rgbClr val="FFFF00"/>
              </a:solidFill>
              <a:latin typeface="Plantagenet Cherokee" pitchFamily="18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1826659" y="2197414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/>
          <a:srcRect l="7143" r="3708"/>
          <a:stretch>
            <a:fillRect/>
          </a:stretch>
        </p:blipFill>
        <p:spPr bwMode="auto">
          <a:xfrm>
            <a:off x="4795434" y="3527620"/>
            <a:ext cx="41910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4"/>
          <a:srcRect l="16164" t="10938" r="20399" b="11719"/>
          <a:stretch>
            <a:fillRect/>
          </a:stretch>
        </p:blipFill>
        <p:spPr bwMode="auto">
          <a:xfrm>
            <a:off x="185468" y="3513351"/>
            <a:ext cx="41910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209800" y="152400"/>
            <a:ext cx="66294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Plantagenet Cherokee" pitchFamily="18" charset="0"/>
              </a:rPr>
              <a:t>SGRB hosts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 late-type galaxies, generally large offsets for the SGRB positions</a:t>
            </a:r>
            <a:b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-- 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parent stellar populations, progenitor ages, progenitor scenarios</a:t>
            </a:r>
          </a:p>
          <a:p>
            <a:pPr>
              <a:spcBef>
                <a:spcPct val="5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Plantagenet Cherokee" pitchFamily="18" charset="0"/>
              </a:rPr>
              <a:t>LGRB hosts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 young star-forming galaxies, </a:t>
            </a:r>
            <a:r>
              <a:rPr lang="en-US" b="1" dirty="0" err="1" smtClean="0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concentrated in bluest regions</a:t>
            </a:r>
            <a:b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--progenitor ages, 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conditions for progenitor evolution</a:t>
            </a:r>
            <a:endParaRPr lang="en-US" b="1" dirty="0" smtClean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2183429" y="1683733"/>
            <a:ext cx="1855201" cy="71344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1828800" y="452047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8" name="Rectangle 8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" name="Picture 56" descr="Screen shot 2010-11-01 at 11.20.31 AM.png"/>
          <p:cNvPicPr>
            <a:picLocks noChangeAspect="1"/>
          </p:cNvPicPr>
          <p:nvPr/>
        </p:nvPicPr>
        <p:blipFill>
          <a:blip r:embed="rId3"/>
          <a:srcRect l="34167" t="12667" r="15000" b="12667"/>
          <a:stretch>
            <a:fillRect/>
          </a:stretch>
        </p:blipFill>
        <p:spPr>
          <a:xfrm>
            <a:off x="4868334" y="3018434"/>
            <a:ext cx="4080934" cy="3746432"/>
          </a:xfrm>
          <a:prstGeom prst="rect">
            <a:avLst/>
          </a:prstGeom>
        </p:spPr>
      </p:pic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868334" y="6490957"/>
            <a:ext cx="18880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Plantagenet Cherokee" pitchFamily="18" charset="0"/>
              </a:rPr>
              <a:t>Linden et al. (2010)</a:t>
            </a:r>
            <a:endParaRPr lang="en-US" sz="1400" dirty="0">
              <a:latin typeface="Plantagenet Cherokee" pitchFamily="18" charset="0"/>
            </a:endParaRPr>
          </a:p>
        </p:txBody>
      </p:sp>
      <p:pic>
        <p:nvPicPr>
          <p:cNvPr id="60" name="Picture 59" descr="Screen shot 2010-11-03 at 10.22.08 AM.png"/>
          <p:cNvPicPr>
            <a:picLocks noChangeAspect="1"/>
          </p:cNvPicPr>
          <p:nvPr/>
        </p:nvPicPr>
        <p:blipFill>
          <a:blip r:embed="rId4"/>
          <a:srcRect l="25833" t="22000" r="19167" b="23333"/>
          <a:stretch>
            <a:fillRect/>
          </a:stretch>
        </p:blipFill>
        <p:spPr>
          <a:xfrm>
            <a:off x="130701" y="3429000"/>
            <a:ext cx="4579434" cy="2844800"/>
          </a:xfrm>
          <a:prstGeom prst="rect">
            <a:avLst/>
          </a:prstGeom>
        </p:spPr>
      </p:pic>
      <p:sp>
        <p:nvSpPr>
          <p:cNvPr id="61" name="Text Box 14"/>
          <p:cNvSpPr txBox="1">
            <a:spLocks noChangeArrowheads="1"/>
          </p:cNvSpPr>
          <p:nvPr/>
        </p:nvSpPr>
        <p:spPr bwMode="auto">
          <a:xfrm>
            <a:off x="181501" y="5974490"/>
            <a:ext cx="233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 smtClean="0">
                <a:latin typeface="Plantagenet Cherokee" pitchFamily="18" charset="0"/>
              </a:rPr>
              <a:t>Podsiadlowski</a:t>
            </a:r>
            <a:r>
              <a:rPr lang="en-US" sz="1400" dirty="0" smtClean="0">
                <a:latin typeface="Plantagenet Cherokee" pitchFamily="18" charset="0"/>
              </a:rPr>
              <a:t> et al. (2010)</a:t>
            </a:r>
            <a:endParaRPr lang="en-US" sz="1400" dirty="0">
              <a:latin typeface="Plantagenet Cherokee" pitchFamily="18" charset="0"/>
            </a:endParaRPr>
          </a:p>
        </p:txBody>
      </p:sp>
      <p:sp>
        <p:nvSpPr>
          <p:cNvPr id="62" name="Text Box 10"/>
          <p:cNvSpPr txBox="1">
            <a:spLocks noChangeArrowheads="1"/>
          </p:cNvSpPr>
          <p:nvPr/>
        </p:nvSpPr>
        <p:spPr bwMode="auto">
          <a:xfrm>
            <a:off x="1966382" y="492023"/>
            <a:ext cx="5044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Contemplating binary scenarios…</a:t>
            </a:r>
          </a:p>
        </p:txBody>
      </p: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1966382" y="914063"/>
            <a:ext cx="701675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Plantagenet Cherokee" pitchFamily="18" charset="0"/>
              </a:rPr>
              <a:t>terminal CE phase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 higher rate at low Z due to stellar wind effects (</a:t>
            </a:r>
            <a:r>
              <a:rPr lang="en-US" b="1" dirty="0" err="1" smtClean="0">
                <a:solidFill>
                  <a:schemeClr val="bg1"/>
                </a:solidFill>
                <a:latin typeface="Plantagenet Cherokee" pitchFamily="18" charset="0"/>
              </a:rPr>
              <a:t>Podsiadlowski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et al. 2010)</a:t>
            </a:r>
          </a:p>
          <a:p>
            <a:pPr marL="457200" indent="-457200">
              <a:spcBef>
                <a:spcPct val="5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Plantagenet Cherokee" pitchFamily="18" charset="0"/>
              </a:rPr>
              <a:t>interim CE phase/RLO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: higher rate at low Z due to wider range of permissible Roche lobe radii (Linden et al. 2010)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905000" y="0"/>
            <a:ext cx="723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Some new </a:t>
            </a:r>
            <a:r>
              <a:rPr lang="en-US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solutions?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rgbClr val="FFFF00"/>
              </a:solidFill>
              <a:latin typeface="Plantagenet Cherokee" pitchFamily="18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1826659" y="2197414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ChangeArrowheads="1"/>
          </p:cNvSpPr>
          <p:nvPr/>
        </p:nvSpPr>
        <p:spPr bwMode="auto">
          <a:xfrm>
            <a:off x="152400" y="29718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Plantagenet Cherokee" pitchFamily="18" charset="0"/>
              </a:rPr>
              <a:t> </a:t>
            </a:r>
            <a:endParaRPr lang="en-US" sz="2000" b="1">
              <a:solidFill>
                <a:schemeClr val="accent2"/>
              </a:solidFill>
              <a:latin typeface="Plantagenet Cherokee" pitchFamily="18" charset="0"/>
            </a:endParaRPr>
          </a:p>
        </p:txBody>
      </p:sp>
      <p:sp>
        <p:nvSpPr>
          <p:cNvPr id="1328136" name="Rectangle 8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5000" y="0"/>
            <a:ext cx="7239000" cy="537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Conclusions</a:t>
            </a:r>
          </a:p>
          <a:p>
            <a:pPr>
              <a:spcBef>
                <a:spcPct val="50000"/>
              </a:spcBef>
            </a:pP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The modern LGRB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progenitor model 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must:</a:t>
            </a:r>
          </a:p>
          <a:p>
            <a:pPr>
              <a:spcBef>
                <a:spcPct val="50000"/>
              </a:spcBef>
            </a:pPr>
            <a:r>
              <a:rPr lang="en-US" sz="27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1. 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Be more common at low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endParaRPr lang="en-US" sz="2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7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2.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Still be possible to produce at high</a:t>
            </a:r>
            <a:b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 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endParaRPr lang="en-US" sz="2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7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3.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</a:t>
            </a:r>
            <a:r>
              <a:rPr lang="en-US" sz="2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Not 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directly connect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metallicity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and</a:t>
            </a:r>
            <a:b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  </a:t>
            </a:r>
            <a:r>
              <a:rPr lang="en-US" sz="2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energetics</a:t>
            </a:r>
            <a:endParaRPr lang="en-US" sz="2700" b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7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4.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Correspond with statistics of LGRB</a:t>
            </a:r>
            <a:b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  production and evolved stellar 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populations</a:t>
            </a:r>
            <a:endParaRPr lang="en-US" sz="2700" b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Background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2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808080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rgbClr val="808080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808080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rgbClr val="808080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rgbClr val="808080"/>
              </a:solidFill>
              <a:latin typeface="Plantagenet Cherokee" pitchFamily="18" charset="0"/>
            </a:endParaRP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1826659" y="2324546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ChangeArrowheads="1"/>
          </p:cNvSpPr>
          <p:nvPr/>
        </p:nvSpPr>
        <p:spPr bwMode="auto">
          <a:xfrm>
            <a:off x="-1362075" y="385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3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194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8373" name="Rectangle 5"/>
          <p:cNvSpPr>
            <a:spLocks noChangeArrowheads="1"/>
          </p:cNvSpPr>
          <p:nvPr/>
        </p:nvSpPr>
        <p:spPr bwMode="auto">
          <a:xfrm>
            <a:off x="8001000" y="6400800"/>
            <a:ext cx="838200" cy="762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8374" name="Text Box 6"/>
          <p:cNvSpPr txBox="1">
            <a:spLocks noChangeArrowheads="1"/>
          </p:cNvSpPr>
          <p:nvPr/>
        </p:nvSpPr>
        <p:spPr bwMode="auto">
          <a:xfrm>
            <a:off x="7162800" y="6400800"/>
            <a:ext cx="1752600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Plantagenet Cherokee" pitchFamily="18" charset="0"/>
              </a:rPr>
              <a:t>Fruchter et al. 2006</a:t>
            </a:r>
          </a:p>
        </p:txBody>
      </p:sp>
      <p:sp>
        <p:nvSpPr>
          <p:cNvPr id="1338380" name="Text Box 12"/>
          <p:cNvSpPr txBox="1">
            <a:spLocks noChangeArrowheads="1"/>
          </p:cNvSpPr>
          <p:nvPr/>
        </p:nvSpPr>
        <p:spPr bwMode="auto">
          <a:xfrm>
            <a:off x="2209800" y="152400"/>
            <a:ext cx="66294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are often cited as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potentially powerful and unbiased tracers 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of star 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formation.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 For this to be true, their ISM environments need to be typical of the general galaxy population…</a:t>
            </a:r>
            <a:endParaRPr lang="en-US" b="1" dirty="0">
              <a:solidFill>
                <a:srgbClr val="FDF2BA"/>
              </a:solidFill>
              <a:latin typeface="Plantagenet Cherokee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 b="1" dirty="0">
              <a:solidFill>
                <a:srgbClr val="FDF2BA"/>
              </a:solidFill>
              <a:latin typeface="Plantagenet Cherokee" pitchFamily="18" charset="0"/>
            </a:endParaRPr>
          </a:p>
        </p:txBody>
      </p:sp>
      <p:sp>
        <p:nvSpPr>
          <p:cNvPr id="1338381" name="Rectangle 13"/>
          <p:cNvSpPr>
            <a:spLocks noChangeArrowheads="1"/>
          </p:cNvSpPr>
          <p:nvPr/>
        </p:nvSpPr>
        <p:spPr bwMode="auto">
          <a:xfrm>
            <a:off x="304800" y="31242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Plantagenet Cherokee" pitchFamily="18" charset="0"/>
              </a:rPr>
              <a:t> </a:t>
            </a:r>
            <a:endParaRPr lang="en-US" sz="2000" b="1">
              <a:solidFill>
                <a:schemeClr val="accent2"/>
              </a:solidFill>
              <a:latin typeface="Plantagenet Cherokee" pitchFamily="18" charset="0"/>
            </a:endParaRPr>
          </a:p>
        </p:txBody>
      </p:sp>
      <p:sp>
        <p:nvSpPr>
          <p:cNvPr id="1338382" name="Text Box 14"/>
          <p:cNvSpPr txBox="1">
            <a:spLocks noChangeArrowheads="1"/>
          </p:cNvSpPr>
          <p:nvPr/>
        </p:nvSpPr>
        <p:spPr bwMode="auto">
          <a:xfrm>
            <a:off x="0" y="3048000"/>
            <a:ext cx="396240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In recent years, several studies</a:t>
            </a:r>
            <a:r>
              <a:rPr lang="en-US" b="1" dirty="0" smtClean="0">
                <a:solidFill>
                  <a:schemeClr val="bg1"/>
                </a:solidFill>
                <a:latin typeface="Plantagenet Cherokee" pitchFamily="18" charset="0"/>
              </a:rPr>
              <a:t> found 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evidence that </a:t>
            </a:r>
            <a:r>
              <a:rPr lang="en-US" b="1" dirty="0" err="1">
                <a:solidFill>
                  <a:schemeClr val="bg1"/>
                </a:solidFill>
                <a:latin typeface="Plantagenet Cherokee" pitchFamily="18" charset="0"/>
              </a:rPr>
              <a:t>LGRBs</a:t>
            </a:r>
            <a:r>
              <a:rPr lang="en-US" b="1" dirty="0">
                <a:solidFill>
                  <a:schemeClr val="bg1"/>
                </a:solidFill>
                <a:latin typeface="Plantagenet Cherokee" pitchFamily="18" charset="0"/>
              </a:rPr>
              <a:t> occur in low-Z environments </a:t>
            </a:r>
            <a:r>
              <a:rPr lang="en-US" sz="2000" b="1" dirty="0">
                <a:solidFill>
                  <a:schemeClr val="accent1"/>
                </a:solidFill>
                <a:latin typeface="Plantagenet Cherokee" pitchFamily="18" charset="0"/>
              </a:rPr>
              <a:t>(e.g., </a:t>
            </a:r>
            <a:r>
              <a:rPr lang="en-US" sz="2000" b="1" dirty="0" err="1">
                <a:solidFill>
                  <a:schemeClr val="accent1"/>
                </a:solidFill>
                <a:latin typeface="Plantagenet Cherokee" pitchFamily="18" charset="0"/>
              </a:rPr>
              <a:t>Stanek</a:t>
            </a:r>
            <a:r>
              <a:rPr lang="en-US" sz="2000" b="1" dirty="0">
                <a:solidFill>
                  <a:schemeClr val="accent1"/>
                </a:solidFill>
                <a:latin typeface="Plantagenet Cherokee" pitchFamily="18" charset="0"/>
              </a:rPr>
              <a:t> et al. 2006, </a:t>
            </a:r>
            <a:r>
              <a:rPr lang="en-US" sz="2000" b="1" dirty="0" err="1">
                <a:solidFill>
                  <a:schemeClr val="accent1"/>
                </a:solidFill>
                <a:latin typeface="Plantagenet Cherokee" pitchFamily="18" charset="0"/>
              </a:rPr>
              <a:t>Fruchter</a:t>
            </a:r>
            <a:r>
              <a:rPr lang="en-US" sz="2000" b="1" dirty="0">
                <a:solidFill>
                  <a:schemeClr val="accent1"/>
                </a:solidFill>
                <a:latin typeface="Plantagenet Cherokee" pitchFamily="18" charset="0"/>
              </a:rPr>
              <a:t> et al. 2006, </a:t>
            </a:r>
            <a:r>
              <a:rPr lang="en-US" sz="2000" b="1" dirty="0" err="1">
                <a:solidFill>
                  <a:schemeClr val="accent1"/>
                </a:solidFill>
                <a:latin typeface="Plantagenet Cherokee" pitchFamily="18" charset="0"/>
              </a:rPr>
              <a:t>Kewley</a:t>
            </a:r>
            <a:r>
              <a:rPr lang="en-US" sz="2000" b="1" dirty="0">
                <a:solidFill>
                  <a:schemeClr val="accent1"/>
                </a:solidFill>
                <a:latin typeface="Plantagenet Cherokee" pitchFamily="18" charset="0"/>
              </a:rPr>
              <a:t> et al. 2007 </a:t>
            </a:r>
            <a:r>
              <a:rPr lang="en-US" sz="2000" b="1" dirty="0" err="1">
                <a:solidFill>
                  <a:schemeClr val="accent1"/>
                </a:solidFill>
                <a:latin typeface="Plantagenet Cherokee" pitchFamily="18" charset="0"/>
              </a:rPr>
              <a:t>Modjaz</a:t>
            </a:r>
            <a:r>
              <a:rPr lang="en-US" sz="2000" b="1" dirty="0">
                <a:solidFill>
                  <a:schemeClr val="accent1"/>
                </a:solidFill>
                <a:latin typeface="Plantagenet Cherokee" pitchFamily="18" charset="0"/>
              </a:rPr>
              <a:t> et al. 2008, </a:t>
            </a:r>
            <a:r>
              <a:rPr lang="en-US" sz="2000" b="1" dirty="0" err="1">
                <a:solidFill>
                  <a:schemeClr val="accent1"/>
                </a:solidFill>
                <a:latin typeface="Plantagenet Cherokee" pitchFamily="18" charset="0"/>
              </a:rPr>
              <a:t>Kocevski</a:t>
            </a:r>
            <a:r>
              <a:rPr lang="en-US" sz="2000" b="1" dirty="0">
                <a:solidFill>
                  <a:schemeClr val="accent1"/>
                </a:solidFill>
                <a:latin typeface="Plantagenet Cherokee" pitchFamily="18" charset="0"/>
              </a:rPr>
              <a:t> et al. </a:t>
            </a:r>
            <a:r>
              <a:rPr lang="en-US" sz="2000" b="1" dirty="0" smtClean="0">
                <a:solidFill>
                  <a:schemeClr val="accent1"/>
                </a:solidFill>
                <a:latin typeface="Plantagenet Cherokee" pitchFamily="18" charset="0"/>
              </a:rPr>
              <a:t>2009…)</a:t>
            </a:r>
            <a:endParaRPr lang="en-US" sz="2000" b="1" dirty="0">
              <a:solidFill>
                <a:schemeClr val="bg1"/>
              </a:solidFill>
              <a:latin typeface="Plantagenet Cherokee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28800" y="452047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427" name="Text Box 11"/>
          <p:cNvSpPr txBox="1">
            <a:spLocks noChangeArrowheads="1"/>
          </p:cNvSpPr>
          <p:nvPr/>
        </p:nvSpPr>
        <p:spPr bwMode="auto">
          <a:xfrm>
            <a:off x="152400" y="3581400"/>
            <a:ext cx="4648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DE99F"/>
                </a:solidFill>
                <a:latin typeface="Plantagenet Cherokee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 b="1">
              <a:solidFill>
                <a:srgbClr val="FDE99F"/>
              </a:solidFill>
              <a:latin typeface="Plantagenet Cherokee" pitchFamily="18" charset="0"/>
            </a:endParaRPr>
          </a:p>
        </p:txBody>
      </p:sp>
      <p:sp>
        <p:nvSpPr>
          <p:cNvPr id="1468428" name="Oval 12"/>
          <p:cNvSpPr>
            <a:spLocks noChangeArrowheads="1"/>
          </p:cNvSpPr>
          <p:nvPr/>
        </p:nvSpPr>
        <p:spPr bwMode="auto">
          <a:xfrm>
            <a:off x="5715000" y="2933700"/>
            <a:ext cx="1905000" cy="1676400"/>
          </a:xfrm>
          <a:prstGeom prst="ellipse">
            <a:avLst/>
          </a:prstGeom>
          <a:noFill/>
          <a:ln w="28575">
            <a:solidFill>
              <a:srgbClr val="A7010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8435" name="Text Box 19"/>
          <p:cNvSpPr txBox="1">
            <a:spLocks noChangeArrowheads="1"/>
          </p:cNvSpPr>
          <p:nvPr/>
        </p:nvSpPr>
        <p:spPr bwMode="auto">
          <a:xfrm>
            <a:off x="0" y="2795588"/>
            <a:ext cx="327660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Plantagenet Cherokee" pitchFamily="18" charset="0"/>
              </a:rPr>
              <a:t>A low-metallicity bias is supported by stellar evolutionary theory under the </a:t>
            </a:r>
            <a:r>
              <a:rPr lang="en-US" b="1" i="1">
                <a:solidFill>
                  <a:schemeClr val="bg1"/>
                </a:solidFill>
                <a:latin typeface="Plantagenet Cherokee" pitchFamily="18" charset="0"/>
              </a:rPr>
              <a:t>collapsar</a:t>
            </a:r>
            <a:r>
              <a:rPr lang="en-US" b="1">
                <a:solidFill>
                  <a:schemeClr val="bg1"/>
                </a:solidFill>
                <a:latin typeface="Plantagenet Cherokee" pitchFamily="18" charset="0"/>
              </a:rPr>
              <a:t> model…</a:t>
            </a:r>
            <a:endParaRPr lang="en-US" sz="1400" b="1">
              <a:solidFill>
                <a:srgbClr val="FDE99F"/>
              </a:solidFill>
              <a:latin typeface="Plantagenet Cherokee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 b="1">
              <a:solidFill>
                <a:schemeClr val="bg1"/>
              </a:solidFill>
              <a:latin typeface="Plantagenet Cherokee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4284133" y="2692400"/>
            <a:ext cx="4241800" cy="112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4313990" y="2057400"/>
            <a:ext cx="40434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Plantagenet Cherokee"/>
              </a:rPr>
              <a:t>Use </a:t>
            </a:r>
            <a:r>
              <a:rPr lang="en-US" sz="2200" dirty="0" err="1" smtClean="0">
                <a:solidFill>
                  <a:srgbClr val="FF0000"/>
                </a:solidFill>
                <a:latin typeface="Plantagenet Cherokee"/>
              </a:rPr>
              <a:t>Maryam’s</a:t>
            </a:r>
            <a:r>
              <a:rPr lang="en-US" sz="2200" dirty="0" smtClean="0">
                <a:solidFill>
                  <a:srgbClr val="FF0000"/>
                </a:solidFill>
                <a:latin typeface="Plantagenet Cherokee"/>
              </a:rPr>
              <a:t> figure instead</a:t>
            </a:r>
          </a:p>
        </p:txBody>
      </p:sp>
      <p:pic>
        <p:nvPicPr>
          <p:cNvPr id="25" name="Picture 24" descr="Screen shot 2012-03-14 at 4.24.33 PM.png"/>
          <p:cNvPicPr>
            <a:picLocks noChangeAspect="1"/>
          </p:cNvPicPr>
          <p:nvPr/>
        </p:nvPicPr>
        <p:blipFill>
          <a:blip r:embed="rId3"/>
          <a:srcRect l="28296" t="16229" r="32843" b="22882"/>
          <a:stretch>
            <a:fillRect/>
          </a:stretch>
        </p:blipFill>
        <p:spPr>
          <a:xfrm>
            <a:off x="3091519" y="399827"/>
            <a:ext cx="5944522" cy="58214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125089" y="5880725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Plantagenet Cherokee" pitchFamily="18" charset="0"/>
              </a:rPr>
              <a:t>Modjaz</a:t>
            </a:r>
            <a:r>
              <a:rPr lang="en-US" sz="1400" b="1" dirty="0" smtClean="0">
                <a:latin typeface="Plantagenet Cherokee" pitchFamily="18" charset="0"/>
              </a:rPr>
              <a:t> et </a:t>
            </a:r>
            <a:r>
              <a:rPr lang="en-US" sz="1400" b="1" dirty="0" smtClean="0">
                <a:latin typeface="Plantagenet Cherokee" pitchFamily="18" charset="0"/>
              </a:rPr>
              <a:t>al. </a:t>
            </a:r>
            <a:r>
              <a:rPr lang="en-US" sz="1400" b="1" dirty="0" smtClean="0">
                <a:latin typeface="Plantagenet Cherokee" pitchFamily="18" charset="0"/>
              </a:rPr>
              <a:t>2008</a:t>
            </a:r>
            <a:endParaRPr lang="en-US" sz="1400" b="1" dirty="0"/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7"/>
          <p:cNvSpPr>
            <a:spLocks noChangeArrowheads="1"/>
          </p:cNvSpPr>
          <p:nvPr/>
        </p:nvSpPr>
        <p:spPr bwMode="auto">
          <a:xfrm>
            <a:off x="1828800" y="685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9176" r="19412"/>
          <a:stretch>
            <a:fillRect/>
          </a:stretch>
        </p:blipFill>
        <p:spPr>
          <a:xfrm>
            <a:off x="3148230" y="850790"/>
            <a:ext cx="5789997" cy="5762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 bwMode="auto">
          <a:xfrm>
            <a:off x="8526348" y="5942896"/>
            <a:ext cx="407157" cy="52663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Curved Up Arrow 4"/>
          <p:cNvSpPr/>
          <p:nvPr/>
        </p:nvSpPr>
        <p:spPr bwMode="auto">
          <a:xfrm rot="20579541">
            <a:off x="5627096" y="3599564"/>
            <a:ext cx="1202197" cy="584115"/>
          </a:xfrm>
          <a:prstGeom prst="curved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1828800" y="685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19176" r="19412"/>
          <a:stretch>
            <a:fillRect/>
          </a:stretch>
        </p:blipFill>
        <p:spPr>
          <a:xfrm>
            <a:off x="3148230" y="850790"/>
            <a:ext cx="5789997" cy="57629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 bwMode="auto">
          <a:xfrm rot="10800000">
            <a:off x="3557410" y="1524001"/>
            <a:ext cx="464596" cy="381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3137648" y="3615766"/>
            <a:ext cx="464645" cy="1124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3444908" y="5569104"/>
            <a:ext cx="548341" cy="53533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>
            <a:off x="5741367" y="6532810"/>
            <a:ext cx="560297" cy="44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6200000" flipV="1">
            <a:off x="5845957" y="832753"/>
            <a:ext cx="324223" cy="342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8088994" y="1524000"/>
            <a:ext cx="442418" cy="38398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8650941" y="3585882"/>
            <a:ext cx="463177" cy="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Group 42"/>
          <p:cNvGrpSpPr/>
          <p:nvPr/>
        </p:nvGrpSpPr>
        <p:grpSpPr>
          <a:xfrm>
            <a:off x="3326866" y="970002"/>
            <a:ext cx="831479" cy="553998"/>
            <a:chOff x="3326866" y="970002"/>
            <a:chExt cx="831479" cy="553998"/>
          </a:xfrm>
        </p:grpSpPr>
        <p:sp>
          <p:nvSpPr>
            <p:cNvPr id="22" name="Rectangle 21"/>
            <p:cNvSpPr/>
            <p:nvPr/>
          </p:nvSpPr>
          <p:spPr>
            <a:xfrm>
              <a:off x="3326866" y="970002"/>
              <a:ext cx="83147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lantagenet Cherokee" pitchFamily="18" charset="0"/>
                </a:rPr>
                <a:t>M</a:t>
              </a:r>
              <a:r>
                <a:rPr lang="en-US" sz="3000" i="1" baseline="-25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lantagenet Cherokee" pitchFamily="18" charset="0"/>
                </a:rPr>
                <a:t>w</a:t>
              </a:r>
              <a:endParaRPr lang="en-US" sz="3000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 flipV="1">
              <a:off x="3631045" y="1044681"/>
              <a:ext cx="45719" cy="45719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4" name="Curved Up Arrow 23"/>
          <p:cNvSpPr/>
          <p:nvPr/>
        </p:nvSpPr>
        <p:spPr bwMode="auto">
          <a:xfrm rot="20579541">
            <a:off x="5627096" y="3599564"/>
            <a:ext cx="1202197" cy="584115"/>
          </a:xfrm>
          <a:prstGeom prst="curved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8526348" y="5942896"/>
            <a:ext cx="407157" cy="52663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8113499" y="5550647"/>
            <a:ext cx="537442" cy="48559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7" name="Group 42"/>
          <p:cNvGrpSpPr/>
          <p:nvPr/>
        </p:nvGrpSpPr>
        <p:grpSpPr>
          <a:xfrm>
            <a:off x="2059602" y="78415"/>
            <a:ext cx="2535588" cy="860861"/>
            <a:chOff x="462027" y="2345765"/>
            <a:chExt cx="2847861" cy="990702"/>
          </a:xfrm>
        </p:grpSpPr>
        <p:pic>
          <p:nvPicPr>
            <p:cNvPr id="28" name="Picture 27" descr="Screen shot 2012-02-02 at 9.52.21 AM.png"/>
            <p:cNvPicPr>
              <a:picLocks noChangeAspect="1"/>
            </p:cNvPicPr>
            <p:nvPr/>
          </p:nvPicPr>
          <p:blipFill>
            <a:blip r:embed="rId4"/>
            <a:srcRect l="10257" t="33268" r="66704" b="56535"/>
            <a:stretch>
              <a:fillRect/>
            </a:stretch>
          </p:blipFill>
          <p:spPr>
            <a:xfrm>
              <a:off x="462027" y="2345765"/>
              <a:ext cx="2376797" cy="657411"/>
            </a:xfrm>
            <a:prstGeom prst="rect">
              <a:avLst/>
            </a:prstGeom>
          </p:spPr>
        </p:pic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1482166" y="2982269"/>
              <a:ext cx="1827722" cy="354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 b="1" dirty="0">
                <a:solidFill>
                  <a:srgbClr val="FFFFFF"/>
                </a:solidFill>
                <a:latin typeface="Plantagenet Cherokee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194414" y="187426"/>
            <a:ext cx="2389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(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Vink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et al. 2001)</a:t>
            </a:r>
            <a:endParaRPr lang="en-US" dirty="0"/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1828800" y="685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19176" r="19412"/>
          <a:stretch>
            <a:fillRect/>
          </a:stretch>
        </p:blipFill>
        <p:spPr>
          <a:xfrm>
            <a:off x="3148230" y="850790"/>
            <a:ext cx="5789997" cy="57629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 bwMode="auto">
          <a:xfrm rot="10800000">
            <a:off x="3557410" y="1524001"/>
            <a:ext cx="464596" cy="381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3137648" y="3615766"/>
            <a:ext cx="464645" cy="1124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3444908" y="5569104"/>
            <a:ext cx="548341" cy="53533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>
            <a:off x="5741367" y="6532810"/>
            <a:ext cx="560297" cy="44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6200000" flipV="1">
            <a:off x="5845957" y="832753"/>
            <a:ext cx="324223" cy="342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8088994" y="1524000"/>
            <a:ext cx="442418" cy="38398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8650941" y="3585882"/>
            <a:ext cx="463177" cy="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42"/>
          <p:cNvGrpSpPr/>
          <p:nvPr/>
        </p:nvGrpSpPr>
        <p:grpSpPr>
          <a:xfrm>
            <a:off x="3326866" y="970002"/>
            <a:ext cx="831479" cy="553998"/>
            <a:chOff x="3326866" y="970002"/>
            <a:chExt cx="831479" cy="553998"/>
          </a:xfrm>
        </p:grpSpPr>
        <p:sp>
          <p:nvSpPr>
            <p:cNvPr id="22" name="Rectangle 21"/>
            <p:cNvSpPr/>
            <p:nvPr/>
          </p:nvSpPr>
          <p:spPr>
            <a:xfrm>
              <a:off x="3326866" y="970002"/>
              <a:ext cx="83147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lantagenet Cherokee" pitchFamily="18" charset="0"/>
                </a:rPr>
                <a:t>M</a:t>
              </a:r>
              <a:r>
                <a:rPr lang="en-US" sz="3000" i="1" baseline="-25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lantagenet Cherokee" pitchFamily="18" charset="0"/>
                </a:rPr>
                <a:t>w</a:t>
              </a:r>
              <a:endParaRPr lang="en-US" sz="3000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 flipV="1">
              <a:off x="3631045" y="1044681"/>
              <a:ext cx="45719" cy="45719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8526348" y="5942896"/>
            <a:ext cx="407157" cy="52663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8113499" y="5550647"/>
            <a:ext cx="537442" cy="48559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Curved Up Arrow 26"/>
          <p:cNvSpPr/>
          <p:nvPr/>
        </p:nvSpPr>
        <p:spPr bwMode="auto">
          <a:xfrm rot="20579541">
            <a:off x="5887406" y="3801297"/>
            <a:ext cx="698960" cy="327259"/>
          </a:xfrm>
          <a:prstGeom prst="curved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001" y="3002569"/>
            <a:ext cx="31028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…stronger winds at higher Z lead to more angular momentum loss.</a:t>
            </a:r>
          </a:p>
          <a:p>
            <a:endParaRPr lang="en-US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ntagenet Cherokee" pitchFamily="18" charset="0"/>
            </a:endParaRPr>
          </a:p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Diminished core rotation should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prevent LGRB production in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high-Z hosts.</a:t>
            </a:r>
          </a:p>
        </p:txBody>
      </p:sp>
      <p:grpSp>
        <p:nvGrpSpPr>
          <p:cNvPr id="32" name="Group 42"/>
          <p:cNvGrpSpPr/>
          <p:nvPr/>
        </p:nvGrpSpPr>
        <p:grpSpPr>
          <a:xfrm>
            <a:off x="2059602" y="78415"/>
            <a:ext cx="2535588" cy="860861"/>
            <a:chOff x="462027" y="2345765"/>
            <a:chExt cx="2847861" cy="990702"/>
          </a:xfrm>
        </p:grpSpPr>
        <p:pic>
          <p:nvPicPr>
            <p:cNvPr id="33" name="Picture 32" descr="Screen shot 2012-02-02 at 9.52.21 AM.png"/>
            <p:cNvPicPr>
              <a:picLocks noChangeAspect="1"/>
            </p:cNvPicPr>
            <p:nvPr/>
          </p:nvPicPr>
          <p:blipFill>
            <a:blip r:embed="rId4"/>
            <a:srcRect l="10257" t="33268" r="66704" b="56535"/>
            <a:stretch>
              <a:fillRect/>
            </a:stretch>
          </p:blipFill>
          <p:spPr>
            <a:xfrm>
              <a:off x="462027" y="2345765"/>
              <a:ext cx="2376797" cy="657411"/>
            </a:xfrm>
            <a:prstGeom prst="rect">
              <a:avLst/>
            </a:prstGeom>
          </p:spPr>
        </p:pic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>
              <a:off x="1482166" y="2982269"/>
              <a:ext cx="1827722" cy="354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400" b="1" dirty="0">
                <a:solidFill>
                  <a:srgbClr val="FFFFFF"/>
                </a:solidFill>
                <a:latin typeface="Plantagenet Cherokee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194414" y="187426"/>
            <a:ext cx="2389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(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Vink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lantagenet Cherokee" pitchFamily="18" charset="0"/>
              </a:rPr>
              <a:t> et al. 2001)</a:t>
            </a:r>
            <a:endParaRPr lang="en-US" dirty="0"/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37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1828800" y="685800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3"/>
          <a:srcRect t="18057" b="10243"/>
          <a:stretch>
            <a:fillRect/>
          </a:stretch>
        </p:blipFill>
        <p:spPr bwMode="auto">
          <a:xfrm>
            <a:off x="952500" y="3276600"/>
            <a:ext cx="7239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990600" y="4343400"/>
            <a:ext cx="2335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129"/>
                </a:solidFill>
                <a:latin typeface="Plantagenet Cherokee" pitchFamily="18" charset="0"/>
              </a:rPr>
              <a:t>NIRSPEC</a:t>
            </a:r>
            <a:endParaRPr lang="en-US" sz="2000">
              <a:latin typeface="Plantagenet Cherokee" pitchFamily="18" charset="0"/>
            </a:endParaRP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3886200" y="3276600"/>
            <a:ext cx="233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129"/>
                </a:solidFill>
                <a:latin typeface="Plantagenet Cherokee" pitchFamily="18" charset="0"/>
              </a:rPr>
              <a:t>LRIS</a:t>
            </a:r>
            <a:endParaRPr lang="en-US" sz="2000">
              <a:latin typeface="Plantagenet Cherokee" pitchFamily="18" charset="0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2159000" y="4687888"/>
            <a:ext cx="717550" cy="431800"/>
          </a:xfrm>
          <a:prstGeom prst="line">
            <a:avLst/>
          </a:prstGeom>
          <a:noFill/>
          <a:ln w="28575">
            <a:solidFill>
              <a:srgbClr val="FFF12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>
            <a:off x="4584700" y="3562350"/>
            <a:ext cx="628650" cy="173038"/>
          </a:xfrm>
          <a:prstGeom prst="line">
            <a:avLst/>
          </a:prstGeom>
          <a:noFill/>
          <a:ln w="28575">
            <a:solidFill>
              <a:srgbClr val="FFF12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981200" y="0"/>
            <a:ext cx="7162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500" b="1" dirty="0" smtClean="0">
                <a:solidFill>
                  <a:schemeClr val="folHlink"/>
                </a:solidFill>
                <a:latin typeface="Plantagenet Cherokee" pitchFamily="18" charset="0"/>
              </a:rPr>
              <a:t>LGRB Host Survey</a:t>
            </a:r>
            <a:endParaRPr lang="en-US" sz="2500" b="1" u="sng" dirty="0" smtClean="0">
              <a:solidFill>
                <a:schemeClr val="folHlink"/>
              </a:solidFill>
              <a:latin typeface="Plantagenet Cherokee" pitchFamily="18" charset="0"/>
            </a:endParaRPr>
          </a:p>
          <a:p>
            <a:pPr>
              <a:buFontTx/>
              <a:buChar char="•"/>
            </a:pP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selected from GCN archives and </a:t>
            </a:r>
            <a:r>
              <a:rPr lang="en-US" sz="2500" b="1" dirty="0" err="1">
                <a:solidFill>
                  <a:schemeClr val="bg1"/>
                </a:solidFill>
                <a:latin typeface="Plantagenet Cherokee" pitchFamily="18" charset="0"/>
              </a:rPr>
              <a:t>GHostS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Nearby (</a:t>
            </a:r>
            <a:r>
              <a:rPr lang="en-US" sz="2500" b="1" i="1" dirty="0" err="1">
                <a:solidFill>
                  <a:schemeClr val="bg1"/>
                </a:solidFill>
                <a:latin typeface="Plantagenet Cherokee" pitchFamily="18" charset="0"/>
              </a:rPr>
              <a:t>z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&lt; 1)</a:t>
            </a:r>
          </a:p>
          <a:p>
            <a:pPr>
              <a:buFontTx/>
              <a:buChar char="•"/>
            </a:pP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Confirmed </a:t>
            </a:r>
            <a:r>
              <a:rPr lang="en-US" sz="2500" b="1" i="1" dirty="0" err="1">
                <a:solidFill>
                  <a:schemeClr val="bg1"/>
                </a:solidFill>
                <a:latin typeface="Plantagenet Cherokee" pitchFamily="18" charset="0"/>
              </a:rPr>
              <a:t>L</a:t>
            </a:r>
            <a:r>
              <a:rPr lang="en-US" sz="2500" b="1" dirty="0" err="1">
                <a:solidFill>
                  <a:schemeClr val="bg1"/>
                </a:solidFill>
                <a:latin typeface="Plantagenet Cherokee" pitchFamily="18" charset="0"/>
              </a:rPr>
              <a:t>GRBs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(&gt; 2 </a:t>
            </a:r>
            <a:r>
              <a:rPr lang="en-US" sz="2500" b="1" dirty="0" err="1">
                <a:solidFill>
                  <a:schemeClr val="bg1"/>
                </a:solidFill>
                <a:latin typeface="Plantagenet Cherokee" pitchFamily="18" charset="0"/>
              </a:rPr>
              <a:t>s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duration)</a:t>
            </a:r>
          </a:p>
          <a:p>
            <a:pPr>
              <a:buFontTx/>
              <a:buChar char="•"/>
            </a:pP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S/N = 20 for weak lines, continuum detection</a:t>
            </a:r>
          </a:p>
          <a:p>
            <a:pPr>
              <a:buFontTx/>
              <a:buChar char="•"/>
            </a:pP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obtained spectra using LRIS and NIRSPEC at Keck, LDSS3 at Magellan; </a:t>
            </a:r>
            <a:r>
              <a:rPr lang="en-US" sz="2500" b="1" i="1" dirty="0">
                <a:solidFill>
                  <a:schemeClr val="bg1"/>
                </a:solidFill>
                <a:latin typeface="Plantagenet Cherokee" pitchFamily="18" charset="0"/>
              </a:rPr>
              <a:t>rest-frame 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3000Å - 7000Å (near-IR for </a:t>
            </a:r>
            <a:r>
              <a:rPr lang="en-US" sz="2500" b="1" dirty="0" err="1">
                <a:solidFill>
                  <a:schemeClr val="bg1"/>
                </a:solidFill>
                <a:latin typeface="Plantagenet Cherokee" pitchFamily="18" charset="0"/>
              </a:rPr>
              <a:t>z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 &gt; 0.5 H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  <a:sym typeface="Symbol" pitchFamily="18" charset="2"/>
              </a:rPr>
              <a:t></a:t>
            </a:r>
            <a:r>
              <a:rPr lang="en-US" sz="2500" b="1" dirty="0">
                <a:solidFill>
                  <a:schemeClr val="bg1"/>
                </a:solidFill>
                <a:latin typeface="Plantagenet Cherokee" pitchFamily="18" charset="0"/>
              </a:rPr>
              <a:t>, [NII] features)</a:t>
            </a: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0" y="0"/>
            <a:ext cx="1905000" cy="2885149"/>
          </a:xfrm>
          <a:prstGeom prst="rect">
            <a:avLst/>
          </a:prstGeom>
          <a:solidFill>
            <a:srgbClr val="1E2A5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00" b="1" dirty="0" smtClean="0">
              <a:solidFill>
                <a:schemeClr val="bg1"/>
              </a:solidFill>
              <a:latin typeface="Plantagenet Cherokee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Background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using hosts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chemeClr val="bg2"/>
                </a:solidFill>
                <a:latin typeface="Plantagenet Cherokee" pitchFamily="18" charset="0"/>
              </a:rPr>
              <a:t>Z effects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 - </a:t>
            </a:r>
            <a:r>
              <a:rPr lang="en-US" sz="1700" b="1" dirty="0" smtClean="0">
                <a:solidFill>
                  <a:srgbClr val="FFFF00"/>
                </a:solidFill>
                <a:latin typeface="Plantagenet Cherokee" pitchFamily="18" charset="0"/>
              </a:rPr>
              <a:t>host survey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Metallicity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cutoff?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local Z?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- </a:t>
            </a:r>
            <a:r>
              <a:rPr lang="en-US" sz="1700" b="1" dirty="0" err="1" smtClean="0">
                <a:solidFill>
                  <a:schemeClr val="bg1"/>
                </a:solidFill>
                <a:latin typeface="Plantagenet Cherokee" pitchFamily="18" charset="0"/>
              </a:rPr>
              <a:t>energetics</a:t>
            </a: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> New Questions</a:t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  <a:t/>
            </a:r>
            <a:br>
              <a:rPr lang="en-US" sz="1700" b="1" dirty="0" smtClean="0">
                <a:solidFill>
                  <a:schemeClr val="bg1"/>
                </a:solidFill>
                <a:latin typeface="Plantagenet Cherokee" pitchFamily="18" charset="0"/>
              </a:rPr>
            </a:br>
            <a:endParaRPr lang="en-US" sz="1700" b="1" dirty="0">
              <a:solidFill>
                <a:schemeClr val="bg1"/>
              </a:solidFill>
              <a:latin typeface="Plantagenet Cherokee" pitchFamily="18" charset="0"/>
            </a:endParaRPr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>
            <a:off x="18288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1826659" y="936893"/>
            <a:ext cx="762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28"/>
          <p:cNvSpPr>
            <a:spLocks noChangeShapeType="1"/>
          </p:cNvSpPr>
          <p:nvPr/>
        </p:nvSpPr>
        <p:spPr bwMode="auto">
          <a:xfrm>
            <a:off x="1905000" y="0"/>
            <a:ext cx="0" cy="24007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29"/>
          <p:cNvSpPr>
            <a:spLocks noChangeShapeType="1"/>
          </p:cNvSpPr>
          <p:nvPr/>
        </p:nvSpPr>
        <p:spPr bwMode="auto">
          <a:xfrm>
            <a:off x="14271" y="2400746"/>
            <a:ext cx="1905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X:Templates:Presentations:Designs:Blank Presentation</Template>
  <TotalTime>89414</TotalTime>
  <Words>2665</Words>
  <Application>Microsoft PowerPoint</Application>
  <PresentationFormat>On-screen Show (4:3)</PresentationFormat>
  <Paragraphs>330</Paragraphs>
  <Slides>31</Slides>
  <Notes>31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Blank Presentation</vt:lpstr>
      <vt:lpstr>Host Galaxies of Gamma-Ray Bursts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Institute for Astronomy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XMPGs</dc:title>
  <dc:creator>Emily Levesque</dc:creator>
  <cp:lastModifiedBy>Emily Levesque</cp:lastModifiedBy>
  <cp:revision>2456</cp:revision>
  <cp:lastPrinted>2010-07-08T00:27:54Z</cp:lastPrinted>
  <dcterms:created xsi:type="dcterms:W3CDTF">2012-03-10T23:44:26Z</dcterms:created>
  <dcterms:modified xsi:type="dcterms:W3CDTF">2012-03-15T00:31:12Z</dcterms:modified>
</cp:coreProperties>
</file>