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5" r:id="rId3"/>
    <p:sldId id="268" r:id="rId4"/>
    <p:sldId id="259" r:id="rId5"/>
    <p:sldId id="269" r:id="rId6"/>
    <p:sldId id="265" r:id="rId7"/>
    <p:sldId id="272" r:id="rId8"/>
    <p:sldId id="273" r:id="rId9"/>
    <p:sldId id="284" r:id="rId10"/>
    <p:sldId id="288" r:id="rId11"/>
    <p:sldId id="294" r:id="rId12"/>
    <p:sldId id="281" r:id="rId13"/>
    <p:sldId id="303" r:id="rId14"/>
    <p:sldId id="266" r:id="rId15"/>
    <p:sldId id="289" r:id="rId16"/>
    <p:sldId id="290" r:id="rId17"/>
    <p:sldId id="275" r:id="rId18"/>
    <p:sldId id="305" r:id="rId19"/>
    <p:sldId id="306" r:id="rId20"/>
    <p:sldId id="308" r:id="rId21"/>
    <p:sldId id="30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6A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B378-54AA-410F-85D8-E797F7591EB3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BE8405-470F-4F6E-941F-419136AACE4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9D8027-6D1F-432B-8A69-2274E8C6591C}" type="slidenum">
              <a:rPr lang="en-GB"/>
              <a:pPr/>
              <a:t>7</a:t>
            </a:fld>
            <a:endParaRPr lang="en-GB"/>
          </a:p>
        </p:txBody>
      </p:sp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914497" y="685631"/>
            <a:ext cx="5027567" cy="3430866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en-GB"/>
          </a:p>
        </p:txBody>
      </p:sp>
      <p:sp>
        <p:nvSpPr>
          <p:cNvPr id="327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513" y="4343231"/>
            <a:ext cx="5476895" cy="410563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D0FD59-3A1E-472C-8BDB-9582313DF158}" type="slidenum">
              <a:rPr lang="en-GB"/>
              <a:pPr/>
              <a:t>8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003786" y="695135"/>
            <a:ext cx="4844669" cy="34240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en-GB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513" y="4343231"/>
            <a:ext cx="5476895" cy="410563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7087E15-B33A-4DD3-BA3A-138663AE6414}" type="slidenum">
              <a:rPr lang="en-GB" smtClean="0">
                <a:latin typeface="Times New Roman" pitchFamily="18" charset="0"/>
                <a:cs typeface="Arial" pitchFamily="34" charset="0"/>
              </a:rPr>
              <a:pPr>
                <a:buFont typeface="Times New Roman" pitchFamily="18" charset="0"/>
                <a:buNone/>
              </a:pPr>
              <a:t>9</a:t>
            </a:fld>
            <a:endParaRPr lang="en-GB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17763" name="Text Box 1"/>
          <p:cNvSpPr txBox="1">
            <a:spLocks noChangeArrowheads="1"/>
          </p:cNvSpPr>
          <p:nvPr/>
        </p:nvSpPr>
        <p:spPr bwMode="auto">
          <a:xfrm>
            <a:off x="1003786" y="695135"/>
            <a:ext cx="4844669" cy="34240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en-US"/>
          </a:p>
        </p:txBody>
      </p:sp>
      <p:sp>
        <p:nvSpPr>
          <p:cNvPr id="1177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13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07087E15-B33A-4DD3-BA3A-138663AE6414}" type="slidenum">
              <a:rPr lang="en-GB" smtClean="0">
                <a:latin typeface="Times New Roman" pitchFamily="18" charset="0"/>
                <a:cs typeface="Arial" pitchFamily="34" charset="0"/>
              </a:rPr>
              <a:pPr>
                <a:buFont typeface="Times New Roman" pitchFamily="18" charset="0"/>
                <a:buNone/>
              </a:pPr>
              <a:t>10</a:t>
            </a:fld>
            <a:endParaRPr lang="en-GB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117763" name="Text Box 1"/>
          <p:cNvSpPr txBox="1">
            <a:spLocks noChangeArrowheads="1"/>
          </p:cNvSpPr>
          <p:nvPr/>
        </p:nvSpPr>
        <p:spPr bwMode="auto">
          <a:xfrm>
            <a:off x="1003786" y="695135"/>
            <a:ext cx="4844669" cy="34240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0165" tIns="40083" rIns="80165" bIns="40083" anchor="ctr"/>
          <a:lstStyle/>
          <a:p>
            <a:endParaRPr lang="en-US"/>
          </a:p>
        </p:txBody>
      </p:sp>
      <p:sp>
        <p:nvSpPr>
          <p:cNvPr id="117764" name="Rectangle 2"/>
          <p:cNvSpPr>
            <a:spLocks noGrp="1" noChangeArrowheads="1"/>
          </p:cNvSpPr>
          <p:nvPr>
            <p:ph type="body"/>
          </p:nvPr>
        </p:nvSpPr>
        <p:spPr>
          <a:xfrm>
            <a:off x="685513" y="4343231"/>
            <a:ext cx="5476895" cy="410563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3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DE13FA6-34D5-4BB8-9A85-1733F899E0E3}" type="slidenum">
              <a:rPr lang="en-GB"/>
              <a:pPr/>
              <a:t>19</a:t>
            </a:fld>
            <a:endParaRPr lang="en-GB"/>
          </a:p>
        </p:txBody>
      </p:sp>
      <p:sp>
        <p:nvSpPr>
          <p:cNvPr id="33793" name="Text Box 1"/>
          <p:cNvSpPr txBox="1">
            <a:spLocks noChangeArrowheads="1"/>
          </p:cNvSpPr>
          <p:nvPr/>
        </p:nvSpPr>
        <p:spPr bwMode="auto">
          <a:xfrm>
            <a:off x="1003786" y="695135"/>
            <a:ext cx="4844669" cy="342407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65" tIns="40083" rIns="80165" bIns="40083" anchor="ctr"/>
          <a:lstStyle/>
          <a:p>
            <a:endParaRPr lang="en-GB"/>
          </a:p>
        </p:txBody>
      </p:sp>
      <p:sp>
        <p:nvSpPr>
          <p:cNvPr id="337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513" y="4343231"/>
            <a:ext cx="5476895" cy="410563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4CF72-4859-4AB9-922C-46A9E8CE4760}" type="datetimeFigureOut">
              <a:rPr lang="en-GB" smtClean="0"/>
              <a:pPr/>
              <a:t>11/04/2012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4746B-6BC9-4F8E-8E3C-6B6AB34E861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wift.ac.uk/xrt_live_cat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1470025"/>
          </a:xfrm>
        </p:spPr>
        <p:txBody>
          <a:bodyPr/>
          <a:lstStyle/>
          <a:p>
            <a:r>
              <a:rPr lang="en-GB" dirty="0" smtClean="0"/>
              <a:t>The soft X-ray landscape of GRBs:</a:t>
            </a:r>
            <a:br>
              <a:rPr lang="en-GB" dirty="0" smtClean="0"/>
            </a:br>
            <a:r>
              <a:rPr lang="en-GB" dirty="0" smtClean="0"/>
              <a:t>thermal components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2348880"/>
            <a:ext cx="7056784" cy="4032448"/>
          </a:xfrm>
        </p:spPr>
        <p:txBody>
          <a:bodyPr>
            <a:normAutofit fontScale="92500"/>
          </a:bodyPr>
          <a:lstStyle/>
          <a:p>
            <a:r>
              <a:rPr lang="en-GB" sz="3500" b="1" dirty="0" err="1" smtClean="0">
                <a:solidFill>
                  <a:schemeClr val="tx2">
                    <a:lumMod val="75000"/>
                  </a:schemeClr>
                </a:solidFill>
              </a:rPr>
              <a:t>Rhaana</a:t>
            </a:r>
            <a:r>
              <a:rPr lang="en-GB" sz="3500" b="1" dirty="0" smtClean="0">
                <a:solidFill>
                  <a:schemeClr val="tx2">
                    <a:lumMod val="75000"/>
                  </a:schemeClr>
                </a:solidFill>
              </a:rPr>
              <a:t> Starling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University of Leicester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Royal Society Dorothy Hodgkin Fellow</a:t>
            </a: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With special thanks to Martin 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Sparre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(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DARK/Leicester)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and Kim Page (Leicester)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mpRadi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75656" y="0"/>
            <a:ext cx="5616624" cy="561662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148064" y="260648"/>
            <a:ext cx="3995936" cy="126188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Olivares et al. 2012 show cooling into optical with GROND</a:t>
            </a:r>
          </a:p>
          <a:p>
            <a:r>
              <a:rPr lang="en-GB" sz="1600" dirty="0" smtClean="0"/>
              <a:t>X-ray data adapted from </a:t>
            </a:r>
          </a:p>
          <a:p>
            <a:r>
              <a:rPr lang="en-GB" sz="1600" dirty="0" smtClean="0"/>
              <a:t>Kaneko et al. 2007+Starling et al. 2011</a:t>
            </a:r>
            <a:endParaRPr lang="en-GB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Additional components in soft X-rays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853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What is thermal component  - many papers</a:t>
            </a:r>
          </a:p>
          <a:p>
            <a:r>
              <a:rPr lang="en-GB" dirty="0" smtClean="0"/>
              <a:t>Signature of SN shock breakout? </a:t>
            </a:r>
          </a:p>
          <a:p>
            <a:r>
              <a:rPr lang="en-GB" dirty="0" smtClean="0"/>
              <a:t>Related to central engine/accretion process?</a:t>
            </a:r>
          </a:p>
          <a:p>
            <a:r>
              <a:rPr lang="en-GB" dirty="0" smtClean="0"/>
              <a:t>Or emission from a cocoon?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If SN-related, provides earliest observable SN signature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88640"/>
            <a:ext cx="8226720" cy="5871517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n-GB" sz="2800" dirty="0" smtClean="0"/>
              <a:t>060218 + 100316D: nearby, </a:t>
            </a:r>
            <a:r>
              <a:rPr lang="en-GB" sz="2800" dirty="0" err="1" smtClean="0"/>
              <a:t>underluminous</a:t>
            </a:r>
            <a:r>
              <a:rPr lang="en-GB" sz="2800" dirty="0" smtClean="0"/>
              <a:t>, long-duration GRBs (XRFs) with spectroscopic </a:t>
            </a:r>
            <a:r>
              <a:rPr lang="en-GB" sz="2800" dirty="0" err="1" smtClean="0"/>
              <a:t>SNe</a:t>
            </a:r>
            <a:r>
              <a:rPr lang="en-GB" sz="2800" dirty="0" smtClean="0"/>
              <a:t>. </a:t>
            </a:r>
          </a:p>
          <a:p>
            <a:pPr>
              <a:buFont typeface="Times New Roman" pitchFamily="16" charset="0"/>
              <a:buNone/>
              <a:defRPr/>
            </a:pPr>
            <a:endParaRPr lang="en-GB" sz="2800" dirty="0" smtClean="0"/>
          </a:p>
          <a:p>
            <a:pPr>
              <a:buFont typeface="Times New Roman" pitchFamily="16" charset="0"/>
              <a:buNone/>
              <a:defRPr/>
            </a:pPr>
            <a:r>
              <a:rPr lang="en-GB" sz="2800" dirty="0" smtClean="0"/>
              <a:t>separate GRB class or extension of the typical long GRB population?</a:t>
            </a:r>
          </a:p>
          <a:p>
            <a:pPr>
              <a:buFont typeface="Times New Roman" pitchFamily="16" charset="0"/>
              <a:buNone/>
              <a:defRPr/>
            </a:pPr>
            <a:endParaRPr lang="en-GB" sz="2800" dirty="0" smtClean="0"/>
          </a:p>
        </p:txBody>
      </p:sp>
      <p:pic>
        <p:nvPicPr>
          <p:cNvPr id="9" name="Picture 8" descr="grbsn_xrtlightcurve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2636912"/>
            <a:ext cx="4752528" cy="380202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 flipH="1">
            <a:off x="2843808" y="2780928"/>
            <a:ext cx="1224136" cy="792088"/>
          </a:xfrm>
          <a:prstGeom prst="straightConnector1">
            <a:avLst/>
          </a:prstGeom>
          <a:ln w="38100">
            <a:solidFill>
              <a:schemeClr val="bg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481" y="188640"/>
            <a:ext cx="8226720" cy="5871517"/>
          </a:xfrm>
        </p:spPr>
        <p:txBody>
          <a:bodyPr>
            <a:normAutofit/>
          </a:bodyPr>
          <a:lstStyle/>
          <a:p>
            <a:pPr>
              <a:buFont typeface="Times New Roman" pitchFamily="16" charset="0"/>
              <a:buNone/>
              <a:defRPr/>
            </a:pPr>
            <a:endParaRPr lang="en-GB" sz="2800" dirty="0" smtClean="0"/>
          </a:p>
          <a:p>
            <a:pPr>
              <a:buFont typeface="Times New Roman" pitchFamily="16" charset="0"/>
              <a:buNone/>
              <a:defRPr/>
            </a:pPr>
            <a:r>
              <a:rPr lang="en-GB" sz="2800" dirty="0" smtClean="0"/>
              <a:t>GRB 090618  ‘typical’ GRB in all respects</a:t>
            </a:r>
          </a:p>
          <a:p>
            <a:pPr>
              <a:buFont typeface="Times New Roman" pitchFamily="16" charset="0"/>
              <a:buNone/>
              <a:defRPr/>
            </a:pPr>
            <a:r>
              <a:rPr lang="en-GB" sz="2800" dirty="0" smtClean="0"/>
              <a:t>+optical SN </a:t>
            </a:r>
            <a:r>
              <a:rPr lang="en-GB" sz="2800" i="1" dirty="0" smtClean="0"/>
              <a:t>and</a:t>
            </a:r>
            <a:r>
              <a:rPr lang="en-GB" sz="2800" dirty="0" smtClean="0"/>
              <a:t> displaying strong curvature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smtClean="0"/>
              <a:t>thermal X-ray emission at early times</a:t>
            </a:r>
            <a:endParaRPr lang="en-GB" sz="1800" dirty="0"/>
          </a:p>
        </p:txBody>
      </p:sp>
      <p:pic>
        <p:nvPicPr>
          <p:cNvPr id="41988" name="Picture 4" descr="Specevol090618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02812" y="2276872"/>
            <a:ext cx="444306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Cano090618SNbump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19" y="2348880"/>
            <a:ext cx="4107551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99592" y="3933056"/>
            <a:ext cx="1370880" cy="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sz="1400" dirty="0"/>
              <a:t>Cano et al. 2010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364088" y="2492896"/>
            <a:ext cx="1370880" cy="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45" tIns="41473" rIns="82945" bIns="41473">
            <a:spAutoFit/>
          </a:bodyPr>
          <a:lstStyle/>
          <a:p>
            <a:r>
              <a:rPr lang="en-GB" sz="1400" dirty="0" smtClean="0"/>
              <a:t>Page </a:t>
            </a:r>
            <a:r>
              <a:rPr lang="en-GB" sz="1400" dirty="0"/>
              <a:t>et al. </a:t>
            </a:r>
            <a:r>
              <a:rPr lang="en-GB" sz="1400" dirty="0" smtClean="0"/>
              <a:t>2011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971600" y="4869160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z=0.54,  </a:t>
            </a:r>
            <a:r>
              <a:rPr lang="en-GB" sz="2400" dirty="0" err="1" smtClean="0"/>
              <a:t>E</a:t>
            </a:r>
            <a:r>
              <a:rPr lang="en-GB" sz="2400" baseline="-25000" dirty="0" err="1" smtClean="0"/>
              <a:t>iso</a:t>
            </a:r>
            <a:r>
              <a:rPr lang="en-GB" sz="2400" dirty="0" smtClean="0"/>
              <a:t>=3x10</a:t>
            </a:r>
            <a:r>
              <a:rPr lang="en-GB" sz="2400" baseline="30000" dirty="0" smtClean="0"/>
              <a:t>53</a:t>
            </a:r>
            <a:r>
              <a:rPr lang="en-GB" sz="2400" dirty="0" smtClean="0"/>
              <a:t> erg T</a:t>
            </a:r>
            <a:r>
              <a:rPr lang="en-GB" sz="2400" baseline="-25000" dirty="0" smtClean="0"/>
              <a:t>BB</a:t>
            </a:r>
            <a:r>
              <a:rPr lang="en-GB" sz="2400" dirty="0" smtClean="0"/>
              <a:t>=0.9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sz="2400" dirty="0" smtClean="0">
                <a:sym typeface="Wingdings" pitchFamily="2" charset="2"/>
              </a:rPr>
              <a:t>0.3 </a:t>
            </a:r>
            <a:r>
              <a:rPr lang="en-GB" sz="2400" dirty="0" err="1" smtClean="0">
                <a:sym typeface="Wingdings" pitchFamily="2" charset="2"/>
              </a:rPr>
              <a:t>keV</a:t>
            </a:r>
            <a:endParaRPr lang="en-GB" sz="2400" dirty="0" smtClean="0">
              <a:sym typeface="Wingdings" pitchFamily="2" charset="2"/>
            </a:endParaRPr>
          </a:p>
          <a:p>
            <a:r>
              <a:rPr lang="en-GB" sz="2400" dirty="0" smtClean="0">
                <a:sym typeface="Wingdings" pitchFamily="2" charset="2"/>
              </a:rPr>
              <a:t>L</a:t>
            </a:r>
            <a:r>
              <a:rPr lang="en-GB" sz="2400" baseline="-25000" dirty="0" smtClean="0">
                <a:sym typeface="Wingdings" pitchFamily="2" charset="2"/>
              </a:rPr>
              <a:t>BB</a:t>
            </a:r>
            <a:r>
              <a:rPr lang="en-GB" sz="2400" dirty="0" smtClean="0">
                <a:sym typeface="Wingdings" pitchFamily="2" charset="2"/>
              </a:rPr>
              <a:t>=10</a:t>
            </a:r>
            <a:r>
              <a:rPr lang="en-GB" sz="2400" baseline="30000" dirty="0" smtClean="0">
                <a:sym typeface="Wingdings" pitchFamily="2" charset="2"/>
              </a:rPr>
              <a:t>49</a:t>
            </a:r>
            <a:r>
              <a:rPr lang="en-GB" sz="2400" dirty="0" smtClean="0">
                <a:sym typeface="Wingdings" pitchFamily="2" charset="2"/>
              </a:rPr>
              <a:t> erg/s</a:t>
            </a:r>
            <a:r>
              <a:rPr lang="en-GB" sz="2400" dirty="0" smtClean="0"/>
              <a:t>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Additional X-ray components – when?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GB" dirty="0" smtClean="0"/>
              <a:t>Systematic search reveals more candidates – introducing  </a:t>
            </a:r>
            <a:r>
              <a:rPr lang="en-GB" dirty="0" smtClean="0">
                <a:solidFill>
                  <a:srgbClr val="FF0000"/>
                </a:solidFill>
              </a:rPr>
              <a:t>GRB 101219B / SN2010ma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z=0.5519</a:t>
            </a:r>
          </a:p>
          <a:p>
            <a:pPr>
              <a:buNone/>
            </a:pPr>
            <a:r>
              <a:rPr lang="en-GB" dirty="0" smtClean="0"/>
              <a:t>N</a:t>
            </a:r>
            <a:r>
              <a:rPr lang="en-GB" baseline="-25000" dirty="0" smtClean="0"/>
              <a:t>H</a:t>
            </a:r>
            <a:r>
              <a:rPr lang="en-GB" dirty="0" smtClean="0"/>
              <a:t>~10</a:t>
            </a:r>
            <a:r>
              <a:rPr lang="en-GB" baseline="30000" dirty="0" smtClean="0"/>
              <a:t>21</a:t>
            </a:r>
            <a:r>
              <a:rPr lang="en-GB" dirty="0" smtClean="0"/>
              <a:t> cm</a:t>
            </a:r>
            <a:r>
              <a:rPr lang="en-GB" baseline="30000" dirty="0" smtClean="0"/>
              <a:t>-2</a:t>
            </a:r>
          </a:p>
          <a:p>
            <a:pPr>
              <a:buNone/>
            </a:pPr>
            <a:r>
              <a:rPr lang="en-GB" dirty="0" smtClean="0"/>
              <a:t>BB </a:t>
            </a:r>
            <a:r>
              <a:rPr lang="en-GB" dirty="0" err="1" smtClean="0"/>
              <a:t>lumin</a:t>
            </a:r>
            <a:r>
              <a:rPr lang="en-GB" dirty="0" smtClean="0"/>
              <a:t> = 1x10</a:t>
            </a:r>
            <a:r>
              <a:rPr lang="en-GB" baseline="30000" dirty="0" smtClean="0"/>
              <a:t>47</a:t>
            </a:r>
            <a:r>
              <a:rPr lang="en-GB" dirty="0" smtClean="0"/>
              <a:t> erg s</a:t>
            </a:r>
            <a:r>
              <a:rPr lang="en-GB" baseline="30000" dirty="0" smtClean="0"/>
              <a:t>-1              </a:t>
            </a:r>
            <a:r>
              <a:rPr lang="en-GB" dirty="0" smtClean="0"/>
              <a:t>T</a:t>
            </a:r>
            <a:r>
              <a:rPr lang="en-GB" baseline="-25000" dirty="0" smtClean="0"/>
              <a:t>BB</a:t>
            </a:r>
            <a:r>
              <a:rPr lang="en-GB" dirty="0" smtClean="0"/>
              <a:t> = 0.2 </a:t>
            </a:r>
            <a:r>
              <a:rPr lang="en-GB" dirty="0" err="1" smtClean="0"/>
              <a:t>keV</a:t>
            </a:r>
            <a:endParaRPr lang="en-GB" baseline="30000" dirty="0" smtClean="0"/>
          </a:p>
          <a:p>
            <a:pPr>
              <a:buNone/>
            </a:pPr>
            <a:r>
              <a:rPr lang="en-GB" dirty="0" smtClean="0"/>
              <a:t>BB Flux = 11% of total observed, unabsorbed flux 0.3-10 </a:t>
            </a:r>
            <a:r>
              <a:rPr lang="en-GB" dirty="0" err="1" smtClean="0"/>
              <a:t>keV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Less prominent than previous examples, similar BB parameters</a:t>
            </a:r>
            <a:r>
              <a:rPr lang="en-GB" dirty="0" smtClean="0"/>
              <a:t>.</a:t>
            </a:r>
          </a:p>
          <a:p>
            <a:pPr>
              <a:buNone/>
            </a:pPr>
            <a:r>
              <a:rPr lang="en-GB" dirty="0" smtClean="0"/>
              <a:t>Spectroscopic SN detection: </a:t>
            </a:r>
            <a:r>
              <a:rPr lang="en-GB" dirty="0" err="1" smtClean="0"/>
              <a:t>Sparre</a:t>
            </a:r>
            <a:r>
              <a:rPr lang="en-GB" dirty="0" smtClean="0"/>
              <a:t> et al. 2011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101219Baverage_cpl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6064" y="188640"/>
            <a:ext cx="8244408" cy="6595526"/>
          </a:xfrm>
        </p:spPr>
      </p:pic>
      <p:pic>
        <p:nvPicPr>
          <p:cNvPr id="5" name="Picture 4" descr="101219Baverage_ufspe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8557" y="116632"/>
            <a:ext cx="8331915" cy="6669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101219Baverage_NHk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728" y="2564904"/>
            <a:ext cx="5276360" cy="4221088"/>
          </a:xfrm>
          <a:prstGeom prst="rect">
            <a:avLst/>
          </a:prstGeom>
        </p:spPr>
      </p:pic>
      <p:pic>
        <p:nvPicPr>
          <p:cNvPr id="4" name="Content Placeholder 3" descr="101219Baverage_GammakT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419872" y="55165"/>
            <a:ext cx="5657454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Thermal X-ray components – when?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dirty="0" smtClean="0"/>
              <a:t>Simulations show when we can expect to recover such a component </a:t>
            </a:r>
            <a:r>
              <a:rPr lang="en-GB" sz="2800" dirty="0" smtClean="0"/>
              <a:t>(</a:t>
            </a:r>
            <a:r>
              <a:rPr lang="en-GB" sz="2800" dirty="0" err="1" smtClean="0"/>
              <a:t>Sparre</a:t>
            </a:r>
            <a:r>
              <a:rPr lang="en-GB" sz="2800" dirty="0" smtClean="0"/>
              <a:t> et al. in prep)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pic>
        <p:nvPicPr>
          <p:cNvPr id="5" name="Picture 4" descr="Martin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3284984"/>
            <a:ext cx="4423061" cy="3261554"/>
          </a:xfrm>
          <a:prstGeom prst="rect">
            <a:avLst/>
          </a:prstGeom>
        </p:spPr>
      </p:pic>
      <p:pic>
        <p:nvPicPr>
          <p:cNvPr id="6" name="Picture 5" descr="Martin3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872925"/>
            <a:ext cx="3888432" cy="39850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31640" y="3573016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All </a:t>
            </a:r>
            <a:r>
              <a:rPr lang="el-GR" sz="2800" dirty="0" smtClean="0">
                <a:solidFill>
                  <a:srgbClr val="FF0000"/>
                </a:solidFill>
              </a:rPr>
              <a:t>Γ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24128" y="2924944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</a:rPr>
              <a:t>N</a:t>
            </a:r>
            <a:r>
              <a:rPr lang="en-GB" sz="2800" baseline="-25000" dirty="0" smtClean="0">
                <a:solidFill>
                  <a:srgbClr val="FF0000"/>
                </a:solidFill>
              </a:rPr>
              <a:t>H</a:t>
            </a:r>
            <a:r>
              <a:rPr lang="en-GB" sz="2800" dirty="0" smtClean="0">
                <a:solidFill>
                  <a:srgbClr val="FF0000"/>
                </a:solidFill>
              </a:rPr>
              <a:t>&lt;4x10</a:t>
            </a:r>
            <a:r>
              <a:rPr lang="en-GB" sz="2800" baseline="30000" dirty="0" smtClean="0">
                <a:solidFill>
                  <a:srgbClr val="FF0000"/>
                </a:solidFill>
              </a:rPr>
              <a:t>21</a:t>
            </a:r>
            <a:endParaRPr lang="en-GB" sz="28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Modelling an early GRB X-ray spectrum requires </a:t>
            </a:r>
          </a:p>
          <a:p>
            <a:r>
              <a:rPr lang="en-GB" dirty="0" smtClean="0"/>
              <a:t>N</a:t>
            </a:r>
            <a:r>
              <a:rPr lang="en-GB" baseline="-25000" dirty="0" smtClean="0"/>
              <a:t>H </a:t>
            </a:r>
            <a:r>
              <a:rPr lang="en-GB" dirty="0" smtClean="0"/>
              <a:t> correct</a:t>
            </a:r>
            <a:r>
              <a:rPr lang="en-GB" baseline="-25000" dirty="0" smtClean="0"/>
              <a:t> </a:t>
            </a:r>
          </a:p>
          <a:p>
            <a:r>
              <a:rPr lang="en-GB" dirty="0" err="1" smtClean="0"/>
              <a:t>E</a:t>
            </a:r>
            <a:r>
              <a:rPr lang="en-GB" baseline="-25000" dirty="0" err="1" smtClean="0"/>
              <a:t>pk</a:t>
            </a:r>
            <a:r>
              <a:rPr lang="en-GB" baseline="-25000" dirty="0" smtClean="0"/>
              <a:t> </a:t>
            </a:r>
            <a:r>
              <a:rPr lang="en-GB" dirty="0" smtClean="0"/>
              <a:t> tracking</a:t>
            </a:r>
          </a:p>
          <a:p>
            <a:endParaRPr lang="en-GB" baseline="-25000" dirty="0" smtClean="0"/>
          </a:p>
          <a:p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2401" y="-489651"/>
            <a:ext cx="4845600" cy="6858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95536" y="692696"/>
            <a:ext cx="3265920" cy="46041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BAT-XRT joint fits allow us to locate spectral peak energy and track its movement out to 760 </a:t>
            </a:r>
            <a:r>
              <a:rPr lang="en-GB" sz="2900" dirty="0" smtClean="0">
                <a:solidFill>
                  <a:srgbClr val="000000"/>
                </a:solidFill>
              </a:rPr>
              <a:t>s in 100316D 2000s in 060218</a:t>
            </a: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900" dirty="0" smtClean="0">
                <a:solidFill>
                  <a:srgbClr val="000000"/>
                </a:solidFill>
              </a:rPr>
              <a:t>160s in 090618</a:t>
            </a:r>
            <a:endParaRPr lang="en-GB" sz="29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900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900" dirty="0">
              <a:solidFill>
                <a:srgbClr val="000000"/>
              </a:solidFill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4499992" y="5949280"/>
            <a:ext cx="979200" cy="1440"/>
          </a:xfrm>
          <a:prstGeom prst="line">
            <a:avLst/>
          </a:prstGeom>
          <a:noFill/>
          <a:ln w="72000">
            <a:solidFill>
              <a:srgbClr val="000000"/>
            </a:solidFill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endParaRPr lang="en-GB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4499992" y="6237312"/>
            <a:ext cx="979200" cy="1440"/>
          </a:xfrm>
          <a:prstGeom prst="line">
            <a:avLst/>
          </a:prstGeom>
          <a:noFill/>
          <a:ln w="72000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lIns="82945" tIns="41473" rIns="82945" bIns="41473"/>
          <a:lstStyle/>
          <a:p>
            <a:endParaRPr lang="en-GB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5580112" y="5805264"/>
            <a:ext cx="3203848" cy="544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>
                <a:solidFill>
                  <a:srgbClr val="000000"/>
                </a:solidFill>
              </a:rPr>
              <a:t>GRB </a:t>
            </a:r>
            <a:r>
              <a:rPr lang="en-GB" dirty="0" smtClean="0">
                <a:solidFill>
                  <a:srgbClr val="000000"/>
                </a:solidFill>
              </a:rPr>
              <a:t>100316D </a:t>
            </a:r>
            <a:endParaRPr lang="en-GB" dirty="0">
              <a:solidFill>
                <a:srgbClr val="000000"/>
              </a:solidFill>
            </a:endParaRPr>
          </a:p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>
                <a:solidFill>
                  <a:srgbClr val="000000"/>
                </a:solidFill>
              </a:rPr>
              <a:t>GRB </a:t>
            </a:r>
            <a:r>
              <a:rPr lang="en-GB" dirty="0" smtClean="0">
                <a:solidFill>
                  <a:srgbClr val="000000"/>
                </a:solidFill>
              </a:rPr>
              <a:t>060218  Kaneko et al. 2007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694560" y="653829"/>
            <a:ext cx="1468800" cy="544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>
                <a:solidFill>
                  <a:srgbClr val="000000"/>
                </a:solidFill>
              </a:rPr>
              <a:t>Blackbody temperature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857281" y="2285520"/>
            <a:ext cx="1306080" cy="7762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>
                <a:solidFill>
                  <a:srgbClr val="000000"/>
                </a:solidFill>
              </a:rPr>
              <a:t>Non thermal spectral peak energy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67681" y="3755914"/>
            <a:ext cx="1795680" cy="312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>
                <a:solidFill>
                  <a:srgbClr val="000000"/>
                </a:solidFill>
              </a:rPr>
              <a:t>Power law index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5076056" y="2852936"/>
            <a:ext cx="936104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139952" y="2060848"/>
            <a:ext cx="4680520" cy="165618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en-GB" dirty="0" smtClean="0"/>
              <a:t>GRB X-ray spectra – the basic shape</a:t>
            </a:r>
          </a:p>
          <a:p>
            <a:r>
              <a:rPr lang="en-GB" dirty="0" smtClean="0"/>
              <a:t>The Swift XRT X-ray afterglow sample</a:t>
            </a:r>
          </a:p>
          <a:p>
            <a:r>
              <a:rPr lang="en-GB" dirty="0" smtClean="0"/>
              <a:t>Review of known thermal X-ray components </a:t>
            </a:r>
          </a:p>
          <a:p>
            <a:r>
              <a:rPr lang="en-GB" dirty="0" smtClean="0"/>
              <a:t>GRB101219B: a new example </a:t>
            </a:r>
          </a:p>
          <a:p>
            <a:r>
              <a:rPr lang="en-GB" dirty="0" smtClean="0"/>
              <a:t>Complicating factors, and limits on the recovery of similar blackbody components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Potential complexities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Modelling an early GRB X-ray spectrum requires </a:t>
            </a:r>
          </a:p>
          <a:p>
            <a:r>
              <a:rPr lang="en-GB" dirty="0" smtClean="0"/>
              <a:t>N</a:t>
            </a:r>
            <a:r>
              <a:rPr lang="en-GB" baseline="-25000" dirty="0" smtClean="0"/>
              <a:t>H </a:t>
            </a:r>
            <a:r>
              <a:rPr lang="en-GB" dirty="0" smtClean="0"/>
              <a:t> correct</a:t>
            </a:r>
            <a:r>
              <a:rPr lang="en-GB" baseline="-25000" dirty="0" smtClean="0"/>
              <a:t> </a:t>
            </a:r>
          </a:p>
          <a:p>
            <a:r>
              <a:rPr lang="en-GB" dirty="0" err="1" smtClean="0"/>
              <a:t>E</a:t>
            </a:r>
            <a:r>
              <a:rPr lang="en-GB" baseline="-25000" dirty="0" err="1" smtClean="0"/>
              <a:t>pk</a:t>
            </a:r>
            <a:r>
              <a:rPr lang="en-GB" baseline="-25000" dirty="0" smtClean="0"/>
              <a:t> </a:t>
            </a:r>
            <a:r>
              <a:rPr lang="en-GB" dirty="0" smtClean="0"/>
              <a:t> tracking</a:t>
            </a:r>
          </a:p>
          <a:p>
            <a:r>
              <a:rPr lang="en-GB" dirty="0" smtClean="0"/>
              <a:t>flare removal</a:t>
            </a:r>
          </a:p>
          <a:p>
            <a:r>
              <a:rPr lang="en-GB" dirty="0" smtClean="0"/>
              <a:t>prompt/afterglow continuum</a:t>
            </a:r>
          </a:p>
          <a:p>
            <a:endParaRPr lang="en-GB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2200" dirty="0" smtClean="0"/>
              <a:t>GRB-SN       z       </a:t>
            </a:r>
            <a:r>
              <a:rPr lang="en-GB" sz="2200" dirty="0" err="1" smtClean="0"/>
              <a:t>E</a:t>
            </a:r>
            <a:r>
              <a:rPr lang="en-GB" sz="2200" baseline="-25000" dirty="0" err="1" smtClean="0"/>
              <a:t>pk</a:t>
            </a:r>
            <a:r>
              <a:rPr lang="en-GB" sz="2200" dirty="0" smtClean="0"/>
              <a:t>           </a:t>
            </a:r>
            <a:r>
              <a:rPr lang="en-GB" sz="2200" dirty="0" err="1" smtClean="0"/>
              <a:t>E</a:t>
            </a:r>
            <a:r>
              <a:rPr lang="en-GB" sz="2200" baseline="-25000" dirty="0" err="1" smtClean="0"/>
              <a:t>iso</a:t>
            </a:r>
            <a:r>
              <a:rPr lang="en-GB" sz="2200" dirty="0" smtClean="0"/>
              <a:t>          T</a:t>
            </a:r>
            <a:r>
              <a:rPr lang="en-GB" sz="2200" baseline="-25000" dirty="0" smtClean="0"/>
              <a:t>90</a:t>
            </a:r>
            <a:r>
              <a:rPr lang="en-GB" sz="2200" dirty="0" smtClean="0"/>
              <a:t>         </a:t>
            </a:r>
            <a:r>
              <a:rPr lang="en-GB" sz="2200" dirty="0" err="1" smtClean="0"/>
              <a:t>kT</a:t>
            </a:r>
            <a:r>
              <a:rPr lang="en-GB" sz="2200" dirty="0" smtClean="0"/>
              <a:t>              F</a:t>
            </a:r>
            <a:r>
              <a:rPr lang="en-GB" sz="2200" baseline="-25000" dirty="0" smtClean="0"/>
              <a:t>BB</a:t>
            </a:r>
            <a:r>
              <a:rPr lang="en-GB" sz="2200" dirty="0" smtClean="0"/>
              <a:t>/</a:t>
            </a:r>
            <a:r>
              <a:rPr lang="en-GB" sz="2200" dirty="0" err="1" smtClean="0"/>
              <a:t>F</a:t>
            </a:r>
            <a:r>
              <a:rPr lang="en-GB" sz="2200" baseline="-25000" dirty="0" err="1" smtClean="0"/>
              <a:t>tot</a:t>
            </a:r>
            <a:r>
              <a:rPr lang="en-GB" sz="2200" baseline="-25000" dirty="0" smtClean="0"/>
              <a:t>       </a:t>
            </a:r>
            <a:r>
              <a:rPr lang="en-GB" sz="2200" dirty="0" smtClean="0"/>
              <a:t>L</a:t>
            </a:r>
            <a:r>
              <a:rPr lang="en-GB" sz="2200" baseline="-25000" dirty="0" smtClean="0"/>
              <a:t>BB</a:t>
            </a:r>
            <a:r>
              <a:rPr lang="en-GB" sz="2200" dirty="0" smtClean="0"/>
              <a:t> </a:t>
            </a:r>
            <a:r>
              <a:rPr lang="en-GB" sz="2200" baseline="-25000" dirty="0" smtClean="0"/>
              <a:t>         </a:t>
            </a:r>
            <a:r>
              <a:rPr lang="en-GB" sz="2200" dirty="0" smtClean="0"/>
              <a:t>R</a:t>
            </a:r>
            <a:r>
              <a:rPr lang="en-GB" sz="2200" baseline="-25000" dirty="0" smtClean="0"/>
              <a:t>BB</a:t>
            </a:r>
            <a:r>
              <a:rPr lang="en-GB" sz="2200" dirty="0" smtClean="0"/>
              <a:t> </a:t>
            </a:r>
          </a:p>
          <a:p>
            <a:pPr algn="ctr">
              <a:buNone/>
            </a:pPr>
            <a:r>
              <a:rPr lang="en-GB" sz="2200" dirty="0" smtClean="0"/>
              <a:t>                               </a:t>
            </a:r>
            <a:r>
              <a:rPr lang="en-GB" sz="2200" dirty="0" err="1" smtClean="0"/>
              <a:t>keV</a:t>
            </a:r>
            <a:r>
              <a:rPr lang="en-GB" sz="2200" dirty="0" smtClean="0"/>
              <a:t>        erg            s          </a:t>
            </a:r>
            <a:r>
              <a:rPr lang="en-GB" sz="2200" dirty="0" err="1" smtClean="0"/>
              <a:t>keV</a:t>
            </a:r>
            <a:r>
              <a:rPr lang="en-GB" sz="2200" dirty="0" smtClean="0"/>
              <a:t> </a:t>
            </a:r>
            <a:r>
              <a:rPr lang="en-GB" sz="2200" baseline="-25000" dirty="0" smtClean="0"/>
              <a:t>                        </a:t>
            </a:r>
            <a:r>
              <a:rPr lang="en-GB" sz="2200" dirty="0" smtClean="0"/>
              <a:t>%       erg/s   cm</a:t>
            </a:r>
            <a:endParaRPr lang="en-GB" sz="2200" baseline="-25000" dirty="0" smtClean="0"/>
          </a:p>
          <a:p>
            <a:pPr algn="ctr">
              <a:buNone/>
            </a:pPr>
            <a:endParaRPr lang="en-GB" dirty="0" smtClean="0"/>
          </a:p>
          <a:p>
            <a:pPr>
              <a:buNone/>
            </a:pPr>
            <a:r>
              <a:rPr lang="en-GB" sz="2800" dirty="0" smtClean="0"/>
              <a:t> </a:t>
            </a:r>
            <a:r>
              <a:rPr lang="en-GB" sz="2600" dirty="0" smtClean="0"/>
              <a:t>060218   0.033  40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n-GB" sz="2600" dirty="0" smtClean="0"/>
              <a:t>3   4x10</a:t>
            </a:r>
            <a:r>
              <a:rPr lang="en-GB" sz="2600" baseline="30000" dirty="0" smtClean="0"/>
              <a:t>49</a:t>
            </a:r>
            <a:r>
              <a:rPr lang="en-GB" sz="2600" dirty="0" smtClean="0"/>
              <a:t>   2100   0.22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n-GB" sz="2600" dirty="0" smtClean="0"/>
              <a:t>0.14 50+ </a:t>
            </a:r>
            <a:r>
              <a:rPr lang="en-GB" sz="2600" dirty="0" smtClean="0"/>
              <a:t>10</a:t>
            </a:r>
            <a:r>
              <a:rPr lang="en-GB" sz="2600" baseline="30000" dirty="0" smtClean="0"/>
              <a:t>45</a:t>
            </a:r>
            <a:r>
              <a:rPr lang="en-GB" sz="2600" dirty="0" smtClean="0"/>
              <a:t>   5x10</a:t>
            </a:r>
            <a:r>
              <a:rPr lang="en-GB" sz="2600" baseline="30000" dirty="0" smtClean="0"/>
              <a:t>11</a:t>
            </a:r>
            <a:endParaRPr lang="en-GB" sz="2600" baseline="30000" dirty="0" smtClean="0"/>
          </a:p>
          <a:p>
            <a:pPr>
              <a:buNone/>
            </a:pPr>
            <a:r>
              <a:rPr lang="en-GB" sz="2600" dirty="0" smtClean="0"/>
              <a:t>100316D  0.059 40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n-GB" sz="2600" dirty="0" smtClean="0"/>
              <a:t>14 &gt;4x10</a:t>
            </a:r>
            <a:r>
              <a:rPr lang="en-GB" sz="2600" baseline="30000" dirty="0" smtClean="0"/>
              <a:t>49</a:t>
            </a:r>
            <a:r>
              <a:rPr lang="en-GB" sz="2600" dirty="0" smtClean="0"/>
              <a:t> &gt;1300  0.14           30  </a:t>
            </a:r>
            <a:r>
              <a:rPr lang="en-GB" sz="2600" dirty="0" smtClean="0"/>
              <a:t> </a:t>
            </a:r>
            <a:r>
              <a:rPr lang="en-GB" sz="2600" dirty="0" smtClean="0"/>
              <a:t> </a:t>
            </a:r>
            <a:r>
              <a:rPr lang="en-GB" sz="2600" dirty="0" smtClean="0"/>
              <a:t>10</a:t>
            </a:r>
            <a:r>
              <a:rPr lang="en-GB" sz="2600" baseline="30000" dirty="0" smtClean="0"/>
              <a:t>46    </a:t>
            </a:r>
            <a:r>
              <a:rPr lang="en-GB" sz="2600" dirty="0" smtClean="0"/>
              <a:t>8x10</a:t>
            </a:r>
            <a:r>
              <a:rPr lang="en-GB" sz="2600" baseline="30000" dirty="0" smtClean="0"/>
              <a:t>11</a:t>
            </a:r>
          </a:p>
          <a:p>
            <a:pPr>
              <a:buNone/>
            </a:pPr>
            <a:r>
              <a:rPr lang="en-GB" sz="2600" dirty="0" smtClean="0"/>
              <a:t>090618    0.54    13        2.5x10</a:t>
            </a:r>
            <a:r>
              <a:rPr lang="en-GB" sz="2600" baseline="30000" dirty="0" smtClean="0"/>
              <a:t>53</a:t>
            </a:r>
            <a:r>
              <a:rPr lang="en-GB" sz="2600" dirty="0" smtClean="0"/>
              <a:t> 113      0.9</a:t>
            </a:r>
            <a:r>
              <a:rPr lang="en-GB" sz="2000" dirty="0" smtClean="0">
                <a:sym typeface="Wingdings" pitchFamily="2" charset="2"/>
              </a:rPr>
              <a:t></a:t>
            </a:r>
            <a:r>
              <a:rPr lang="en-GB" sz="2600" dirty="0" smtClean="0">
                <a:sym typeface="Wingdings" pitchFamily="2" charset="2"/>
              </a:rPr>
              <a:t>0.3    20  </a:t>
            </a:r>
            <a:r>
              <a:rPr lang="en-GB" sz="2600" dirty="0" smtClean="0">
                <a:sym typeface="Wingdings" pitchFamily="2" charset="2"/>
              </a:rPr>
              <a:t> </a:t>
            </a:r>
            <a:r>
              <a:rPr lang="en-GB" sz="2600" dirty="0" smtClean="0">
                <a:sym typeface="Wingdings" pitchFamily="2" charset="2"/>
              </a:rPr>
              <a:t> </a:t>
            </a:r>
            <a:r>
              <a:rPr lang="en-GB" sz="2600" dirty="0" smtClean="0">
                <a:sym typeface="Wingdings" pitchFamily="2" charset="2"/>
              </a:rPr>
              <a:t>10</a:t>
            </a:r>
            <a:r>
              <a:rPr lang="en-GB" sz="2600" baseline="30000" dirty="0" smtClean="0">
                <a:sym typeface="Wingdings" pitchFamily="2" charset="2"/>
              </a:rPr>
              <a:t>49    </a:t>
            </a:r>
            <a:r>
              <a:rPr lang="en-GB" sz="2600" dirty="0" smtClean="0">
                <a:sym typeface="Wingdings" pitchFamily="2" charset="2"/>
              </a:rPr>
              <a:t> </a:t>
            </a:r>
            <a:r>
              <a:rPr lang="en-GB" sz="2600" dirty="0" smtClean="0">
                <a:sym typeface="Wingdings" pitchFamily="2" charset="2"/>
              </a:rPr>
              <a:t>6x10</a:t>
            </a:r>
            <a:r>
              <a:rPr lang="en-GB" sz="2600" baseline="30000" dirty="0" smtClean="0">
                <a:sym typeface="Wingdings" pitchFamily="2" charset="2"/>
              </a:rPr>
              <a:t>12</a:t>
            </a:r>
            <a:endParaRPr lang="en-GB" sz="2600" baseline="30000" dirty="0" smtClean="0"/>
          </a:p>
          <a:p>
            <a:pPr>
              <a:buNone/>
            </a:pPr>
            <a:r>
              <a:rPr lang="en-GB" sz="2600" dirty="0" smtClean="0"/>
              <a:t>101219B  0.55    70         4x10</a:t>
            </a:r>
            <a:r>
              <a:rPr lang="en-GB" sz="2600" baseline="30000" dirty="0" smtClean="0"/>
              <a:t>51</a:t>
            </a:r>
            <a:r>
              <a:rPr lang="en-GB" sz="2600" dirty="0" smtClean="0"/>
              <a:t>    51        0.2             11  </a:t>
            </a:r>
            <a:r>
              <a:rPr lang="en-GB" sz="2600" dirty="0" smtClean="0"/>
              <a:t> </a:t>
            </a:r>
            <a:r>
              <a:rPr lang="en-GB" sz="2600" dirty="0" smtClean="0"/>
              <a:t>10</a:t>
            </a:r>
            <a:r>
              <a:rPr lang="en-GB" sz="2600" baseline="30000" dirty="0" smtClean="0"/>
              <a:t>47</a:t>
            </a:r>
            <a:endParaRPr lang="en-GB" sz="2600" baseline="30000" dirty="0" smtClean="0"/>
          </a:p>
          <a:p>
            <a:pPr>
              <a:buNone/>
            </a:pPr>
            <a:r>
              <a:rPr lang="en-GB" sz="2600" dirty="0" smtClean="0"/>
              <a:t>+ ??? </a:t>
            </a:r>
            <a:endParaRPr lang="en-GB" sz="26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51520" y="2564904"/>
            <a:ext cx="84249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31640" y="2204864"/>
            <a:ext cx="0" cy="2808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95736" y="1700808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31840" y="1700808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83968" y="1700808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20072" y="1700808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660232" y="2132856"/>
            <a:ext cx="0" cy="28803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164288" y="2204864"/>
            <a:ext cx="0" cy="2808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100392" y="1700808"/>
            <a:ext cx="0" cy="33123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1560" y="476672"/>
            <a:ext cx="83874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 smtClean="0"/>
              <a:t>(very) approximate comparison of the known thermal X-ray components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32656"/>
            <a:ext cx="8568952" cy="6525344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GB" dirty="0" smtClean="0"/>
              <a:t>Typical X-ray spectrum  </a:t>
            </a:r>
          </a:p>
          <a:p>
            <a:pPr algn="ctr">
              <a:buNone/>
            </a:pPr>
            <a:r>
              <a:rPr lang="en-GB" sz="2400" dirty="0" smtClean="0"/>
              <a:t>(Swift XRT, 2 count-rate-dependent operational modes)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         curvy shape reflects instrumental response </a:t>
            </a:r>
          </a:p>
        </p:txBody>
      </p:sp>
      <p:pic>
        <p:nvPicPr>
          <p:cNvPr id="4" name="Picture 3" descr="interval0both_plot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75656" y="1412776"/>
            <a:ext cx="6203454" cy="464841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6136" y="1393031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GRB 100901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Efficiency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18492"/>
            <a:ext cx="4768205" cy="381456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8024" y="332656"/>
            <a:ext cx="3898776" cy="5793507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Instrumental response taken out </a:t>
            </a:r>
            <a:r>
              <a:rPr lang="en-GB" dirty="0" smtClean="0">
                <a:sym typeface="Wingdings" pitchFamily="2" charset="2"/>
              </a:rPr>
              <a:t>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power law continuum + absorption components</a:t>
            </a:r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4" name="Picture 3" descr="ufspec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0310" y="2998813"/>
            <a:ext cx="4678194" cy="374255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 flipH="1" flipV="1">
            <a:off x="4932040" y="2708920"/>
            <a:ext cx="3672408" cy="316835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xrtspectra_thumbnails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4532" y="-18444"/>
            <a:ext cx="7653892" cy="6876444"/>
          </a:xfrm>
        </p:spPr>
      </p:pic>
      <p:sp>
        <p:nvSpPr>
          <p:cNvPr id="5" name="TextBox 4"/>
          <p:cNvSpPr txBox="1"/>
          <p:nvPr/>
        </p:nvSpPr>
        <p:spPr>
          <a:xfrm rot="16200000">
            <a:off x="-1796063" y="2236222"/>
            <a:ext cx="4464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latin typeface="Lucida Console" pitchFamily="49" charset="0"/>
                <a:hlinkClick r:id="rId3"/>
              </a:rPr>
              <a:t>www.swift.ac.uk/xrt_live_cat/</a:t>
            </a:r>
            <a:endParaRPr lang="en-GB" b="1" dirty="0">
              <a:latin typeface="Lucida Console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6484857" y="4149662"/>
            <a:ext cx="44644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Lucida Console" pitchFamily="49" charset="0"/>
              </a:rPr>
              <a:t> </a:t>
            </a:r>
            <a:r>
              <a:rPr lang="en-GB" sz="2200" dirty="0" smtClean="0"/>
              <a:t>Evans  et al. 2009</a:t>
            </a:r>
            <a:endParaRPr lang="en-GB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Additional components in soft X-rays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931224" cy="4525963"/>
          </a:xfrm>
        </p:spPr>
        <p:txBody>
          <a:bodyPr>
            <a:normAutofit/>
          </a:bodyPr>
          <a:lstStyle/>
          <a:p>
            <a:r>
              <a:rPr lang="en-GB" dirty="0" smtClean="0"/>
              <a:t>060218 landmark discovery of thermal X-ray emission in a (albeit unusual) GRB</a:t>
            </a:r>
            <a:r>
              <a:rPr lang="en-GB" sz="2800" dirty="0" smtClean="0"/>
              <a:t> (</a:t>
            </a:r>
            <a:r>
              <a:rPr lang="en-GB" sz="2800" dirty="0" err="1" smtClean="0"/>
              <a:t>Campana</a:t>
            </a:r>
            <a:r>
              <a:rPr lang="en-GB" sz="2800" dirty="0" smtClean="0"/>
              <a:t> et al. 2006)</a:t>
            </a:r>
          </a:p>
          <a:p>
            <a:r>
              <a:rPr lang="en-GB" dirty="0" smtClean="0"/>
              <a:t>Similar case of 100316D also evidence for early thermal component </a:t>
            </a:r>
            <a:r>
              <a:rPr lang="en-GB" sz="2800" dirty="0" smtClean="0"/>
              <a:t>(Starling et al. 2010; Olivares et al. 2011)</a:t>
            </a:r>
          </a:p>
          <a:p>
            <a:endParaRPr lang="en-GB" sz="2800" dirty="0" smtClean="0"/>
          </a:p>
          <a:p>
            <a:pPr algn="ctr">
              <a:buNone/>
            </a:pPr>
            <a:r>
              <a:rPr lang="en-GB" sz="2800" i="1" dirty="0" smtClean="0"/>
              <a:t>“One is an oddity, two is a class!”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441" y="260668"/>
            <a:ext cx="7768800" cy="938979"/>
          </a:xfrm>
          <a:ln/>
        </p:spPr>
        <p:txBody>
          <a:bodyPr lIns="83598" tIns="41799" rIns="83598" bIns="41799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dirty="0" smtClean="0"/>
              <a:t>Thermal X-ray components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268786"/>
            <a:ext cx="2517120" cy="4176438"/>
          </a:xfrm>
          <a:ln/>
        </p:spPr>
        <p:txBody>
          <a:bodyPr lIns="83598" tIns="41799" rIns="83598" bIns="41799">
            <a:noAutofit/>
          </a:bodyPr>
          <a:lstStyle/>
          <a:p>
            <a:pPr indent="-308165" algn="just" eaLnBrk="0">
              <a:lnSpc>
                <a:spcPct val="8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200" dirty="0"/>
          </a:p>
          <a:p>
            <a:pPr indent="-308165" eaLnBrk="0">
              <a:lnSpc>
                <a:spcPct val="8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200" dirty="0" smtClean="0"/>
              <a:t>     </a:t>
            </a:r>
            <a:r>
              <a:rPr lang="en-GB" sz="2800" dirty="0" smtClean="0"/>
              <a:t>GRB 060218 / SN2006aj: thermal X-ray component highly significant. Propagates into UV.</a:t>
            </a:r>
            <a:endParaRPr lang="en-GB" sz="2200" dirty="0" smtClean="0"/>
          </a:p>
          <a:p>
            <a:pPr indent="-308165" eaLnBrk="0">
              <a:lnSpc>
                <a:spcPct val="8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endParaRPr lang="en-GB" sz="2200" dirty="0" smtClean="0"/>
          </a:p>
          <a:p>
            <a:pPr indent="-308165" eaLnBrk="0">
              <a:lnSpc>
                <a:spcPct val="8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200" dirty="0" smtClean="0"/>
              <a:t>     Unusual GRB:</a:t>
            </a:r>
          </a:p>
          <a:p>
            <a:pPr indent="-308165" eaLnBrk="0">
              <a:lnSpc>
                <a:spcPct val="85000"/>
              </a:lnSpc>
              <a:spcBef>
                <a:spcPts val="635"/>
              </a:spcBef>
              <a:spcAft>
                <a:spcPct val="0"/>
              </a:spcAft>
              <a:buNone/>
              <a:tabLst>
                <a:tab pos="311045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200" dirty="0" smtClean="0"/>
              <a:t>     long duration, low energy spectral peak,</a:t>
            </a:r>
            <a:r>
              <a:rPr lang="en-GB" sz="2200" dirty="0"/>
              <a:t> </a:t>
            </a:r>
            <a:r>
              <a:rPr lang="en-GB" sz="2200" dirty="0" smtClean="0"/>
              <a:t>low-z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1340768"/>
            <a:ext cx="5715360" cy="48101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5796136" y="5085184"/>
            <a:ext cx="1150560" cy="547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2452" rIns="81639" bIns="42452">
            <a:spAutoFit/>
          </a:bodyPr>
          <a:lstStyle/>
          <a:p>
            <a:pPr>
              <a:spcBef>
                <a:spcPts val="907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UV: shock  breakout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7234560" y="6277620"/>
            <a:ext cx="1908000" cy="5473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2452" rIns="81639" bIns="42452">
            <a:spAutoFit/>
          </a:bodyPr>
          <a:lstStyle/>
          <a:p>
            <a:pPr>
              <a:spcBef>
                <a:spcPts val="907"/>
              </a:spcBef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Optical: radioactive heating in SN </a:t>
            </a:r>
            <a:r>
              <a:rPr lang="en-GB" sz="1500" dirty="0" err="1">
                <a:solidFill>
                  <a:srgbClr val="000000"/>
                </a:solidFill>
              </a:rPr>
              <a:t>ejecta</a:t>
            </a:r>
            <a:endParaRPr lang="en-GB" sz="1500" dirty="0">
              <a:solidFill>
                <a:srgbClr val="000000"/>
              </a:solidFill>
            </a:endParaRP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V="1">
            <a:off x="6372200" y="3933056"/>
            <a:ext cx="72000" cy="950500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en-GB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 flipV="1">
            <a:off x="7668344" y="4581128"/>
            <a:ext cx="72008" cy="1744024"/>
          </a:xfrm>
          <a:prstGeom prst="line">
            <a:avLst/>
          </a:prstGeom>
          <a:noFill/>
          <a:ln w="381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 lIns="82945" tIns="41473" rIns="82945" bIns="41473"/>
          <a:lstStyle/>
          <a:p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156176" y="1988840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/>
              <a:t>Campana</a:t>
            </a:r>
            <a:r>
              <a:rPr lang="en-GB" dirty="0" smtClean="0"/>
              <a:t> et al. 2006</a:t>
            </a:r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67744" y="2204864"/>
            <a:ext cx="1944216" cy="144016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323528" y="260648"/>
            <a:ext cx="8136904" cy="460416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900" dirty="0" smtClean="0">
                <a:solidFill>
                  <a:srgbClr val="000000"/>
                </a:solidFill>
              </a:rPr>
              <a:t>Along came similar looking   GRB 100316D / 2010bh</a:t>
            </a:r>
            <a:endParaRPr lang="en-GB" sz="2900" dirty="0">
              <a:solidFill>
                <a:srgbClr val="00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412776"/>
            <a:ext cx="3744416" cy="37444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67544" y="1556792"/>
            <a:ext cx="3240360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2200" dirty="0" smtClean="0">
                <a:solidFill>
                  <a:srgbClr val="23FF23"/>
                </a:solidFill>
              </a:rPr>
              <a:t>Gemini-S/GMOS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smtClean="0">
                <a:solidFill>
                  <a:srgbClr val="23FF23"/>
                </a:solidFill>
              </a:rPr>
              <a:t>(Starling et al. 2011) </a:t>
            </a:r>
            <a:endParaRPr lang="en-GB" dirty="0">
              <a:solidFill>
                <a:srgbClr val="23FF23"/>
              </a:solidFill>
            </a:endParaRPr>
          </a:p>
        </p:txBody>
      </p:sp>
      <p:pic>
        <p:nvPicPr>
          <p:cNvPr id="13" name="Picture 12" descr="grbsn_xrtlightcurve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3928" y="1196752"/>
            <a:ext cx="5398275" cy="431862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092280" y="2204864"/>
            <a:ext cx="10294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060218</a:t>
            </a:r>
          </a:p>
          <a:p>
            <a:r>
              <a:rPr lang="en-GB" b="1" dirty="0" smtClean="0">
                <a:solidFill>
                  <a:srgbClr val="FF0000"/>
                </a:solidFill>
              </a:rPr>
              <a:t>100316D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846" y="5517232"/>
            <a:ext cx="6028382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But reside in different host types </a:t>
            </a:r>
          </a:p>
          <a:p>
            <a:r>
              <a:rPr lang="en-GB" dirty="0" smtClean="0"/>
              <a:t>(</a:t>
            </a:r>
            <a:r>
              <a:rPr lang="en-GB" dirty="0" err="1" smtClean="0"/>
              <a:t>Modjaz</a:t>
            </a:r>
            <a:r>
              <a:rPr lang="en-GB" dirty="0" smtClean="0"/>
              <a:t> et al. 2006; </a:t>
            </a:r>
            <a:r>
              <a:rPr lang="en-GB" dirty="0" err="1" smtClean="0"/>
              <a:t>Wiersema</a:t>
            </a:r>
            <a:r>
              <a:rPr lang="en-GB" dirty="0" smtClean="0"/>
              <a:t> et al. 2007; Starling et al. 2011)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2241" y="326915"/>
            <a:ext cx="5968800" cy="4735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816480" y="5389046"/>
            <a:ext cx="7544160" cy="90441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81639" tIns="40820" rIns="81639" bIns="40820"/>
          <a:lstStyle/>
          <a:p>
            <a:pPr>
              <a:tabLst>
                <a:tab pos="0" algn="l"/>
                <a:tab pos="406086" algn="l"/>
                <a:tab pos="813612" algn="l"/>
                <a:tab pos="1221138" algn="l"/>
                <a:tab pos="1628664" algn="l"/>
                <a:tab pos="2036190" algn="l"/>
                <a:tab pos="2443717" algn="l"/>
                <a:tab pos="2851242" algn="l"/>
                <a:tab pos="3258769" algn="l"/>
                <a:tab pos="3666294" algn="l"/>
                <a:tab pos="4073821" algn="l"/>
                <a:tab pos="4481346" algn="l"/>
                <a:tab pos="4888873" algn="l"/>
                <a:tab pos="5296398" algn="l"/>
                <a:tab pos="5703925" algn="l"/>
                <a:tab pos="6111450" algn="l"/>
                <a:tab pos="6518977" algn="l"/>
                <a:tab pos="6926502" algn="l"/>
                <a:tab pos="7334029" algn="l"/>
                <a:tab pos="7741554" algn="l"/>
                <a:tab pos="8149081" algn="l"/>
              </a:tabLst>
            </a:pPr>
            <a:r>
              <a:rPr lang="en-GB" sz="2900" dirty="0">
                <a:solidFill>
                  <a:srgbClr val="000000"/>
                </a:solidFill>
              </a:rPr>
              <a:t>Blackbody contributes ~30% of source X-ray flux, with </a:t>
            </a:r>
            <a:r>
              <a:rPr lang="en-GB" sz="2900" i="1" dirty="0" err="1">
                <a:solidFill>
                  <a:srgbClr val="000000"/>
                </a:solidFill>
              </a:rPr>
              <a:t>kT</a:t>
            </a:r>
            <a:r>
              <a:rPr lang="en-GB" sz="2900" dirty="0">
                <a:solidFill>
                  <a:srgbClr val="000000"/>
                </a:solidFill>
              </a:rPr>
              <a:t> = 0.14 </a:t>
            </a:r>
            <a:r>
              <a:rPr lang="en-GB" sz="2900" dirty="0" err="1">
                <a:solidFill>
                  <a:srgbClr val="000000"/>
                </a:solidFill>
              </a:rPr>
              <a:t>keV</a:t>
            </a:r>
            <a:r>
              <a:rPr lang="en-GB" sz="2900" dirty="0">
                <a:solidFill>
                  <a:srgbClr val="000000"/>
                </a:solidFill>
              </a:rPr>
              <a:t> and </a:t>
            </a:r>
            <a:r>
              <a:rPr lang="en-GB" sz="2900" i="1" dirty="0">
                <a:solidFill>
                  <a:srgbClr val="000000"/>
                </a:solidFill>
              </a:rPr>
              <a:t>L</a:t>
            </a:r>
            <a:r>
              <a:rPr lang="en-GB" sz="2900" dirty="0">
                <a:solidFill>
                  <a:srgbClr val="000000"/>
                </a:solidFill>
              </a:rPr>
              <a:t> ~ 3 x 10</a:t>
            </a:r>
            <a:r>
              <a:rPr lang="en-GB" sz="2900" baseline="33000" dirty="0">
                <a:solidFill>
                  <a:srgbClr val="000000"/>
                </a:solidFill>
              </a:rPr>
              <a:t>46</a:t>
            </a:r>
            <a:r>
              <a:rPr lang="en-GB" sz="2900" dirty="0">
                <a:solidFill>
                  <a:srgbClr val="000000"/>
                </a:solidFill>
              </a:rPr>
              <a:t> </a:t>
            </a:r>
            <a:r>
              <a:rPr lang="en-GB" sz="2900" dirty="0" smtClean="0">
                <a:solidFill>
                  <a:srgbClr val="000000"/>
                </a:solidFill>
              </a:rPr>
              <a:t>erg s</a:t>
            </a:r>
            <a:r>
              <a:rPr lang="en-GB" sz="2900" baseline="30000" dirty="0" smtClean="0">
                <a:solidFill>
                  <a:srgbClr val="000000"/>
                </a:solidFill>
              </a:rPr>
              <a:t>-1</a:t>
            </a:r>
            <a:endParaRPr lang="en-GB" sz="2900" baseline="30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1594</TotalTime>
  <Words>664</Words>
  <Application>Microsoft Office PowerPoint</Application>
  <PresentationFormat>On-screen Show (4:3)</PresentationFormat>
  <Paragraphs>123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The soft X-ray landscape of GRBs: thermal components</vt:lpstr>
      <vt:lpstr>Outline</vt:lpstr>
      <vt:lpstr>Slide 3</vt:lpstr>
      <vt:lpstr>Slide 4</vt:lpstr>
      <vt:lpstr>Slide 5</vt:lpstr>
      <vt:lpstr>Additional components in soft X-rays</vt:lpstr>
      <vt:lpstr>Thermal X-ray components</vt:lpstr>
      <vt:lpstr>Slide 8</vt:lpstr>
      <vt:lpstr>Slide 9</vt:lpstr>
      <vt:lpstr>Slide 10</vt:lpstr>
      <vt:lpstr>Additional components in soft X-rays</vt:lpstr>
      <vt:lpstr>Slide 12</vt:lpstr>
      <vt:lpstr>Slide 13</vt:lpstr>
      <vt:lpstr>Additional X-ray components – when?</vt:lpstr>
      <vt:lpstr>Slide 15</vt:lpstr>
      <vt:lpstr>Slide 16</vt:lpstr>
      <vt:lpstr>Thermal X-ray components – when?</vt:lpstr>
      <vt:lpstr>Complications</vt:lpstr>
      <vt:lpstr>Slide 19</vt:lpstr>
      <vt:lpstr>Potential complexities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close environments of GRBs via X-ray observations</dc:title>
  <dc:creator>rlcs1</dc:creator>
  <cp:lastModifiedBy>rlcs1</cp:lastModifiedBy>
  <cp:revision>229</cp:revision>
  <dcterms:created xsi:type="dcterms:W3CDTF">2012-03-01T17:28:50Z</dcterms:created>
  <dcterms:modified xsi:type="dcterms:W3CDTF">2012-04-11T15:59:30Z</dcterms:modified>
</cp:coreProperties>
</file>