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387" r:id="rId1"/>
  </p:sldMasterIdLst>
  <p:notesMasterIdLst>
    <p:notesMasterId r:id="rId17"/>
  </p:notesMasterIdLst>
  <p:sldIdLst>
    <p:sldId id="258" r:id="rId2"/>
    <p:sldId id="271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5" r:id="rId14"/>
    <p:sldId id="300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3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965E2-DBF6-B24B-8818-03B3F28D483B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1BAC-9020-C34C-B482-504C1410B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955-308D-8C45-B828-AD4085F2A6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955-308D-8C45-B828-AD4085F2A6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4DBF-2A91-2A4F-9EBC-F0910DCA3B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4DBF-2A91-2A4F-9EBC-F0910DCA3B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6430-6EED-EE44-AF99-13D954061E8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955-308D-8C45-B828-AD4085F2A6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B8955-308D-8C45-B828-AD4085F2A6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15/03/12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7EAAA7F-EA67-7043-9546-E5D0D31250E3}" type="datetimeFigureOut">
              <a:rPr lang="en-US" smtClean="0"/>
              <a:t>15/03/12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C6316C6-4BBC-4E42-B813-E7DCBB40955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  <p:sldLayoutId id="2147485399" r:id="rId12"/>
    <p:sldLayoutId id="2147485400" r:id="rId13"/>
    <p:sldLayoutId id="21474854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9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34" y="957385"/>
            <a:ext cx="8720180" cy="1548868"/>
          </a:xfrm>
        </p:spPr>
        <p:txBody>
          <a:bodyPr/>
          <a:lstStyle/>
          <a:p>
            <a:r>
              <a:rPr lang="en-US" sz="4100" dirty="0" err="1" smtClean="0"/>
              <a:t>LOCATions</a:t>
            </a:r>
            <a:r>
              <a:rPr lang="en-US" sz="4100" dirty="0" smtClean="0"/>
              <a:t> of WR stars, SNE IB/c and GRBs</a:t>
            </a:r>
            <a:endParaRPr lang="en-US" sz="41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80013" y="3566583"/>
            <a:ext cx="8370229" cy="1016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Giorgos</a:t>
            </a:r>
            <a:r>
              <a:rPr lang="en-US" sz="2400" dirty="0" smtClean="0"/>
              <a:t> </a:t>
            </a:r>
            <a:r>
              <a:rPr lang="en-US" sz="2400" dirty="0" err="1" smtClean="0"/>
              <a:t>Leloudas</a:t>
            </a:r>
            <a:endParaRPr lang="en-US" sz="2400" dirty="0"/>
          </a:p>
          <a:p>
            <a:r>
              <a:rPr lang="en-US" sz="2400" dirty="0" smtClean="0"/>
              <a:t>Oskar Klein Centre, Stockholm University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31" y="4915699"/>
            <a:ext cx="2557458" cy="1233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196" y="5124384"/>
            <a:ext cx="3403118" cy="78697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2089" y="6350280"/>
            <a:ext cx="2895600" cy="365125"/>
          </a:xfrm>
        </p:spPr>
        <p:txBody>
          <a:bodyPr/>
          <a:lstStyle/>
          <a:p>
            <a:pPr algn="ctr"/>
            <a:r>
              <a:rPr lang="en-US" sz="1600" dirty="0" smtClean="0"/>
              <a:t>IAU 279, Nikko, 8 March 2012</a:t>
            </a:r>
            <a:endParaRPr lang="en-US" sz="1600" dirty="0"/>
          </a:p>
        </p:txBody>
      </p:sp>
      <p:pic>
        <p:nvPicPr>
          <p:cNvPr id="8" name="Picture 7" descr="Screen shot 2012-03-13 at 17.50.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34" y="4800882"/>
            <a:ext cx="1529883" cy="1443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3054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AN INCREASING SAMPLE</a:t>
            </a:r>
            <a:endParaRPr lang="en-US" sz="4300" dirty="0"/>
          </a:p>
        </p:txBody>
      </p:sp>
      <p:pic>
        <p:nvPicPr>
          <p:cNvPr id="6" name="Content Placeholder 5" descr="Picture 9.png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-241" r="-241"/>
          <a:stretch/>
        </p:blipFill>
        <p:spPr>
          <a:xfrm>
            <a:off x="317480" y="1685051"/>
            <a:ext cx="4004479" cy="2739279"/>
          </a:xfrm>
        </p:spPr>
      </p:pic>
      <p:sp>
        <p:nvSpPr>
          <p:cNvPr id="5" name="TextBox 4"/>
          <p:cNvSpPr txBox="1"/>
          <p:nvPr/>
        </p:nvSpPr>
        <p:spPr>
          <a:xfrm>
            <a:off x="864127" y="4405797"/>
            <a:ext cx="35424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</a:rPr>
              <a:t>Credit: Joanne </a:t>
            </a:r>
            <a:r>
              <a:rPr lang="en-US" sz="1700" dirty="0" err="1" smtClean="0">
                <a:solidFill>
                  <a:srgbClr val="FF0000"/>
                </a:solidFill>
              </a:rPr>
              <a:t>Bibby</a:t>
            </a:r>
            <a:r>
              <a:rPr lang="en-US" sz="1700" dirty="0" smtClean="0">
                <a:solidFill>
                  <a:srgbClr val="FF0000"/>
                </a:solidFill>
              </a:rPr>
              <a:t> (not published)</a:t>
            </a:r>
            <a:endParaRPr lang="en-US" sz="1700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2-03-07 at 23.1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23" y="1685051"/>
            <a:ext cx="3919248" cy="2739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4357" y="4398941"/>
            <a:ext cx="25185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Bibby</a:t>
            </a:r>
            <a:r>
              <a:rPr lang="en-US" sz="1700" dirty="0">
                <a:solidFill>
                  <a:srgbClr val="FF0000"/>
                </a:solidFill>
              </a:rPr>
              <a:t> &amp; </a:t>
            </a:r>
            <a:r>
              <a:rPr lang="en-US" sz="1700" dirty="0" err="1">
                <a:solidFill>
                  <a:srgbClr val="FF0000"/>
                </a:solidFill>
              </a:rPr>
              <a:t>Crowther</a:t>
            </a:r>
            <a:r>
              <a:rPr lang="en-US" sz="1700" dirty="0">
                <a:solidFill>
                  <a:srgbClr val="FF0000"/>
                </a:solidFill>
              </a:rPr>
              <a:t> (</a:t>
            </a:r>
            <a:r>
              <a:rPr lang="en-US" sz="1700" dirty="0" smtClean="0">
                <a:solidFill>
                  <a:srgbClr val="FF0000"/>
                </a:solidFill>
              </a:rPr>
              <a:t>2012)</a:t>
            </a:r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1678216" y="2021417"/>
            <a:ext cx="125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NGC 7793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5033" y="2021417"/>
            <a:ext cx="125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NGC 5068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64518" y="4857755"/>
            <a:ext cx="4889839" cy="960289"/>
          </a:xfrm>
        </p:spPr>
        <p:txBody>
          <a:bodyPr/>
          <a:lstStyle/>
          <a:p>
            <a:r>
              <a:rPr lang="en-US" dirty="0" smtClean="0"/>
              <a:t>WC at brighter locations than WN ? </a:t>
            </a:r>
          </a:p>
          <a:p>
            <a:r>
              <a:rPr lang="en-US" dirty="0" smtClean="0"/>
              <a:t>WN compatible with </a:t>
            </a:r>
            <a:r>
              <a:rPr lang="en-US" dirty="0" err="1" smtClean="0"/>
              <a:t>SNe</a:t>
            </a:r>
            <a:r>
              <a:rPr lang="en-US" dirty="0" smtClean="0"/>
              <a:t> II (except </a:t>
            </a:r>
            <a:r>
              <a:rPr lang="en-US" dirty="0" err="1" smtClean="0"/>
              <a:t>Ib</a:t>
            </a:r>
            <a:r>
              <a:rPr lang="en-US" dirty="0" smtClean="0"/>
              <a:t>) ?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1348" y="4857755"/>
            <a:ext cx="9910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33333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  ✗</a:t>
            </a:r>
            <a:endParaRPr lang="en-US" sz="2300" dirty="0">
              <a:solidFill>
                <a:srgbClr val="3333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5196" y="5371768"/>
            <a:ext cx="9910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33333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  </a:t>
            </a:r>
            <a:r>
              <a:rPr lang="en-US" sz="2300" dirty="0">
                <a:solidFill>
                  <a:srgbClr val="33333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300" dirty="0">
              <a:solidFill>
                <a:srgbClr val="333333"/>
              </a:solidFill>
            </a:endParaRPr>
          </a:p>
        </p:txBody>
      </p:sp>
      <p:sp>
        <p:nvSpPr>
          <p:cNvPr id="20" name="Content Placeholder 7"/>
          <p:cNvSpPr>
            <a:spLocks noGrp="1"/>
          </p:cNvSpPr>
          <p:nvPr>
            <p:ph sz="half" idx="1"/>
          </p:nvPr>
        </p:nvSpPr>
        <p:spPr>
          <a:xfrm>
            <a:off x="779463" y="6067044"/>
            <a:ext cx="7387167" cy="579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Remember</a:t>
            </a:r>
            <a:r>
              <a:rPr lang="en-US" dirty="0" smtClean="0"/>
              <a:t>: Steep </a:t>
            </a:r>
            <a:r>
              <a:rPr lang="en-US" dirty="0" err="1" smtClean="0"/>
              <a:t>metallicity</a:t>
            </a:r>
            <a:r>
              <a:rPr lang="en-US" dirty="0" smtClean="0"/>
              <a:t> gradient. MC simulations pending.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0571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42" y="39464"/>
            <a:ext cx="8628708" cy="1417638"/>
          </a:xfrm>
        </p:spPr>
        <p:txBody>
          <a:bodyPr/>
          <a:lstStyle/>
          <a:p>
            <a:r>
              <a:rPr lang="en-US" sz="4300" dirty="0" smtClean="0"/>
              <a:t>SPECTROSCOPY of normal SN </a:t>
            </a:r>
            <a:r>
              <a:rPr lang="en-US" sz="4300" dirty="0" err="1" smtClean="0"/>
              <a:t>Ib</a:t>
            </a:r>
            <a:r>
              <a:rPr lang="en-US" sz="4300" dirty="0" smtClean="0"/>
              <a:t>/c BIRTHPLACES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542" y="2151063"/>
            <a:ext cx="4672697" cy="38941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33"/>
                </a:solidFill>
              </a:rPr>
              <a:t>NTT + EFOSC2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20 host galaxies of normal </a:t>
            </a:r>
            <a:r>
              <a:rPr lang="en-US" dirty="0" err="1" smtClean="0">
                <a:solidFill>
                  <a:srgbClr val="333333"/>
                </a:solidFill>
              </a:rPr>
              <a:t>SNe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Ib</a:t>
            </a:r>
            <a:r>
              <a:rPr lang="en-US" dirty="0" smtClean="0">
                <a:solidFill>
                  <a:srgbClr val="333333"/>
                </a:solidFill>
              </a:rPr>
              <a:t>/c</a:t>
            </a:r>
          </a:p>
          <a:p>
            <a:pPr lvl="1"/>
            <a:r>
              <a:rPr lang="en-US" dirty="0" smtClean="0">
                <a:solidFill>
                  <a:srgbClr val="333333"/>
                </a:solidFill>
              </a:rPr>
              <a:t>Some re-classified !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Selected to have good SN data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Both ‘bright’ CSP and SDSS galaxies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Targeted and non-targeted surveys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Slit through exact site and galaxy nucleus</a:t>
            </a:r>
          </a:p>
        </p:txBody>
      </p:sp>
      <p:pic>
        <p:nvPicPr>
          <p:cNvPr id="6" name="Picture 5" descr="Picture 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40" y="2151063"/>
            <a:ext cx="3956010" cy="4198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1539" y="6026202"/>
            <a:ext cx="21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Leloudas</a:t>
            </a:r>
            <a:r>
              <a:rPr lang="en-US" dirty="0" smtClean="0">
                <a:solidFill>
                  <a:srgbClr val="FF0000"/>
                </a:solidFill>
              </a:rPr>
              <a:t>+ 2011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4973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metallicities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0" y="1726406"/>
            <a:ext cx="4995333" cy="41790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Average </a:t>
            </a:r>
            <a:r>
              <a:rPr lang="en-US" dirty="0" err="1" smtClean="0"/>
              <a:t>metallicities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SN </a:t>
            </a:r>
            <a:r>
              <a:rPr lang="en-US" dirty="0" err="1"/>
              <a:t>Ib</a:t>
            </a:r>
            <a:r>
              <a:rPr lang="en-US" dirty="0"/>
              <a:t> : 8.52 ± </a:t>
            </a:r>
            <a:r>
              <a:rPr lang="en-US" dirty="0" smtClean="0"/>
              <a:t>0.05</a:t>
            </a:r>
          </a:p>
          <a:p>
            <a:pPr lvl="1"/>
            <a:r>
              <a:rPr lang="en-US" dirty="0" smtClean="0"/>
              <a:t>SN </a:t>
            </a:r>
            <a:r>
              <a:rPr lang="en-US" dirty="0" err="1" smtClean="0"/>
              <a:t>Ic</a:t>
            </a:r>
            <a:r>
              <a:rPr lang="en-US" dirty="0" smtClean="0"/>
              <a:t> </a:t>
            </a:r>
            <a:r>
              <a:rPr lang="en-US" dirty="0"/>
              <a:t>: 8.60 ± </a:t>
            </a:r>
            <a:r>
              <a:rPr lang="en-US" dirty="0" smtClean="0"/>
              <a:t>0.08</a:t>
            </a:r>
          </a:p>
          <a:p>
            <a:r>
              <a:rPr lang="en-US" dirty="0" smtClean="0"/>
              <a:t>Ours is one of 3 published direct studies </a:t>
            </a:r>
          </a:p>
          <a:p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Anderson+ 2010</a:t>
            </a:r>
            <a:r>
              <a:rPr lang="en-US" dirty="0"/>
              <a:t> </a:t>
            </a:r>
            <a:r>
              <a:rPr lang="en-US" dirty="0" smtClean="0"/>
              <a:t> 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Ib</a:t>
            </a:r>
            <a:r>
              <a:rPr lang="en-US" dirty="0" smtClean="0"/>
              <a:t> ~ </a:t>
            </a:r>
            <a:r>
              <a:rPr lang="en-US" dirty="0" err="1" smtClean="0"/>
              <a:t>Z</a:t>
            </a:r>
            <a:r>
              <a:rPr lang="en-US" baseline="-25000" dirty="0" err="1"/>
              <a:t>I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/>
              <a:t>(27 hosts) </a:t>
            </a:r>
            <a:endParaRPr lang="en-US" dirty="0" smtClean="0"/>
          </a:p>
          <a:p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Modjaz</a:t>
            </a:r>
            <a:r>
              <a:rPr lang="en-US" dirty="0" smtClean="0">
                <a:solidFill>
                  <a:srgbClr val="FF0000"/>
                </a:solidFill>
              </a:rPr>
              <a:t>+ 2011</a:t>
            </a:r>
            <a:r>
              <a:rPr lang="en-US" dirty="0"/>
              <a:t> r</a:t>
            </a:r>
            <a:r>
              <a:rPr lang="en-US" dirty="0" smtClean="0"/>
              <a:t>eport difference</a:t>
            </a:r>
            <a:r>
              <a:rPr lang="en-US" dirty="0"/>
              <a:t> </a:t>
            </a:r>
            <a:r>
              <a:rPr lang="en-US" dirty="0" smtClean="0"/>
              <a:t>of 0.2 </a:t>
            </a:r>
            <a:r>
              <a:rPr lang="en-US" dirty="0" err="1" smtClean="0"/>
              <a:t>dex</a:t>
            </a:r>
            <a:r>
              <a:rPr lang="en-US" dirty="0" smtClean="0"/>
              <a:t>, p = 1% (35 hosts)</a:t>
            </a:r>
          </a:p>
          <a:p>
            <a:r>
              <a:rPr lang="en-US" dirty="0" smtClean="0"/>
              <a:t>Biases play a role:</a:t>
            </a:r>
            <a:endParaRPr lang="en-US" dirty="0"/>
          </a:p>
          <a:p>
            <a:pPr lvl="1"/>
            <a:r>
              <a:rPr lang="en-US" dirty="0" smtClean="0"/>
              <a:t>Targeted: 8.67±0.06 (</a:t>
            </a:r>
            <a:r>
              <a:rPr lang="en-US" dirty="0" err="1" smtClean="0"/>
              <a:t>σ</a:t>
            </a:r>
            <a:r>
              <a:rPr lang="en-US" dirty="0" smtClean="0"/>
              <a:t>=0.06); Non-targeted: 8.55 ±0.06 (</a:t>
            </a:r>
            <a:r>
              <a:rPr lang="en-US" dirty="0" err="1" smtClean="0"/>
              <a:t>σ</a:t>
            </a:r>
            <a:r>
              <a:rPr lang="en-US" dirty="0" smtClean="0"/>
              <a:t>=0.19); </a:t>
            </a:r>
            <a:r>
              <a:rPr lang="en-US" sz="1700" dirty="0" smtClean="0">
                <a:solidFill>
                  <a:srgbClr val="FF0000"/>
                </a:solidFill>
              </a:rPr>
              <a:t>(see also </a:t>
            </a:r>
            <a:r>
              <a:rPr lang="en-US" sz="1700" dirty="0" err="1" smtClean="0">
                <a:solidFill>
                  <a:srgbClr val="FF0000"/>
                </a:solidFill>
              </a:rPr>
              <a:t>Arcavi</a:t>
            </a:r>
            <a:r>
              <a:rPr lang="en-US" sz="1700" dirty="0" smtClean="0">
                <a:solidFill>
                  <a:srgbClr val="FF0000"/>
                </a:solidFill>
              </a:rPr>
              <a:t>+ 2010)</a:t>
            </a:r>
            <a:endParaRPr lang="en-US" sz="1700" dirty="0" smtClean="0"/>
          </a:p>
          <a:p>
            <a:endParaRPr lang="en-US" dirty="0"/>
          </a:p>
        </p:txBody>
      </p:sp>
      <p:pic>
        <p:nvPicPr>
          <p:cNvPr id="9" name="Picture 8" descr="Screen shot 2012-03-07 at 17.06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26406"/>
            <a:ext cx="3559137" cy="3237178"/>
          </a:xfrm>
          <a:prstGeom prst="rect">
            <a:avLst/>
          </a:prstGeom>
        </p:spPr>
      </p:pic>
      <p:sp>
        <p:nvSpPr>
          <p:cNvPr id="6" name="Content Placeholder 9"/>
          <p:cNvSpPr>
            <a:spLocks noGrp="1"/>
          </p:cNvSpPr>
          <p:nvPr>
            <p:ph sz="half" idx="1"/>
          </p:nvPr>
        </p:nvSpPr>
        <p:spPr>
          <a:xfrm>
            <a:off x="296333" y="5206999"/>
            <a:ext cx="3559138" cy="6985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tellar continuum removed by fitting BC03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333" y="1980406"/>
            <a:ext cx="113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KS p=17%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Content Placeholder 9"/>
          <p:cNvSpPr>
            <a:spLocks noGrp="1"/>
          </p:cNvSpPr>
          <p:nvPr>
            <p:ph sz="half" idx="1"/>
          </p:nvPr>
        </p:nvSpPr>
        <p:spPr>
          <a:xfrm>
            <a:off x="74082" y="5990167"/>
            <a:ext cx="9069917" cy="766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My conclusion: </a:t>
            </a:r>
            <a:r>
              <a:rPr lang="en-US" i="1" dirty="0" smtClean="0"/>
              <a:t>differences appear too small </a:t>
            </a:r>
            <a:r>
              <a:rPr lang="en-US" dirty="0" smtClean="0"/>
              <a:t>and</a:t>
            </a:r>
            <a:r>
              <a:rPr lang="en-US" i="1" dirty="0" smtClean="0"/>
              <a:t> systematics are too big </a:t>
            </a:r>
            <a:r>
              <a:rPr lang="en-US" dirty="0" smtClean="0"/>
              <a:t>for</a:t>
            </a:r>
            <a:r>
              <a:rPr lang="en-US" i="1" dirty="0" smtClean="0"/>
              <a:t> method to be conclusive on </a:t>
            </a:r>
            <a:r>
              <a:rPr lang="en-US" i="1" dirty="0" err="1" smtClean="0"/>
              <a:t>binarity</a:t>
            </a:r>
            <a:r>
              <a:rPr lang="en-US" i="1" dirty="0" smtClean="0"/>
              <a:t> (fraction). </a:t>
            </a:r>
            <a:r>
              <a:rPr lang="en-US" dirty="0" smtClean="0"/>
              <a:t>Need </a:t>
            </a:r>
            <a:r>
              <a:rPr lang="en-US" i="1" dirty="0" smtClean="0"/>
              <a:t>very big sample, bias control </a:t>
            </a:r>
            <a:r>
              <a:rPr lang="en-US" dirty="0" smtClean="0"/>
              <a:t>and</a:t>
            </a:r>
            <a:r>
              <a:rPr lang="en-US" i="1" dirty="0" smtClean="0"/>
              <a:t> model expectation.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32"/>
    </mc:Choice>
    <mc:Fallback xmlns="">
      <p:transition xmlns:p14="http://schemas.microsoft.com/office/powerpoint/2010/main" spd="slow" advTm="1514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40"/>
            <a:ext cx="8724900" cy="1417638"/>
          </a:xfrm>
        </p:spPr>
        <p:txBody>
          <a:bodyPr/>
          <a:lstStyle/>
          <a:p>
            <a:r>
              <a:rPr lang="en-US" sz="4300" dirty="0" smtClean="0"/>
              <a:t>Stellar lifetimes comparison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17700"/>
            <a:ext cx="4965700" cy="4622800"/>
          </a:xfrm>
        </p:spPr>
        <p:txBody>
          <a:bodyPr/>
          <a:lstStyle/>
          <a:p>
            <a:r>
              <a:rPr lang="en-US" dirty="0" smtClean="0"/>
              <a:t>Take youngest stellar population by Hα EW as </a:t>
            </a:r>
            <a:r>
              <a:rPr lang="en-US" i="1" dirty="0" smtClean="0"/>
              <a:t>lower age limit </a:t>
            </a:r>
            <a:r>
              <a:rPr lang="en-US" dirty="0" smtClean="0"/>
              <a:t>of SN region.</a:t>
            </a:r>
          </a:p>
          <a:p>
            <a:pPr lvl="1"/>
            <a:r>
              <a:rPr lang="en-US" dirty="0" smtClean="0"/>
              <a:t>Starburst99 and </a:t>
            </a:r>
            <a:r>
              <a:rPr lang="en-US" i="1" dirty="0" smtClean="0"/>
              <a:t>assumption of instantaneous SF episode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Compare to lifetimes of single  stars: </a:t>
            </a:r>
            <a:r>
              <a:rPr lang="en-US" i="1" dirty="0" smtClean="0"/>
              <a:t>upper limits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Geneva models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Meynet</a:t>
            </a:r>
            <a:r>
              <a:rPr lang="en-US" sz="1600" dirty="0" smtClean="0">
                <a:solidFill>
                  <a:srgbClr val="FF0000"/>
                </a:solidFill>
              </a:rPr>
              <a:t> &amp; </a:t>
            </a:r>
            <a:r>
              <a:rPr lang="en-US" sz="1600" dirty="0" err="1" smtClean="0">
                <a:solidFill>
                  <a:srgbClr val="FF0000"/>
                </a:solidFill>
              </a:rPr>
              <a:t>Maeder</a:t>
            </a:r>
            <a:r>
              <a:rPr lang="en-US" sz="1600" dirty="0" smtClean="0">
                <a:solidFill>
                  <a:srgbClr val="FF0000"/>
                </a:solidFill>
              </a:rPr>
              <a:t> 2003, 2005, </a:t>
            </a:r>
            <a:r>
              <a:rPr lang="en-US" sz="1600" dirty="0" err="1" smtClean="0">
                <a:solidFill>
                  <a:srgbClr val="FF0000"/>
                </a:solidFill>
              </a:rPr>
              <a:t>Georgy</a:t>
            </a:r>
            <a:r>
              <a:rPr lang="en-US" sz="1600" dirty="0" smtClean="0">
                <a:solidFill>
                  <a:srgbClr val="FF0000"/>
                </a:solidFill>
              </a:rPr>
              <a:t>+ 2009)</a:t>
            </a:r>
          </a:p>
          <a:p>
            <a:r>
              <a:rPr lang="en-US" dirty="0" smtClean="0"/>
              <a:t>These are conservative limits</a:t>
            </a:r>
          </a:p>
          <a:p>
            <a:r>
              <a:rPr lang="en-US" dirty="0" smtClean="0"/>
              <a:t>20-35% of regions examined too old to give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Ib/c</a:t>
            </a:r>
            <a:r>
              <a:rPr lang="en-US" dirty="0" smtClean="0"/>
              <a:t> from single progenitors.</a:t>
            </a:r>
          </a:p>
          <a:p>
            <a:pPr lvl="1"/>
            <a:r>
              <a:rPr lang="en-US" dirty="0" smtClean="0"/>
              <a:t>But conclusion limited by assumption</a:t>
            </a:r>
          </a:p>
          <a:p>
            <a:endParaRPr lang="en-US" dirty="0" smtClean="0"/>
          </a:p>
        </p:txBody>
      </p:sp>
      <p:pic>
        <p:nvPicPr>
          <p:cNvPr id="5" name="Picture 114" descr="Screen shot 2011-08-06 at 23.08.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2590801"/>
            <a:ext cx="3775172" cy="31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21"/>
    </mc:Choice>
    <mc:Fallback xmlns="">
      <p:transition xmlns:p14="http://schemas.microsoft.com/office/powerpoint/2010/main" spd="slow" advTm="1738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2006oz: a </a:t>
            </a:r>
            <a:r>
              <a:rPr lang="en-US" dirty="0" err="1" smtClean="0"/>
              <a:t>superluminous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380" y="1826684"/>
            <a:ext cx="3877204" cy="1155700"/>
          </a:xfrm>
        </p:spPr>
        <p:txBody>
          <a:bodyPr/>
          <a:lstStyle/>
          <a:p>
            <a:r>
              <a:rPr lang="en-US" dirty="0" smtClean="0"/>
              <a:t>H-poor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Quimby</a:t>
            </a:r>
            <a:r>
              <a:rPr lang="en-US" sz="1800" dirty="0" smtClean="0">
                <a:solidFill>
                  <a:srgbClr val="FF0000"/>
                </a:solidFill>
              </a:rPr>
              <a:t>+ 2011)</a:t>
            </a:r>
          </a:p>
          <a:p>
            <a:r>
              <a:rPr lang="en-US" dirty="0" smtClean="0"/>
              <a:t>Early observations from SDSS</a:t>
            </a:r>
            <a:endParaRPr lang="en-US" dirty="0"/>
          </a:p>
        </p:txBody>
      </p:sp>
      <p:pic>
        <p:nvPicPr>
          <p:cNvPr id="5" name="Content Placeholder 5" descr="Screen shot 2012-03-07 at 17.53.51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6" b="138"/>
          <a:stretch/>
        </p:blipFill>
        <p:spPr>
          <a:xfrm>
            <a:off x="4720170" y="1744134"/>
            <a:ext cx="4203596" cy="4719069"/>
          </a:xfrm>
        </p:spPr>
      </p:pic>
      <p:pic>
        <p:nvPicPr>
          <p:cNvPr id="6" name="Picture 5" descr="Screen shot 2012-03-07 at 23.42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0" y="3348642"/>
            <a:ext cx="3892897" cy="3114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4004" y="2979310"/>
            <a:ext cx="176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Leloudas</a:t>
            </a:r>
            <a:r>
              <a:rPr lang="en-US" dirty="0" smtClean="0">
                <a:solidFill>
                  <a:srgbClr val="FF0000"/>
                </a:solidFill>
              </a:rPr>
              <a:t>+ 2012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3"/>
    </mc:Choice>
    <mc:Fallback xmlns="">
      <p:transition xmlns:p14="http://schemas.microsoft.com/office/powerpoint/2010/main" spd="slow" advTm="320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902"/>
            <a:ext cx="8229600" cy="1143000"/>
          </a:xfrm>
        </p:spPr>
        <p:txBody>
          <a:bodyPr>
            <a:normAutofit/>
          </a:bodyPr>
          <a:lstStyle/>
          <a:p>
            <a:r>
              <a:rPr lang="en-US" sz="6400" dirty="0" smtClean="0"/>
              <a:t>The End</a:t>
            </a:r>
            <a:endParaRPr lang="en-US" sz="6400" dirty="0"/>
          </a:p>
        </p:txBody>
      </p:sp>
      <p:sp>
        <p:nvSpPr>
          <p:cNvPr id="3" name="TextBox 2"/>
          <p:cNvSpPr txBox="1"/>
          <p:nvPr/>
        </p:nvSpPr>
        <p:spPr>
          <a:xfrm>
            <a:off x="2820079" y="2640194"/>
            <a:ext cx="35000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333333"/>
                </a:solidFill>
              </a:rPr>
              <a:t>Thank you! </a:t>
            </a:r>
            <a:endParaRPr lang="en-US" sz="35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"/>
    </mc:Choice>
    <mc:Fallback xmlns="">
      <p:transition xmlns:p14="http://schemas.microsoft.com/office/powerpoint/2010/main" spd="slow" advTm="25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Stripped SNE: the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6" y="2553227"/>
            <a:ext cx="3840163" cy="3246437"/>
          </a:xfrm>
        </p:spPr>
        <p:txBody>
          <a:bodyPr>
            <a:normAutofit/>
          </a:bodyPr>
          <a:lstStyle/>
          <a:p>
            <a:r>
              <a:rPr lang="en-US" dirty="0" smtClean="0"/>
              <a:t>No progenitor detection</a:t>
            </a:r>
          </a:p>
          <a:p>
            <a:pPr lvl="1"/>
            <a:r>
              <a:rPr lang="en-US" dirty="0" smtClean="0"/>
              <a:t>Should be WR stars</a:t>
            </a:r>
          </a:p>
          <a:p>
            <a:r>
              <a:rPr lang="en-US" dirty="0" smtClean="0"/>
              <a:t>How is the H envelope lost?</a:t>
            </a:r>
          </a:p>
          <a:p>
            <a:pPr lvl="1"/>
            <a:r>
              <a:rPr lang="en-US" dirty="0" smtClean="0"/>
              <a:t>Strong winds</a:t>
            </a:r>
          </a:p>
          <a:p>
            <a:pPr lvl="1"/>
            <a:r>
              <a:rPr lang="en-US" dirty="0" smtClean="0"/>
              <a:t>Binary interactions</a:t>
            </a:r>
          </a:p>
          <a:p>
            <a:r>
              <a:rPr lang="en-US" dirty="0" smtClean="0"/>
              <a:t>What gives a GRB?</a:t>
            </a:r>
          </a:p>
        </p:txBody>
      </p:sp>
      <p:pic>
        <p:nvPicPr>
          <p:cNvPr id="8" name="Content Placeholder 7" descr="500px-Evolved_star_fusion_shells.svg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-545" b="-545"/>
          <a:stretch>
            <a:fillRect/>
          </a:stretch>
        </p:blipFill>
        <p:spPr>
          <a:xfrm>
            <a:off x="284163" y="2151063"/>
            <a:ext cx="3931920" cy="3975100"/>
          </a:xfrm>
        </p:spPr>
      </p:pic>
      <p:sp>
        <p:nvSpPr>
          <p:cNvPr id="6" name="Oval 5"/>
          <p:cNvSpPr/>
          <p:nvPr/>
        </p:nvSpPr>
        <p:spPr>
          <a:xfrm>
            <a:off x="1036954" y="2880689"/>
            <a:ext cx="2448000" cy="2448585"/>
          </a:xfrm>
          <a:prstGeom prst="ellipse">
            <a:avLst/>
          </a:prstGeom>
          <a:noFill/>
          <a:ln w="254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256954" y="3116382"/>
            <a:ext cx="1998000" cy="1998000"/>
          </a:xfrm>
          <a:prstGeom prst="ellipse">
            <a:avLst/>
          </a:prstGeom>
          <a:noFill/>
          <a:ln w="254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530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9463"/>
            <a:ext cx="8712200" cy="1417638"/>
          </a:xfrm>
        </p:spPr>
        <p:txBody>
          <a:bodyPr/>
          <a:lstStyle/>
          <a:p>
            <a:r>
              <a:rPr lang="en-US" sz="4300" dirty="0" smtClean="0"/>
              <a:t>Stripped </a:t>
            </a:r>
            <a:r>
              <a:rPr lang="en-US" sz="4300" dirty="0" err="1" smtClean="0"/>
              <a:t>SNe</a:t>
            </a:r>
            <a:r>
              <a:rPr lang="en-US" sz="4300" dirty="0" smtClean="0"/>
              <a:t>: the diagnostics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603500"/>
            <a:ext cx="7943666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Single progenitors: the envelope is stripped by stellar winds.</a:t>
            </a:r>
          </a:p>
          <a:p>
            <a:pPr lvl="1"/>
            <a:r>
              <a:rPr lang="en-US" dirty="0" smtClean="0"/>
              <a:t>Wind strength depends on </a:t>
            </a:r>
            <a:r>
              <a:rPr lang="en-US" dirty="0" err="1" smtClean="0"/>
              <a:t>metallicity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Vink</a:t>
            </a:r>
            <a:r>
              <a:rPr lang="en-US" sz="1600" dirty="0" smtClean="0">
                <a:solidFill>
                  <a:srgbClr val="FF0000"/>
                </a:solidFill>
              </a:rPr>
              <a:t> &amp; De </a:t>
            </a:r>
            <a:r>
              <a:rPr lang="en-US" sz="1600" dirty="0" err="1" smtClean="0">
                <a:solidFill>
                  <a:srgbClr val="FF0000"/>
                </a:solidFill>
              </a:rPr>
              <a:t>Koter</a:t>
            </a:r>
            <a:r>
              <a:rPr lang="en-US" sz="1600" dirty="0" smtClean="0">
                <a:solidFill>
                  <a:srgbClr val="FF0000"/>
                </a:solidFill>
              </a:rPr>
              <a:t> 2005)</a:t>
            </a:r>
          </a:p>
          <a:p>
            <a:r>
              <a:rPr lang="en-US" i="1" dirty="0" smtClean="0"/>
              <a:t>Prediction</a:t>
            </a:r>
            <a:r>
              <a:rPr lang="en-US" dirty="0" smtClean="0"/>
              <a:t>: in the single progenitor scenario,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Ic</a:t>
            </a:r>
            <a:r>
              <a:rPr lang="en-US" dirty="0" smtClean="0"/>
              <a:t> expected to occur in more metal- rich environments than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Ib</a:t>
            </a:r>
            <a:endParaRPr lang="en-US" dirty="0" smtClean="0"/>
          </a:p>
          <a:p>
            <a:r>
              <a:rPr lang="en-US" dirty="0" smtClean="0"/>
              <a:t>Massive stars are like </a:t>
            </a:r>
            <a:r>
              <a:rPr lang="en-US" i="1" dirty="0" smtClean="0">
                <a:solidFill>
                  <a:srgbClr val="FF0000"/>
                </a:solidFill>
              </a:rPr>
              <a:t>Rock N’ Roll stars</a:t>
            </a:r>
            <a:r>
              <a:rPr lang="en-US" dirty="0" smtClean="0"/>
              <a:t>: live fast and die young!</a:t>
            </a:r>
          </a:p>
          <a:p>
            <a:pPr lvl="1"/>
            <a:r>
              <a:rPr lang="en-US" dirty="0" smtClean="0"/>
              <a:t>Proximity to recent star formation.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765175" y="5522380"/>
            <a:ext cx="8140516" cy="11599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 </a:t>
            </a:r>
            <a:r>
              <a:rPr lang="en-US" dirty="0" err="1"/>
              <a:t>metallicity</a:t>
            </a:r>
            <a:r>
              <a:rPr lang="en-US" dirty="0"/>
              <a:t>: </a:t>
            </a:r>
            <a:r>
              <a:rPr lang="en-US" sz="1800" dirty="0" err="1">
                <a:solidFill>
                  <a:srgbClr val="FF0000"/>
                </a:solidFill>
              </a:rPr>
              <a:t>Prantzos</a:t>
            </a:r>
            <a:r>
              <a:rPr lang="en-US" sz="1800" dirty="0">
                <a:solidFill>
                  <a:srgbClr val="FF0000"/>
                </a:solidFill>
              </a:rPr>
              <a:t> &amp; </a:t>
            </a:r>
            <a:r>
              <a:rPr lang="en-US" sz="1800" dirty="0" err="1">
                <a:solidFill>
                  <a:srgbClr val="FF0000"/>
                </a:solidFill>
              </a:rPr>
              <a:t>Boissier</a:t>
            </a:r>
            <a:r>
              <a:rPr lang="en-US" sz="1800" dirty="0">
                <a:solidFill>
                  <a:srgbClr val="FF0000"/>
                </a:solidFill>
              </a:rPr>
              <a:t> 2003, </a:t>
            </a:r>
            <a:r>
              <a:rPr lang="en-US" sz="1800" dirty="0" err="1">
                <a:solidFill>
                  <a:srgbClr val="FF0000"/>
                </a:solidFill>
              </a:rPr>
              <a:t>Sollerman</a:t>
            </a:r>
            <a:r>
              <a:rPr lang="en-US" sz="1800" dirty="0">
                <a:solidFill>
                  <a:srgbClr val="FF0000"/>
                </a:solidFill>
              </a:rPr>
              <a:t>+ 2005, </a:t>
            </a:r>
            <a:r>
              <a:rPr lang="en-US" sz="1800" dirty="0" err="1">
                <a:solidFill>
                  <a:srgbClr val="FF0000"/>
                </a:solidFill>
              </a:rPr>
              <a:t>Prieto</a:t>
            </a:r>
            <a:r>
              <a:rPr lang="en-US" sz="1800" dirty="0">
                <a:solidFill>
                  <a:srgbClr val="FF0000"/>
                </a:solidFill>
              </a:rPr>
              <a:t>+ 2008, </a:t>
            </a:r>
            <a:r>
              <a:rPr lang="en-US" sz="1800" dirty="0" err="1">
                <a:solidFill>
                  <a:srgbClr val="FF0000"/>
                </a:solidFill>
              </a:rPr>
              <a:t>Modjaz</a:t>
            </a:r>
            <a:r>
              <a:rPr lang="en-US" sz="1800" dirty="0">
                <a:solidFill>
                  <a:srgbClr val="FF0000"/>
                </a:solidFill>
              </a:rPr>
              <a:t>+ 2008, Anderson 2009, </a:t>
            </a:r>
            <a:r>
              <a:rPr lang="en-US" sz="1800" dirty="0" err="1">
                <a:solidFill>
                  <a:srgbClr val="FF0000"/>
                </a:solidFill>
              </a:rPr>
              <a:t>Boissier</a:t>
            </a:r>
            <a:r>
              <a:rPr lang="en-US" sz="1800" dirty="0">
                <a:solidFill>
                  <a:srgbClr val="FF0000"/>
                </a:solidFill>
              </a:rPr>
              <a:t> &amp; </a:t>
            </a:r>
            <a:r>
              <a:rPr lang="en-US" sz="1800" dirty="0" err="1">
                <a:solidFill>
                  <a:srgbClr val="FF0000"/>
                </a:solidFill>
              </a:rPr>
              <a:t>Prantzos</a:t>
            </a:r>
            <a:r>
              <a:rPr lang="en-US" sz="1800" dirty="0">
                <a:solidFill>
                  <a:srgbClr val="FF0000"/>
                </a:solidFill>
              </a:rPr>
              <a:t> 2009 </a:t>
            </a:r>
            <a:endParaRPr lang="en-US" sz="1800" dirty="0" smtClean="0"/>
          </a:p>
          <a:p>
            <a:r>
              <a:rPr lang="en-US" dirty="0" smtClean="0"/>
              <a:t>On proximity to SF: </a:t>
            </a:r>
            <a:r>
              <a:rPr lang="en-US" sz="1800" dirty="0" smtClean="0">
                <a:solidFill>
                  <a:srgbClr val="FF0000"/>
                </a:solidFill>
              </a:rPr>
              <a:t>Anderson+ 2008, Kelly+ 2011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8213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7711"/>
            <a:ext cx="7612063" cy="1417638"/>
          </a:xfrm>
        </p:spPr>
        <p:txBody>
          <a:bodyPr/>
          <a:lstStyle/>
          <a:p>
            <a:r>
              <a:rPr lang="en-US" sz="4300" dirty="0" smtClean="0"/>
              <a:t>Location with respect to galaxy light</a:t>
            </a:r>
            <a:endParaRPr lang="en-US" sz="4300" dirty="0"/>
          </a:p>
        </p:txBody>
      </p:sp>
      <p:pic>
        <p:nvPicPr>
          <p:cNvPr id="6" name="Content Placeholder 5" descr="Picture 1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735" r="-735"/>
          <a:stretch>
            <a:fillRect/>
          </a:stretch>
        </p:blipFill>
        <p:spPr>
          <a:xfrm>
            <a:off x="4796791" y="2128830"/>
            <a:ext cx="3566160" cy="4297363"/>
          </a:xfrm>
        </p:spPr>
      </p:pic>
      <p:pic>
        <p:nvPicPr>
          <p:cNvPr id="5" name="Picture 4" descr="Fruch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118" y="2054588"/>
            <a:ext cx="4670128" cy="4525964"/>
          </a:xfrm>
          <a:prstGeom prst="rect">
            <a:avLst/>
          </a:prstGeom>
        </p:spPr>
      </p:pic>
      <p:pic>
        <p:nvPicPr>
          <p:cNvPr id="7" name="Picture 6" descr="I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118" y="2054589"/>
            <a:ext cx="4670128" cy="4525963"/>
          </a:xfrm>
          <a:prstGeom prst="rect">
            <a:avLst/>
          </a:prstGeom>
        </p:spPr>
      </p:pic>
      <p:pic>
        <p:nvPicPr>
          <p:cNvPr id="8" name="Picture 7" descr="III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181" y="2054589"/>
            <a:ext cx="4670128" cy="4525963"/>
          </a:xfrm>
          <a:prstGeom prst="rect">
            <a:avLst/>
          </a:prstGeom>
        </p:spPr>
      </p:pic>
      <p:pic>
        <p:nvPicPr>
          <p:cNvPr id="9" name="Picture 8" descr="IIIbI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187" y="2054589"/>
            <a:ext cx="4670128" cy="4525964"/>
          </a:xfrm>
          <a:prstGeom prst="rect">
            <a:avLst/>
          </a:prstGeom>
        </p:spPr>
      </p:pic>
      <p:pic>
        <p:nvPicPr>
          <p:cNvPr id="10" name="Picture 9" descr="nobul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1187" y="2054588"/>
            <a:ext cx="4670128" cy="4525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6954" y="5482301"/>
            <a:ext cx="156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KS test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=0.3%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28581" y="2084388"/>
            <a:ext cx="3657600" cy="4183062"/>
          </a:xfrm>
        </p:spPr>
        <p:txBody>
          <a:bodyPr/>
          <a:lstStyle/>
          <a:p>
            <a:r>
              <a:rPr lang="en-US" dirty="0" err="1" smtClean="0"/>
              <a:t>GRBs</a:t>
            </a:r>
            <a:r>
              <a:rPr lang="en-US" dirty="0" smtClean="0"/>
              <a:t> tend to occur in the brightest locations of their hosts </a:t>
            </a:r>
            <a:r>
              <a:rPr lang="en-US" sz="1800" dirty="0" smtClean="0">
                <a:solidFill>
                  <a:srgbClr val="F83500"/>
                </a:solidFill>
              </a:rPr>
              <a:t>(</a:t>
            </a:r>
            <a:r>
              <a:rPr lang="en-US" sz="1800" dirty="0" err="1" smtClean="0">
                <a:solidFill>
                  <a:srgbClr val="F83500"/>
                </a:solidFill>
              </a:rPr>
              <a:t>Fruchter</a:t>
            </a:r>
            <a:r>
              <a:rPr lang="en-US" sz="1800" dirty="0" smtClean="0">
                <a:solidFill>
                  <a:srgbClr val="F83500"/>
                </a:solidFill>
              </a:rPr>
              <a:t>+ 2006)</a:t>
            </a:r>
          </a:p>
          <a:p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Ic</a:t>
            </a:r>
            <a:r>
              <a:rPr lang="en-US" dirty="0" smtClean="0"/>
              <a:t> in brighter pixels than </a:t>
            </a:r>
            <a:r>
              <a:rPr lang="en-US" dirty="0" err="1" smtClean="0"/>
              <a:t>Ib</a:t>
            </a:r>
            <a:r>
              <a:rPr lang="en-US" dirty="0" smtClean="0"/>
              <a:t>, and </a:t>
            </a:r>
            <a:r>
              <a:rPr lang="en-US" dirty="0" err="1" smtClean="0"/>
              <a:t>Ib</a:t>
            </a:r>
            <a:r>
              <a:rPr lang="en-US" dirty="0" smtClean="0"/>
              <a:t> in brighter than II </a:t>
            </a:r>
            <a:r>
              <a:rPr lang="en-US" sz="1800" dirty="0" smtClean="0">
                <a:solidFill>
                  <a:srgbClr val="F83500"/>
                </a:solidFill>
              </a:rPr>
              <a:t>(Kelly+ 2008) </a:t>
            </a:r>
          </a:p>
          <a:p>
            <a:r>
              <a:rPr lang="en-US" dirty="0" smtClean="0"/>
              <a:t>This statistic also used in theoretical studies with predictive power </a:t>
            </a:r>
            <a:r>
              <a:rPr lang="en-US" sz="1800" dirty="0" smtClean="0">
                <a:solidFill>
                  <a:srgbClr val="F83500"/>
                </a:solidFill>
              </a:rPr>
              <a:t>(Larsson+ 2007, </a:t>
            </a:r>
            <a:r>
              <a:rPr lang="en-US" sz="1800" dirty="0" err="1" smtClean="0">
                <a:solidFill>
                  <a:srgbClr val="F83500"/>
                </a:solidFill>
              </a:rPr>
              <a:t>Raskin</a:t>
            </a:r>
            <a:r>
              <a:rPr lang="en-US" sz="1800" dirty="0" smtClean="0">
                <a:solidFill>
                  <a:srgbClr val="F83500"/>
                </a:solidFill>
              </a:rPr>
              <a:t>+ 2008)</a:t>
            </a:r>
            <a:endParaRPr lang="en-US" sz="1800" dirty="0">
              <a:solidFill>
                <a:srgbClr val="F83500"/>
              </a:solidFill>
            </a:endParaRPr>
          </a:p>
        </p:txBody>
      </p:sp>
      <p:pic>
        <p:nvPicPr>
          <p:cNvPr id="13" name="Picture 12" descr="Picture 5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235" y="5773473"/>
            <a:ext cx="3763912" cy="979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963" y="6082784"/>
            <a:ext cx="340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See also </a:t>
            </a:r>
            <a:r>
              <a:rPr lang="en-US" smtClean="0">
                <a:solidFill>
                  <a:schemeClr val="bg2"/>
                </a:solidFill>
              </a:rPr>
              <a:t>NCR </a:t>
            </a:r>
            <a:r>
              <a:rPr lang="en-US" smtClean="0">
                <a:solidFill>
                  <a:srgbClr val="FF0000"/>
                </a:solidFill>
              </a:rPr>
              <a:t>(Anderson</a:t>
            </a:r>
            <a:r>
              <a:rPr lang="en-US" dirty="0" smtClean="0">
                <a:solidFill>
                  <a:srgbClr val="FF0000"/>
                </a:solidFill>
              </a:rPr>
              <a:t>+ 2008)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30"/>
    </mc:Choice>
    <mc:Fallback xmlns="">
      <p:transition xmlns:p14="http://schemas.microsoft.com/office/powerpoint/2010/main" spd="slow" advTm="1632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The next obvious step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434" y="2132147"/>
            <a:ext cx="8470436" cy="452596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333333"/>
                </a:solidFill>
              </a:rPr>
              <a:t>If they have WR progenitors, their locations within their hosts should be similar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Theoretically: </a:t>
            </a:r>
          </a:p>
          <a:p>
            <a:pPr lvl="1"/>
            <a:r>
              <a:rPr lang="en-US" dirty="0" smtClean="0">
                <a:solidFill>
                  <a:srgbClr val="333333"/>
                </a:solidFill>
              </a:rPr>
              <a:t>WN </a:t>
            </a:r>
            <a:r>
              <a:rPr lang="en-US" sz="2000" dirty="0" err="1" smtClean="0">
                <a:solidFill>
                  <a:srgbClr val="33333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33333"/>
                </a:solidFill>
                <a:sym typeface="Wingdings"/>
              </a:rPr>
              <a:t>  SN </a:t>
            </a:r>
            <a:r>
              <a:rPr lang="en-US" dirty="0" err="1" smtClean="0">
                <a:solidFill>
                  <a:srgbClr val="333333"/>
                </a:solidFill>
              </a:rPr>
              <a:t>Ib</a:t>
            </a:r>
            <a:endParaRPr lang="en-US" dirty="0" smtClean="0">
              <a:solidFill>
                <a:srgbClr val="333333"/>
              </a:solidFill>
            </a:endParaRPr>
          </a:p>
          <a:p>
            <a:pPr lvl="1"/>
            <a:r>
              <a:rPr lang="en-US" dirty="0" smtClean="0">
                <a:solidFill>
                  <a:srgbClr val="333333"/>
                </a:solidFill>
              </a:rPr>
              <a:t>WC </a:t>
            </a:r>
            <a:r>
              <a:rPr lang="en-US" sz="2000" dirty="0" err="1" smtClean="0">
                <a:solidFill>
                  <a:srgbClr val="33333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33333"/>
                </a:solidFill>
                <a:sym typeface="Wingdings"/>
              </a:rPr>
              <a:t>  SN </a:t>
            </a:r>
            <a:r>
              <a:rPr lang="en-US" dirty="0" err="1" smtClean="0">
                <a:solidFill>
                  <a:srgbClr val="333333"/>
                </a:solidFill>
              </a:rPr>
              <a:t>Ic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Used work of </a:t>
            </a:r>
            <a:r>
              <a:rPr lang="en-US" dirty="0" err="1" smtClean="0">
                <a:solidFill>
                  <a:srgbClr val="333333"/>
                </a:solidFill>
              </a:rPr>
              <a:t>Crowther</a:t>
            </a:r>
            <a:r>
              <a:rPr lang="en-US" dirty="0" smtClean="0">
                <a:solidFill>
                  <a:srgbClr val="333333"/>
                </a:solidFill>
              </a:rPr>
              <a:t> &amp; collaborators</a:t>
            </a:r>
          </a:p>
          <a:p>
            <a:pPr lvl="1"/>
            <a:r>
              <a:rPr lang="en-US" dirty="0" smtClean="0">
                <a:solidFill>
                  <a:srgbClr val="333333"/>
                </a:solidFill>
              </a:rPr>
              <a:t>See talk by Joanne </a:t>
            </a:r>
            <a:r>
              <a:rPr lang="en-US" dirty="0" err="1" smtClean="0">
                <a:solidFill>
                  <a:srgbClr val="333333"/>
                </a:solidFill>
              </a:rPr>
              <a:t>Bibby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r>
              <a:rPr lang="en-US" i="1" dirty="0">
                <a:solidFill>
                  <a:srgbClr val="333333"/>
                </a:solidFill>
              </a:rPr>
              <a:t>Completeness</a:t>
            </a: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dirty="0" smtClean="0">
                <a:solidFill>
                  <a:srgbClr val="333333"/>
                </a:solidFill>
              </a:rPr>
              <a:t>(or robust estimate) is </a:t>
            </a:r>
            <a:r>
              <a:rPr lang="en-US" dirty="0">
                <a:solidFill>
                  <a:srgbClr val="333333"/>
                </a:solidFill>
              </a:rPr>
              <a:t>crucial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M 83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sz="1647" dirty="0">
                <a:solidFill>
                  <a:srgbClr val="FF0000"/>
                </a:solidFill>
              </a:rPr>
              <a:t>Hadfield+ 2005)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NGC 1313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sz="1647" dirty="0">
                <a:solidFill>
                  <a:srgbClr val="FF0000"/>
                </a:solidFill>
              </a:rPr>
              <a:t>Hadfield &amp; </a:t>
            </a:r>
            <a:r>
              <a:rPr lang="en-US" sz="1647" dirty="0" err="1">
                <a:solidFill>
                  <a:srgbClr val="FF0000"/>
                </a:solidFill>
              </a:rPr>
              <a:t>Crowther</a:t>
            </a:r>
            <a:r>
              <a:rPr lang="en-US" sz="1647" dirty="0">
                <a:solidFill>
                  <a:srgbClr val="FF0000"/>
                </a:solidFill>
              </a:rPr>
              <a:t> 2007</a:t>
            </a:r>
            <a:r>
              <a:rPr lang="en-US" sz="1647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333333"/>
              </a:solidFill>
            </a:endParaRPr>
          </a:p>
          <a:p>
            <a:r>
              <a:rPr lang="en-US" dirty="0" smtClean="0">
                <a:solidFill>
                  <a:srgbClr val="333333"/>
                </a:solidFill>
              </a:rPr>
              <a:t>Removed foreground stars &amp; resampled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5116" y="6180044"/>
            <a:ext cx="178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83500"/>
                </a:solidFill>
              </a:rPr>
              <a:t>Leloudas</a:t>
            </a:r>
            <a:r>
              <a:rPr lang="en-US" dirty="0" smtClean="0">
                <a:solidFill>
                  <a:srgbClr val="F83500"/>
                </a:solidFill>
              </a:rPr>
              <a:t>+ 2010</a:t>
            </a:r>
            <a:endParaRPr lang="en-US" dirty="0">
              <a:solidFill>
                <a:srgbClr val="F83500"/>
              </a:solidFill>
            </a:endParaRPr>
          </a:p>
        </p:txBody>
      </p:sp>
      <p:pic>
        <p:nvPicPr>
          <p:cNvPr id="8" name="Content Placeholder 8" descr="Picture 8.png"/>
          <p:cNvPicPr>
            <a:picLocks noChangeAspect="1"/>
          </p:cNvPicPr>
          <p:nvPr/>
        </p:nvPicPr>
        <p:blipFill>
          <a:blip r:embed="rId2"/>
          <a:srcRect t="-6185" b="-6185"/>
          <a:stretch>
            <a:fillRect/>
          </a:stretch>
        </p:blipFill>
        <p:spPr>
          <a:xfrm>
            <a:off x="5686235" y="2599493"/>
            <a:ext cx="3112074" cy="3765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4543"/>
    </mc:Choice>
    <mc:Fallback xmlns="">
      <p:transition xmlns:p14="http://schemas.microsoft.com/office/powerpoint/2010/main" advTm="845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statistics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31128" y="2180167"/>
            <a:ext cx="3991647" cy="40957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 galaxies but &gt; 1000 WR stars.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SN</a:t>
            </a:r>
            <a:r>
              <a:rPr lang="en-US" dirty="0" smtClean="0"/>
              <a:t>=44, N</a:t>
            </a:r>
            <a:r>
              <a:rPr lang="en-US" baseline="-25000" dirty="0" smtClean="0"/>
              <a:t>GRB</a:t>
            </a:r>
            <a:r>
              <a:rPr lang="en-US" dirty="0" smtClean="0"/>
              <a:t>=32</a:t>
            </a:r>
          </a:p>
          <a:p>
            <a:r>
              <a:rPr lang="en-US" dirty="0" smtClean="0"/>
              <a:t>Many galaxies w. 1 explosion vs. few galaxies w. many progenitors</a:t>
            </a:r>
          </a:p>
          <a:p>
            <a:r>
              <a:rPr lang="en-US" dirty="0" smtClean="0"/>
              <a:t>Galaxies are not special, so results can be generalized.</a:t>
            </a:r>
          </a:p>
          <a:p>
            <a:r>
              <a:rPr lang="en-US" dirty="0" err="1" smtClean="0"/>
              <a:t>Metallicity</a:t>
            </a:r>
            <a:r>
              <a:rPr lang="en-US" dirty="0" smtClean="0"/>
              <a:t> is important</a:t>
            </a:r>
          </a:p>
          <a:p>
            <a:r>
              <a:rPr lang="en-US" dirty="0" smtClean="0"/>
              <a:t>Now data available for 2 more galaxies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Bibby</a:t>
            </a:r>
            <a:r>
              <a:rPr lang="en-US" sz="1800" dirty="0" smtClean="0">
                <a:solidFill>
                  <a:srgbClr val="FF0000"/>
                </a:solidFill>
              </a:rPr>
              <a:t>+ 2010, 2012)</a:t>
            </a:r>
          </a:p>
        </p:txBody>
      </p:sp>
      <p:pic>
        <p:nvPicPr>
          <p:cNvPr id="13" name="Content Placeholder 7" descr="Picture 7.png"/>
          <p:cNvPicPr>
            <a:picLocks noChangeAspect="1"/>
          </p:cNvPicPr>
          <p:nvPr/>
        </p:nvPicPr>
        <p:blipFill>
          <a:blip r:embed="rId3"/>
          <a:srcRect t="-4953" b="-4953"/>
          <a:stretch>
            <a:fillRect/>
          </a:stretch>
        </p:blipFill>
        <p:spPr>
          <a:xfrm>
            <a:off x="4810407" y="1938076"/>
            <a:ext cx="4038600" cy="4525963"/>
          </a:xfrm>
          <a:prstGeom prst="rect">
            <a:avLst/>
          </a:prstGeom>
        </p:spPr>
      </p:pic>
      <p:cxnSp>
        <p:nvCxnSpPr>
          <p:cNvPr id="3" name="Straight Arrow Connector 2"/>
          <p:cNvCxnSpPr>
            <a:cxnSpLocks noChangeAspect="1"/>
          </p:cNvCxnSpPr>
          <p:nvPr/>
        </p:nvCxnSpPr>
        <p:spPr>
          <a:xfrm>
            <a:off x="6900333" y="5005916"/>
            <a:ext cx="0" cy="476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Aspect="1"/>
          </p:cNvCxnSpPr>
          <p:nvPr/>
        </p:nvCxnSpPr>
        <p:spPr>
          <a:xfrm>
            <a:off x="7147984" y="4951939"/>
            <a:ext cx="0" cy="476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33584" y="48260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33584" y="4978400"/>
            <a:ext cx="66674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Aspect="1"/>
          </p:cNvCxnSpPr>
          <p:nvPr/>
        </p:nvCxnSpPr>
        <p:spPr>
          <a:xfrm>
            <a:off x="7298268" y="2220380"/>
            <a:ext cx="0" cy="476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</p:cNvCxnSpPr>
          <p:nvPr/>
        </p:nvCxnSpPr>
        <p:spPr>
          <a:xfrm>
            <a:off x="6548967" y="3675589"/>
            <a:ext cx="0" cy="476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>
            <a:off x="7169150" y="2372780"/>
            <a:ext cx="0" cy="476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 noChangeAspect="1"/>
          </p:cNvCxnSpPr>
          <p:nvPr/>
        </p:nvCxnSpPr>
        <p:spPr>
          <a:xfrm>
            <a:off x="6362701" y="3781419"/>
            <a:ext cx="0" cy="476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80"/>
    </mc:Choice>
    <mc:Fallback xmlns="">
      <p:transition xmlns:p14="http://schemas.microsoft.com/office/powerpoint/2010/main" spd="slow" advTm="1152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274" y="4994719"/>
            <a:ext cx="7943638" cy="1778614"/>
          </a:xfrm>
        </p:spPr>
        <p:txBody>
          <a:bodyPr>
            <a:normAutofit/>
          </a:bodyPr>
          <a:lstStyle/>
          <a:p>
            <a:r>
              <a:rPr lang="en-US" dirty="0" smtClean="0"/>
              <a:t>WC in brighter locations than WN</a:t>
            </a:r>
          </a:p>
          <a:p>
            <a:r>
              <a:rPr lang="en-US" dirty="0" smtClean="0"/>
              <a:t>Differences with </a:t>
            </a:r>
            <a:r>
              <a:rPr lang="en-US" dirty="0" err="1" smtClean="0"/>
              <a:t>metallicity</a:t>
            </a:r>
            <a:r>
              <a:rPr lang="en-US" dirty="0" smtClean="0"/>
              <a:t> exist</a:t>
            </a:r>
          </a:p>
          <a:p>
            <a:pPr lvl="1"/>
            <a:r>
              <a:rPr lang="en-US" dirty="0" err="1" smtClean="0"/>
              <a:t>SNe</a:t>
            </a:r>
            <a:r>
              <a:rPr lang="en-US" dirty="0" smtClean="0"/>
              <a:t> II and WN stars compatible at low Z. Expected to some degree </a:t>
            </a:r>
            <a:r>
              <a:rPr lang="en-US" sz="1700" dirty="0" smtClean="0">
                <a:solidFill>
                  <a:srgbClr val="FF0000"/>
                </a:solidFill>
              </a:rPr>
              <a:t>(e.g. </a:t>
            </a:r>
            <a:r>
              <a:rPr lang="en-US" sz="1700" dirty="0" err="1" smtClean="0">
                <a:solidFill>
                  <a:srgbClr val="FF0000"/>
                </a:solidFill>
              </a:rPr>
              <a:t>Georgy</a:t>
            </a:r>
            <a:r>
              <a:rPr lang="en-US" sz="1700" dirty="0" smtClean="0">
                <a:solidFill>
                  <a:srgbClr val="FF0000"/>
                </a:solidFill>
              </a:rPr>
              <a:t>+ 2009</a:t>
            </a:r>
            <a:r>
              <a:rPr lang="en-US" sz="1700" dirty="0">
                <a:solidFill>
                  <a:srgbClr val="FF0000"/>
                </a:solidFill>
              </a:rPr>
              <a:t>)</a:t>
            </a:r>
            <a:endParaRPr lang="en-US" dirty="0" smtClean="0"/>
          </a:p>
        </p:txBody>
      </p:sp>
      <p:pic>
        <p:nvPicPr>
          <p:cNvPr id="10" name="Picture 132" descr="Screen shot 2011-08-07 at 00.19.5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4" y="1916881"/>
            <a:ext cx="3369918" cy="27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3" descr="Screen shot 2011-08-07 at 00.20.2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9994" y="1916881"/>
            <a:ext cx="3369918" cy="27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89"/>
    </mc:Choice>
    <mc:Fallback xmlns="">
      <p:transition xmlns:p14="http://schemas.microsoft.com/office/powerpoint/2010/main" spd="slow" advTm="692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 poor man’s contour plot</a:t>
            </a:r>
            <a:endParaRPr lang="en-US" sz="4300" dirty="0"/>
          </a:p>
        </p:txBody>
      </p:sp>
      <p:pic>
        <p:nvPicPr>
          <p:cNvPr id="10" name="Picture 9" descr="Picture 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89" y="2339699"/>
            <a:ext cx="3730931" cy="429574"/>
          </a:xfrm>
          <a:prstGeom prst="rect">
            <a:avLst/>
          </a:prstGeom>
        </p:spPr>
      </p:pic>
      <p:pic>
        <p:nvPicPr>
          <p:cNvPr id="12" name="Picture 11" descr="Picture 7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89" y="3202964"/>
            <a:ext cx="3730931" cy="867382"/>
          </a:xfrm>
          <a:prstGeom prst="rect">
            <a:avLst/>
          </a:prstGeom>
        </p:spPr>
      </p:pic>
      <p:pic>
        <p:nvPicPr>
          <p:cNvPr id="13" name="Picture 12" descr="Picture 7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75" y="2339699"/>
            <a:ext cx="3730931" cy="429574"/>
          </a:xfrm>
          <a:prstGeom prst="rect">
            <a:avLst/>
          </a:prstGeom>
        </p:spPr>
      </p:pic>
      <p:pic>
        <p:nvPicPr>
          <p:cNvPr id="16" name="Picture 15" descr="Picture 7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575" y="3211173"/>
            <a:ext cx="3730931" cy="8591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553788" y="4070346"/>
            <a:ext cx="3730931" cy="2616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LGRB        </a:t>
            </a:r>
            <a:r>
              <a:rPr lang="en-US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Ic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          </a:t>
            </a:r>
            <a:r>
              <a:rPr lang="en-US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Ib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         CC          II          </a:t>
            </a:r>
            <a:r>
              <a:rPr lang="en-US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Ia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              </a:t>
            </a: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904575" y="4070346"/>
            <a:ext cx="3730931" cy="2616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LGRB        </a:t>
            </a:r>
            <a:r>
              <a:rPr lang="en-US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Ic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          </a:t>
            </a:r>
            <a:r>
              <a:rPr lang="en-US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Ib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         CC          II          </a:t>
            </a:r>
            <a:r>
              <a:rPr lang="en-US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Ia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              </a:t>
            </a: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55108" y="2422005"/>
            <a:ext cx="457475" cy="2616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WR</a:t>
            </a: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55109" y="3714672"/>
            <a:ext cx="457475" cy="2616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WC</a:t>
            </a: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55109" y="3300227"/>
            <a:ext cx="457475" cy="2616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WN</a:t>
            </a: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505895" y="2422005"/>
            <a:ext cx="457475" cy="2616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WR</a:t>
            </a: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505895" y="3286548"/>
            <a:ext cx="457475" cy="2616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WN</a:t>
            </a: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505895" y="3700993"/>
            <a:ext cx="457475" cy="2616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WC</a:t>
            </a:r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553790" y="4713471"/>
            <a:ext cx="3730931" cy="1589"/>
          </a:xfrm>
          <a:prstGeom prst="straightConnector1">
            <a:avLst/>
          </a:prstGeom>
          <a:ln w="508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4904575" y="4711882"/>
            <a:ext cx="3730931" cy="1589"/>
          </a:xfrm>
          <a:prstGeom prst="straightConnector1">
            <a:avLst/>
          </a:prstGeom>
          <a:ln w="508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-210739" y="3976281"/>
            <a:ext cx="1529049" cy="4"/>
          </a:xfrm>
          <a:prstGeom prst="straightConnector1">
            <a:avLst/>
          </a:prstGeom>
          <a:ln w="508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4140049" y="3976281"/>
            <a:ext cx="1529049" cy="4"/>
          </a:xfrm>
          <a:prstGeom prst="straightConnector1">
            <a:avLst/>
          </a:prstGeom>
          <a:ln w="508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1222923" y="4745507"/>
            <a:ext cx="2266103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Increasing mass</a:t>
            </a:r>
            <a:endParaRPr lang="en-US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5643797" y="4745507"/>
            <a:ext cx="2266103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Increasing mass</a:t>
            </a:r>
            <a:endParaRPr lang="en-US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</a:endParaRPr>
          </a:p>
        </p:txBody>
      </p:sp>
      <p:sp>
        <p:nvSpPr>
          <p:cNvPr id="41" name="Oval 40"/>
          <p:cNvSpPr/>
          <p:nvPr/>
        </p:nvSpPr>
        <p:spPr>
          <a:xfrm rot="3000000" flipH="1">
            <a:off x="6209547" y="2605145"/>
            <a:ext cx="634980" cy="2196050"/>
          </a:xfrm>
          <a:prstGeom prst="ellipse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3000000" flipH="1">
            <a:off x="1505529" y="2602968"/>
            <a:ext cx="634980" cy="2196050"/>
          </a:xfrm>
          <a:prstGeom prst="ellipse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 bwMode="auto">
          <a:xfrm>
            <a:off x="1939937" y="1916595"/>
            <a:ext cx="787190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M 83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6047614" y="1916595"/>
            <a:ext cx="152463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NGC 1313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49" name="Picture 48" descr="Picture 7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789" y="5114839"/>
            <a:ext cx="603949" cy="16501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 bwMode="auto">
          <a:xfrm>
            <a:off x="1222921" y="5138355"/>
            <a:ext cx="3282973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P &lt; 0.3%  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EXCLUDED!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1222923" y="5530749"/>
            <a:ext cx="128171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P &lt; 4.6%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1222923" y="5947113"/>
            <a:ext cx="1504204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P &lt; 31.7%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1222923" y="6375235"/>
            <a:ext cx="1834386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P &gt; 31.7%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57" name="Right Brace 56"/>
          <p:cNvSpPr/>
          <p:nvPr/>
        </p:nvSpPr>
        <p:spPr>
          <a:xfrm>
            <a:off x="2455740" y="5551181"/>
            <a:ext cx="330182" cy="1213818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 bwMode="auto">
          <a:xfrm>
            <a:off x="2979483" y="5829533"/>
            <a:ext cx="1281718" cy="646331"/>
          </a:xfrm>
          <a:prstGeom prst="rect">
            <a:avLst/>
          </a:prstGeom>
          <a:noFill/>
          <a:ln w="508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Can not</a:t>
            </a:r>
          </a:p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cs typeface="Arial Black"/>
              </a:rPr>
              <a:t>exclude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149497" y="6195234"/>
            <a:ext cx="457475" cy="2923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/>
                <a:ea typeface="Lucida Grande"/>
                <a:cs typeface="Lucida Grande"/>
              </a:rPr>
              <a:t>1σ</a:t>
            </a:r>
            <a:endParaRPr lang="en-US" sz="13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166868" y="5800919"/>
            <a:ext cx="457475" cy="2923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/>
                <a:ea typeface="Lucida Grande"/>
                <a:cs typeface="Lucida Grande"/>
              </a:rPr>
              <a:t>2σ</a:t>
            </a:r>
            <a:endParaRPr lang="en-US" sz="13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178627" y="5384555"/>
            <a:ext cx="457475" cy="2923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1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/>
                <a:ea typeface="Lucida Grande"/>
                <a:cs typeface="Lucida Grande"/>
              </a:rPr>
              <a:t>3σ</a:t>
            </a:r>
            <a:endParaRPr lang="en-US" sz="13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5206112" y="5525234"/>
            <a:ext cx="3429394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457200" indent="-457200" algn="l">
              <a:buClr>
                <a:schemeClr val="tx1"/>
              </a:buClr>
              <a:buFont typeface="Wingdings" charset="2"/>
              <a:buNone/>
            </a:pPr>
            <a:r>
              <a:rPr lang="en-US" sz="2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The right direction!</a:t>
            </a:r>
            <a:endParaRPr lang="en-US" sz="24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073" y="155784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Typical SN </a:t>
            </a:r>
            <a:r>
              <a:rPr lang="en-US" dirty="0" err="1" smtClean="0">
                <a:solidFill>
                  <a:schemeClr val="bg2"/>
                </a:solidFill>
              </a:rPr>
              <a:t>Ib</a:t>
            </a:r>
            <a:r>
              <a:rPr lang="en-US" dirty="0" smtClean="0">
                <a:solidFill>
                  <a:schemeClr val="bg2"/>
                </a:solidFill>
              </a:rPr>
              <a:t>/c host</a:t>
            </a:r>
            <a:endParaRPr lang="en-US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7901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 animBg="1"/>
      <p:bldP spid="42" grpId="0" animBg="1"/>
      <p:bldP spid="60" grpId="0"/>
      <p:bldP spid="61" grpId="0"/>
      <p:bldP spid="62" grpId="0"/>
      <p:bldP spid="6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75995" y="2201333"/>
            <a:ext cx="4592337" cy="4106333"/>
          </a:xfrm>
        </p:spPr>
        <p:txBody>
          <a:bodyPr>
            <a:normAutofit/>
          </a:bodyPr>
          <a:lstStyle/>
          <a:p>
            <a:r>
              <a:rPr lang="en-US" dirty="0" smtClean="0"/>
              <a:t>WR viable progenitors of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Ib</a:t>
            </a:r>
            <a:r>
              <a:rPr lang="en-US" dirty="0" smtClean="0"/>
              <a:t>/c and GRBs</a:t>
            </a:r>
          </a:p>
          <a:p>
            <a:pPr lvl="1"/>
            <a:r>
              <a:rPr lang="en-US" dirty="0" smtClean="0"/>
              <a:t>The opposite would have been an upset!</a:t>
            </a:r>
          </a:p>
          <a:p>
            <a:r>
              <a:rPr lang="en-US" dirty="0" smtClean="0"/>
              <a:t>WC distribution at brighter locations than WN</a:t>
            </a:r>
          </a:p>
          <a:p>
            <a:pPr lvl="1"/>
            <a:r>
              <a:rPr lang="en-US" dirty="0" smtClean="0"/>
              <a:t>WC probabilistically more associated with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Ic</a:t>
            </a:r>
            <a:r>
              <a:rPr lang="en-US" dirty="0" smtClean="0"/>
              <a:t> and WN with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Ib</a:t>
            </a:r>
            <a:endParaRPr lang="en-US" dirty="0" smtClean="0"/>
          </a:p>
          <a:p>
            <a:r>
              <a:rPr lang="en-US" dirty="0" err="1" smtClean="0"/>
              <a:t>SNe</a:t>
            </a:r>
            <a:r>
              <a:rPr lang="en-US" dirty="0" smtClean="0"/>
              <a:t> II compatible with WR (esp. WN) at low Z</a:t>
            </a:r>
          </a:p>
        </p:txBody>
      </p:sp>
      <p:pic>
        <p:nvPicPr>
          <p:cNvPr id="4" name="Content Placeholder 4" descr="Picture 13.png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-656" b="-656"/>
          <a:stretch/>
        </p:blipFill>
        <p:spPr>
          <a:xfrm>
            <a:off x="5104680" y="1619415"/>
            <a:ext cx="3774737" cy="2989517"/>
          </a:xfrm>
        </p:spPr>
      </p:pic>
      <p:sp>
        <p:nvSpPr>
          <p:cNvPr id="5" name="Content Placeholder 6"/>
          <p:cNvSpPr>
            <a:spLocks noGrp="1"/>
          </p:cNvSpPr>
          <p:nvPr>
            <p:ph sz="half" idx="2"/>
          </p:nvPr>
        </p:nvSpPr>
        <p:spPr>
          <a:xfrm>
            <a:off x="5104680" y="4704182"/>
            <a:ext cx="3774736" cy="1984484"/>
          </a:xfrm>
        </p:spPr>
        <p:txBody>
          <a:bodyPr>
            <a:normAutofit/>
          </a:bodyPr>
          <a:lstStyle/>
          <a:p>
            <a:r>
              <a:rPr lang="en-US" dirty="0" smtClean="0"/>
              <a:t>Monte Carlo simulations for:</a:t>
            </a:r>
          </a:p>
          <a:p>
            <a:pPr lvl="1"/>
            <a:r>
              <a:rPr lang="en-US" dirty="0" smtClean="0"/>
              <a:t>Candidate stars (completeness)</a:t>
            </a:r>
          </a:p>
          <a:p>
            <a:pPr lvl="1"/>
            <a:r>
              <a:rPr lang="en-US" dirty="0" smtClean="0"/>
              <a:t>Errors in star numbers</a:t>
            </a:r>
          </a:p>
          <a:p>
            <a:pPr lvl="1"/>
            <a:r>
              <a:rPr lang="en-US" dirty="0" smtClean="0"/>
              <a:t>Foreground star removal effect</a:t>
            </a:r>
          </a:p>
          <a:p>
            <a:pPr lvl="1"/>
            <a:r>
              <a:rPr lang="en-US" dirty="0" smtClean="0"/>
              <a:t>WN to WC transition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92214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,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7|16.7|40.2|13.6|4.3|3.3|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4|3.7|1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,6|6,2|9|12,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4|8.4|2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3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Theme3.thmx</Template>
  <TotalTime>1204</TotalTime>
  <Words>895</Words>
  <Application>Microsoft Macintosh PowerPoint</Application>
  <PresentationFormat>On-screen Show (4:3)</PresentationFormat>
  <Paragraphs>137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Theme3</vt:lpstr>
      <vt:lpstr>LOCATions of WR stars, SNE IB/c and GRBs</vt:lpstr>
      <vt:lpstr>Stripped SNE: the questions</vt:lpstr>
      <vt:lpstr>Stripped SNe: the diagnostics</vt:lpstr>
      <vt:lpstr>Location with respect to galaxy light</vt:lpstr>
      <vt:lpstr>The next obvious step</vt:lpstr>
      <vt:lpstr>On the statistics</vt:lpstr>
      <vt:lpstr>Results</vt:lpstr>
      <vt:lpstr>A poor man’s contour plot</vt:lpstr>
      <vt:lpstr>ConClusions</vt:lpstr>
      <vt:lpstr>AN INCREASING SAMPLE</vt:lpstr>
      <vt:lpstr>SPECTROSCOPY of normal SN Ib/c BIRTHPLACES</vt:lpstr>
      <vt:lpstr>metallicities</vt:lpstr>
      <vt:lpstr>Stellar lifetimes comparison</vt:lpstr>
      <vt:lpstr>SN 2006oz: a superluminous event</vt:lpstr>
      <vt:lpstr>The End</vt:lpstr>
    </vt:vector>
  </TitlesOfParts>
  <Company>Dark Cosmology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Jensen</dc:creator>
  <cp:lastModifiedBy>Brian Jensen</cp:lastModifiedBy>
  <cp:revision>74</cp:revision>
  <dcterms:created xsi:type="dcterms:W3CDTF">2012-03-05T15:51:51Z</dcterms:created>
  <dcterms:modified xsi:type="dcterms:W3CDTF">2012-03-15T02:42:32Z</dcterms:modified>
</cp:coreProperties>
</file>