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0" r:id="rId1"/>
  </p:sldMasterIdLst>
  <p:notesMasterIdLst>
    <p:notesMasterId r:id="rId22"/>
  </p:notesMasterIdLst>
  <p:sldIdLst>
    <p:sldId id="256" r:id="rId2"/>
    <p:sldId id="318" r:id="rId3"/>
    <p:sldId id="312" r:id="rId4"/>
    <p:sldId id="322" r:id="rId5"/>
    <p:sldId id="299" r:id="rId6"/>
    <p:sldId id="323" r:id="rId7"/>
    <p:sldId id="314" r:id="rId8"/>
    <p:sldId id="320" r:id="rId9"/>
    <p:sldId id="321" r:id="rId10"/>
    <p:sldId id="308" r:id="rId11"/>
    <p:sldId id="304" r:id="rId12"/>
    <p:sldId id="306" r:id="rId13"/>
    <p:sldId id="305" r:id="rId14"/>
    <p:sldId id="316" r:id="rId15"/>
    <p:sldId id="311" r:id="rId16"/>
    <p:sldId id="319" r:id="rId17"/>
    <p:sldId id="307" r:id="rId18"/>
    <p:sldId id="262" r:id="rId19"/>
    <p:sldId id="282" r:id="rId20"/>
    <p:sldId id="266" r:id="rId21"/>
  </p:sldIdLst>
  <p:sldSz cx="10080625" cy="7559675"/>
  <p:notesSz cx="7772400" cy="10058400"/>
  <p:defaultTextStyle>
    <a:defPPr>
      <a:defRPr lang="en-GB"/>
    </a:defPPr>
    <a:lvl1pPr algn="l" defTabSz="457010" rtl="0" fontAlgn="base" hangingPunct="0">
      <a:lnSpc>
        <a:spcPct val="104000"/>
      </a:lnSpc>
      <a:spcBef>
        <a:spcPct val="0"/>
      </a:spcBef>
      <a:spcAft>
        <a:spcPct val="0"/>
      </a:spcAft>
      <a:buClr>
        <a:srgbClr val="000000"/>
      </a:buClr>
      <a:buSzPct val="45000"/>
      <a:buFont typeface="Wingdings" pitchFamily="-112" charset="2"/>
      <a:defRPr kern="1200">
        <a:solidFill>
          <a:schemeClr val="bg1"/>
        </a:solidFill>
        <a:latin typeface="Arial" pitchFamily="-112" charset="0"/>
        <a:ea typeface="+mn-ea"/>
        <a:cs typeface="+mn-cs"/>
      </a:defRPr>
    </a:lvl1pPr>
    <a:lvl2pPr marL="430035" indent="-215812" algn="l" defTabSz="457010" rtl="0" fontAlgn="base" hangingPunct="0">
      <a:lnSpc>
        <a:spcPct val="104000"/>
      </a:lnSpc>
      <a:spcBef>
        <a:spcPct val="0"/>
      </a:spcBef>
      <a:spcAft>
        <a:spcPct val="0"/>
      </a:spcAft>
      <a:buClr>
        <a:srgbClr val="000000"/>
      </a:buClr>
      <a:buSzPct val="45000"/>
      <a:buFont typeface="Wingdings" pitchFamily="-112" charset="2"/>
      <a:defRPr kern="1200">
        <a:solidFill>
          <a:schemeClr val="bg1"/>
        </a:solidFill>
        <a:latin typeface="Arial" pitchFamily="-112" charset="0"/>
        <a:ea typeface="+mn-ea"/>
        <a:cs typeface="+mn-cs"/>
      </a:defRPr>
    </a:lvl2pPr>
    <a:lvl3pPr marL="645846" indent="-215812" algn="l" defTabSz="457010" rtl="0" fontAlgn="base" hangingPunct="0">
      <a:lnSpc>
        <a:spcPct val="104000"/>
      </a:lnSpc>
      <a:spcBef>
        <a:spcPct val="0"/>
      </a:spcBef>
      <a:spcAft>
        <a:spcPct val="0"/>
      </a:spcAft>
      <a:buClr>
        <a:srgbClr val="000000"/>
      </a:buClr>
      <a:buSzPct val="45000"/>
      <a:buFont typeface="Wingdings" pitchFamily="-112" charset="2"/>
      <a:defRPr kern="1200">
        <a:solidFill>
          <a:schemeClr val="bg1"/>
        </a:solidFill>
        <a:latin typeface="Arial" pitchFamily="-112" charset="0"/>
        <a:ea typeface="+mn-ea"/>
        <a:cs typeface="+mn-cs"/>
      </a:defRPr>
    </a:lvl3pPr>
    <a:lvl4pPr marL="861656" indent="-214223" algn="l" defTabSz="457010" rtl="0" fontAlgn="base" hangingPunct="0">
      <a:lnSpc>
        <a:spcPct val="104000"/>
      </a:lnSpc>
      <a:spcBef>
        <a:spcPct val="0"/>
      </a:spcBef>
      <a:spcAft>
        <a:spcPct val="0"/>
      </a:spcAft>
      <a:buClr>
        <a:srgbClr val="000000"/>
      </a:buClr>
      <a:buSzPct val="45000"/>
      <a:buFont typeface="Wingdings" pitchFamily="-112" charset="2"/>
      <a:defRPr kern="1200">
        <a:solidFill>
          <a:schemeClr val="bg1"/>
        </a:solidFill>
        <a:latin typeface="Arial" pitchFamily="-112" charset="0"/>
        <a:ea typeface="+mn-ea"/>
        <a:cs typeface="+mn-cs"/>
      </a:defRPr>
    </a:lvl4pPr>
    <a:lvl5pPr marL="1077466" indent="-215812" algn="l" defTabSz="457010" rtl="0" fontAlgn="base" hangingPunct="0">
      <a:lnSpc>
        <a:spcPct val="104000"/>
      </a:lnSpc>
      <a:spcBef>
        <a:spcPct val="0"/>
      </a:spcBef>
      <a:spcAft>
        <a:spcPct val="0"/>
      </a:spcAft>
      <a:buClr>
        <a:srgbClr val="000000"/>
      </a:buClr>
      <a:buSzPct val="45000"/>
      <a:buFont typeface="Wingdings" pitchFamily="-112" charset="2"/>
      <a:defRPr kern="1200">
        <a:solidFill>
          <a:schemeClr val="bg1"/>
        </a:solidFill>
        <a:latin typeface="Arial" pitchFamily="-112" charset="0"/>
        <a:ea typeface="+mn-ea"/>
        <a:cs typeface="+mn-cs"/>
      </a:defRPr>
    </a:lvl5pPr>
    <a:lvl6pPr marL="2285052" algn="l" defTabSz="457010" rtl="0" eaLnBrk="1" latinLnBrk="0" hangingPunct="1">
      <a:defRPr kern="1200">
        <a:solidFill>
          <a:schemeClr val="bg1"/>
        </a:solidFill>
        <a:latin typeface="Arial" pitchFamily="-112" charset="0"/>
        <a:ea typeface="+mn-ea"/>
        <a:cs typeface="+mn-cs"/>
      </a:defRPr>
    </a:lvl6pPr>
    <a:lvl7pPr marL="2742063" algn="l" defTabSz="457010" rtl="0" eaLnBrk="1" latinLnBrk="0" hangingPunct="1">
      <a:defRPr kern="1200">
        <a:solidFill>
          <a:schemeClr val="bg1"/>
        </a:solidFill>
        <a:latin typeface="Arial" pitchFamily="-112" charset="0"/>
        <a:ea typeface="+mn-ea"/>
        <a:cs typeface="+mn-cs"/>
      </a:defRPr>
    </a:lvl7pPr>
    <a:lvl8pPr marL="3199073" algn="l" defTabSz="457010" rtl="0" eaLnBrk="1" latinLnBrk="0" hangingPunct="1">
      <a:defRPr kern="1200">
        <a:solidFill>
          <a:schemeClr val="bg1"/>
        </a:solidFill>
        <a:latin typeface="Arial" pitchFamily="-112" charset="0"/>
        <a:ea typeface="+mn-ea"/>
        <a:cs typeface="+mn-cs"/>
      </a:defRPr>
    </a:lvl8pPr>
    <a:lvl9pPr marL="3656083" algn="l" defTabSz="457010" rtl="0" eaLnBrk="1" latinLnBrk="0" hangingPunct="1">
      <a:defRPr kern="1200">
        <a:solidFill>
          <a:schemeClr val="bg1"/>
        </a:solidFill>
        <a:latin typeface="Arial"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1CD30F"/>
    <a:srgbClr val="C4C5B9"/>
    <a:srgbClr val="EBAD0F"/>
    <a:srgbClr val="D7C1D2"/>
    <a:srgbClr val="D7ACC7"/>
    <a:srgbClr val="D77FCF"/>
    <a:srgbClr val="E93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75" d="100"/>
          <a:sy n="75" d="100"/>
        </p:scale>
        <p:origin x="-984" y="-12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w="9360">
            <a:noFill/>
            <a:miter lim="800000"/>
            <a:headEnd/>
            <a:tailEnd/>
          </a:ln>
          <a:effectLst/>
        </p:spPr>
        <p:txBody>
          <a:bodyPr wrap="none" anchor="ctr">
            <a:prstTxWarp prst="textNoShape">
              <a:avLst/>
            </a:prstTxWarp>
          </a:bodyPr>
          <a:lstStyle/>
          <a:p>
            <a:endParaRPr lang="en-GB"/>
          </a:p>
        </p:txBody>
      </p:sp>
      <p:sp>
        <p:nvSpPr>
          <p:cNvPr id="2050" name="Rectangle 2"/>
          <p:cNvSpPr>
            <a:spLocks noGrp="1" noRot="1" noChangeAspect="1" noChangeArrowheads="1"/>
          </p:cNvSpPr>
          <p:nvPr>
            <p:ph type="sldImg"/>
          </p:nvPr>
        </p:nvSpPr>
        <p:spPr bwMode="auto">
          <a:xfrm>
            <a:off x="1371600" y="763588"/>
            <a:ext cx="5026025" cy="3768725"/>
          </a:xfrm>
          <a:prstGeom prst="rect">
            <a:avLst/>
          </a:prstGeom>
          <a:noFill/>
          <a:ln w="9525">
            <a:noFill/>
            <a:round/>
            <a:headEnd/>
            <a:tailEnd/>
          </a:ln>
          <a:effectLst/>
        </p:spPr>
      </p:sp>
      <p:sp>
        <p:nvSpPr>
          <p:cNvPr id="2051" name="Rectangle 3"/>
          <p:cNvSpPr>
            <a:spLocks noGrp="1" noChangeArrowheads="1"/>
          </p:cNvSpPr>
          <p:nvPr>
            <p:ph type="body"/>
          </p:nvPr>
        </p:nvSpPr>
        <p:spPr bwMode="auto">
          <a:xfrm>
            <a:off x="777875" y="4776788"/>
            <a:ext cx="6215063" cy="45227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GB"/>
          </a:p>
        </p:txBody>
      </p:sp>
      <p:sp>
        <p:nvSpPr>
          <p:cNvPr id="2052" name="Rectangle 4"/>
          <p:cNvSpPr>
            <a:spLocks noGrp="1" noChangeArrowheads="1"/>
          </p:cNvSpPr>
          <p:nvPr>
            <p:ph type="hdr"/>
          </p:nvPr>
        </p:nvSpPr>
        <p:spPr bwMode="auto">
          <a:xfrm>
            <a:off x="0" y="0"/>
            <a:ext cx="3370263" cy="5000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12" charset="0"/>
                <a:ea typeface="DejaVu Sans" charset="0"/>
                <a:cs typeface="DejaVu Sans" charset="0"/>
              </a:defRPr>
            </a:lvl1pPr>
          </a:lstStyle>
          <a:p>
            <a:endParaRPr lang="en-US"/>
          </a:p>
        </p:txBody>
      </p:sp>
      <p:sp>
        <p:nvSpPr>
          <p:cNvPr id="2053" name="Rectangle 5"/>
          <p:cNvSpPr>
            <a:spLocks noGrp="1" noChangeArrowheads="1"/>
          </p:cNvSpPr>
          <p:nvPr>
            <p:ph type="dt"/>
          </p:nvPr>
        </p:nvSpPr>
        <p:spPr bwMode="auto">
          <a:xfrm>
            <a:off x="4398963" y="0"/>
            <a:ext cx="3370262" cy="5000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12" charset="0"/>
                <a:ea typeface="DejaVu Sans" charset="0"/>
                <a:cs typeface="DejaVu Sans" charset="0"/>
              </a:defRPr>
            </a:lvl1pPr>
          </a:lstStyle>
          <a:p>
            <a:endParaRPr lang="en-US"/>
          </a:p>
        </p:txBody>
      </p:sp>
      <p:sp>
        <p:nvSpPr>
          <p:cNvPr id="2054" name="Rectangle 6"/>
          <p:cNvSpPr>
            <a:spLocks noGrp="1" noChangeArrowheads="1"/>
          </p:cNvSpPr>
          <p:nvPr>
            <p:ph type="ftr"/>
          </p:nvPr>
        </p:nvSpPr>
        <p:spPr bwMode="auto">
          <a:xfrm>
            <a:off x="0" y="9555163"/>
            <a:ext cx="3370263" cy="50006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12" charset="0"/>
                <a:ea typeface="DejaVu Sans" charset="0"/>
                <a:cs typeface="DejaVu Sans" charset="0"/>
              </a:defRPr>
            </a:lvl1pPr>
          </a:lstStyle>
          <a:p>
            <a:endParaRPr lang="en-US"/>
          </a:p>
        </p:txBody>
      </p:sp>
      <p:sp>
        <p:nvSpPr>
          <p:cNvPr id="2055" name="Rectangle 7"/>
          <p:cNvSpPr>
            <a:spLocks noGrp="1" noChangeArrowheads="1"/>
          </p:cNvSpPr>
          <p:nvPr>
            <p:ph type="sldNum"/>
          </p:nvPr>
        </p:nvSpPr>
        <p:spPr bwMode="auto">
          <a:xfrm>
            <a:off x="4398963" y="9555163"/>
            <a:ext cx="3370262" cy="50006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12" charset="0"/>
                <a:ea typeface="DejaVu Sans" charset="0"/>
                <a:cs typeface="DejaVu Sans" charset="0"/>
              </a:defRPr>
            </a:lvl1pPr>
          </a:lstStyle>
          <a:p>
            <a:fld id="{095D1377-D2FD-5B47-AF7B-41467BA7C747}"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01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mn-ea"/>
        <a:cs typeface="+mn-cs"/>
      </a:defRPr>
    </a:lvl1pPr>
    <a:lvl2pPr marL="742642" indent="-285632" algn="l" defTabSz="45701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mn-ea"/>
        <a:cs typeface="+mn-cs"/>
      </a:defRPr>
    </a:lvl2pPr>
    <a:lvl3pPr marL="1142524" indent="-228506" algn="l" defTabSz="45701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mn-ea"/>
        <a:cs typeface="+mn-cs"/>
      </a:defRPr>
    </a:lvl3pPr>
    <a:lvl4pPr marL="1599537" indent="-228506" algn="l" defTabSz="45701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mn-ea"/>
        <a:cs typeface="+mn-cs"/>
      </a:defRPr>
    </a:lvl4pPr>
    <a:lvl5pPr marL="2056547" indent="-228506" algn="l" defTabSz="45701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mn-ea"/>
        <a:cs typeface="+mn-cs"/>
      </a:defRPr>
    </a:lvl5pPr>
    <a:lvl6pPr marL="2285052" algn="l" defTabSz="457010" rtl="0" eaLnBrk="1" latinLnBrk="0" hangingPunct="1">
      <a:defRPr sz="1200" kern="1200">
        <a:solidFill>
          <a:schemeClr val="tx1"/>
        </a:solidFill>
        <a:latin typeface="+mn-lt"/>
        <a:ea typeface="+mn-ea"/>
        <a:cs typeface="+mn-cs"/>
      </a:defRPr>
    </a:lvl6pPr>
    <a:lvl7pPr marL="2742063" algn="l" defTabSz="457010" rtl="0" eaLnBrk="1" latinLnBrk="0" hangingPunct="1">
      <a:defRPr sz="1200" kern="1200">
        <a:solidFill>
          <a:schemeClr val="tx1"/>
        </a:solidFill>
        <a:latin typeface="+mn-lt"/>
        <a:ea typeface="+mn-ea"/>
        <a:cs typeface="+mn-cs"/>
      </a:defRPr>
    </a:lvl7pPr>
    <a:lvl8pPr marL="3199073" algn="l" defTabSz="457010" rtl="0" eaLnBrk="1" latinLnBrk="0" hangingPunct="1">
      <a:defRPr sz="1200" kern="1200">
        <a:solidFill>
          <a:schemeClr val="tx1"/>
        </a:solidFill>
        <a:latin typeface="+mn-lt"/>
        <a:ea typeface="+mn-ea"/>
        <a:cs typeface="+mn-cs"/>
      </a:defRPr>
    </a:lvl8pPr>
    <a:lvl9pPr marL="3656083" algn="l" defTabSz="4570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7154E2F-0401-3346-A4A7-2E3EFAD3DF3C}" type="slidenum">
              <a:rPr lang="en-US"/>
              <a:pPr/>
              <a:t>1</a:t>
            </a:fld>
            <a:endParaRPr lang="en-US"/>
          </a:p>
        </p:txBody>
      </p:sp>
      <p:sp>
        <p:nvSpPr>
          <p:cNvPr id="8193" name="Text Box 1"/>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GB"/>
          </a:p>
        </p:txBody>
      </p:sp>
      <p:sp>
        <p:nvSpPr>
          <p:cNvPr id="8194" name="Text Box 2"/>
          <p:cNvSpPr txBox="1">
            <a:spLocks noGrp="1" noChangeArrowheads="1"/>
          </p:cNvSpPr>
          <p:nvPr>
            <p:ph type="body"/>
          </p:nvPr>
        </p:nvSpPr>
        <p:spPr bwMode="auto">
          <a:xfrm>
            <a:off x="777875" y="4776788"/>
            <a:ext cx="6216650" cy="4525962"/>
          </a:xfrm>
          <a:prstGeom prst="rect">
            <a:avLst/>
          </a:prstGeom>
          <a:noFill/>
          <a:ln>
            <a:round/>
            <a:headEnd/>
            <a:tailEnd/>
          </a:ln>
        </p:spPr>
        <p:txBody>
          <a:bodyPr wrap="none" anchor="ctr">
            <a:prstTxWarp prst="textNoShape">
              <a:avLst/>
            </a:prstTxWarp>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VLT/UVOT</a:t>
            </a:r>
            <a:endParaRPr lang="en-GB" dirty="0"/>
          </a:p>
        </p:txBody>
      </p:sp>
      <p:sp>
        <p:nvSpPr>
          <p:cNvPr id="4" name="Slide Number Placeholder 3"/>
          <p:cNvSpPr>
            <a:spLocks noGrp="1"/>
          </p:cNvSpPr>
          <p:nvPr>
            <p:ph type="sldNum" sz="quarter" idx="10"/>
          </p:nvPr>
        </p:nvSpPr>
        <p:spPr/>
        <p:txBody>
          <a:bodyPr/>
          <a:lstStyle/>
          <a:p>
            <a:fld id="{F4C1A1D4-8267-A44E-870E-9D4D515A6049}"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VLT/UVOT</a:t>
            </a:r>
            <a:endParaRPr lang="en-GB" dirty="0"/>
          </a:p>
        </p:txBody>
      </p:sp>
      <p:sp>
        <p:nvSpPr>
          <p:cNvPr id="4" name="Slide Number Placeholder 3"/>
          <p:cNvSpPr>
            <a:spLocks noGrp="1"/>
          </p:cNvSpPr>
          <p:nvPr>
            <p:ph type="sldNum" sz="quarter" idx="10"/>
          </p:nvPr>
        </p:nvSpPr>
        <p:spPr/>
        <p:txBody>
          <a:bodyPr/>
          <a:lstStyle/>
          <a:p>
            <a:fld id="{F4C1A1D4-8267-A44E-870E-9D4D515A6049}"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Alll</a:t>
            </a:r>
            <a:r>
              <a:rPr lang="en-GB" dirty="0" smtClean="0"/>
              <a:t>,</a:t>
            </a:r>
            <a:r>
              <a:rPr lang="en-GB" baseline="0" dirty="0" smtClean="0"/>
              <a:t> with IP of 28eV, frequently weaker than All, which has IP of 19eV. Therefore, missing gas cannot be in ionised form with IP between 20eV and 50eV. Must be in ultra-ionised form, with IP &gt;200eV</a:t>
            </a:r>
            <a:endParaRPr lang="en-GB" dirty="0"/>
          </a:p>
        </p:txBody>
      </p:sp>
      <p:sp>
        <p:nvSpPr>
          <p:cNvPr id="4" name="Slide Number Placeholder 3"/>
          <p:cNvSpPr>
            <a:spLocks noGrp="1"/>
          </p:cNvSpPr>
          <p:nvPr>
            <p:ph type="sldNum" idx="10"/>
          </p:nvPr>
        </p:nvSpPr>
        <p:spPr/>
        <p:txBody>
          <a:bodyPr/>
          <a:lstStyle/>
          <a:p>
            <a:fld id="{095D1377-D2FD-5B47-AF7B-41467BA7C747}"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GB" sz="1200" b="0" i="0" u="none" strike="noStrike" kern="1200" cap="none" spc="0" normalizeH="0" baseline="0" noProof="0" dirty="0" smtClean="0">
                <a:ln>
                  <a:noFill/>
                </a:ln>
                <a:solidFill>
                  <a:schemeClr val="tx1"/>
                </a:solidFill>
                <a:effectLst/>
                <a:uLnTx/>
                <a:uFillTx/>
                <a:latin typeface="Times New Roman"/>
                <a:ea typeface="+mn-ea"/>
                <a:cs typeface="Times New Roman"/>
              </a:rPr>
              <a:t>Small fraction of ionised gas at with ionisation potentials smaller than 140eV, </a:t>
            </a:r>
            <a:endParaRPr lang="en-GB" dirty="0"/>
          </a:p>
        </p:txBody>
      </p:sp>
      <p:sp>
        <p:nvSpPr>
          <p:cNvPr id="4" name="Slide Number Placeholder 3"/>
          <p:cNvSpPr>
            <a:spLocks noGrp="1"/>
          </p:cNvSpPr>
          <p:nvPr>
            <p:ph type="sldNum" idx="10"/>
          </p:nvPr>
        </p:nvSpPr>
        <p:spPr/>
        <p:txBody>
          <a:bodyPr/>
          <a:lstStyle/>
          <a:p>
            <a:fld id="{095D1377-D2FD-5B47-AF7B-41467BA7C747}"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44FEC9E-83B2-A94F-BC02-E194CC7B8438}" type="slidenum">
              <a:rPr lang="en-US"/>
              <a:pPr/>
              <a:t>16</a:t>
            </a:fld>
            <a:endParaRPr lang="en-US"/>
          </a:p>
        </p:txBody>
      </p:sp>
      <p:sp>
        <p:nvSpPr>
          <p:cNvPr id="9217" name="Text Box 1"/>
          <p:cNvSpPr txBox="1">
            <a:spLocks noChangeArrowheads="1"/>
          </p:cNvSpPr>
          <p:nvPr/>
        </p:nvSpPr>
        <p:spPr bwMode="auto">
          <a:xfrm>
            <a:off x="1371600" y="763588"/>
            <a:ext cx="5029200" cy="377190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GB"/>
          </a:p>
        </p:txBody>
      </p:sp>
      <p:sp>
        <p:nvSpPr>
          <p:cNvPr id="9218" name="Text Box 2"/>
          <p:cNvSpPr txBox="1">
            <a:spLocks noGrp="1" noChangeArrowheads="1"/>
          </p:cNvSpPr>
          <p:nvPr>
            <p:ph type="body"/>
          </p:nvPr>
        </p:nvSpPr>
        <p:spPr bwMode="auto">
          <a:xfrm>
            <a:off x="777875" y="4776788"/>
            <a:ext cx="6216650" cy="4525962"/>
          </a:xfrm>
          <a:prstGeom prst="rect">
            <a:avLst/>
          </a:prstGeom>
          <a:noFill/>
          <a:ln>
            <a:round/>
            <a:headEnd/>
            <a:tailEnd/>
          </a:ln>
        </p:spPr>
        <p:txBody>
          <a:bodyPr wrap="none" anchor="ctr">
            <a:prstTxWarp prst="textNoShape">
              <a:avLst/>
            </a:prstTxWarp>
          </a:bodyPr>
          <a:lstStyle/>
          <a:p>
            <a:r>
              <a:rPr lang="en-GB" dirty="0" smtClean="0"/>
              <a:t>Since the detection</a:t>
            </a:r>
            <a:r>
              <a:rPr lang="en-GB" baseline="0" dirty="0" smtClean="0"/>
              <a:t> of the first afterglow we have been probing the surrounding GRB environment, in particular the dust (e.g. </a:t>
            </a:r>
            <a:r>
              <a:rPr lang="en-GB" baseline="0" dirty="0" err="1" smtClean="0"/>
              <a:t>Galama</a:t>
            </a:r>
            <a:r>
              <a:rPr lang="en-GB" baseline="0" dirty="0" smtClean="0"/>
              <a:t> &amp; </a:t>
            </a:r>
            <a:r>
              <a:rPr lang="en-GB" baseline="0" dirty="0" err="1" smtClean="0"/>
              <a:t>Wijers</a:t>
            </a:r>
            <a:r>
              <a:rPr lang="en-GB" baseline="0" dirty="0" smtClean="0"/>
              <a:t> 2001)</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FM90 best-fit</a:t>
            </a:r>
            <a:r>
              <a:rPr lang="en-GB" baseline="0" dirty="0" smtClean="0"/>
              <a:t> model provided acceptable fit (at 97%; 2sigma) to all initial 50 </a:t>
            </a:r>
            <a:r>
              <a:rPr lang="en-GB" baseline="0" dirty="0" err="1" smtClean="0"/>
              <a:t>GRBs</a:t>
            </a:r>
            <a:r>
              <a:rPr lang="en-GB" baseline="0" dirty="0" smtClean="0"/>
              <a:t> analysis. SMC and LMC models provided acceptable fit to 49/50, and Milky Way model provided acceptable fit to 44/50 </a:t>
            </a:r>
            <a:r>
              <a:rPr lang="en-GB" baseline="0" dirty="0" err="1" smtClean="0"/>
              <a:t>GRBs</a:t>
            </a:r>
            <a:r>
              <a:rPr lang="en-GB" baseline="0" dirty="0" smtClean="0"/>
              <a:t>. WHICH OF THESE HAS Av DETETED AT 2SIGMA?</a:t>
            </a:r>
          </a:p>
          <a:p>
            <a:endParaRPr lang="en-GB" dirty="0"/>
          </a:p>
        </p:txBody>
      </p:sp>
      <p:sp>
        <p:nvSpPr>
          <p:cNvPr id="4" name="Slide Number Placeholder 3"/>
          <p:cNvSpPr>
            <a:spLocks noGrp="1"/>
          </p:cNvSpPr>
          <p:nvPr>
            <p:ph type="sldNum" idx="10"/>
          </p:nvPr>
        </p:nvSpPr>
        <p:spPr/>
        <p:txBody>
          <a:bodyPr/>
          <a:lstStyle/>
          <a:p>
            <a:fld id="{095D1377-D2FD-5B47-AF7B-41467BA7C747}"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436152" y="3443852"/>
            <a:ext cx="7140443" cy="2109989"/>
          </a:xfrm>
        </p:spPr>
        <p:txBody>
          <a:bodyPr vert="horz" lIns="50377" tIns="0" rIns="50377" bIns="0" rtlCol="0" anchor="b" anchorCtr="0">
            <a:noAutofit/>
          </a:bodyPr>
          <a:lstStyle>
            <a:lvl1pPr algn="l" defTabSz="1007525" rtl="0" eaLnBrk="1" latinLnBrk="0" hangingPunct="1">
              <a:lnSpc>
                <a:spcPts val="5512"/>
              </a:lnSpc>
              <a:spcBef>
                <a:spcPct val="0"/>
              </a:spcBef>
              <a:buNone/>
              <a:defRPr sz="51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436152" y="5574000"/>
            <a:ext cx="7140443" cy="1294215"/>
          </a:xfrm>
        </p:spPr>
        <p:txBody>
          <a:bodyPr vert="horz" lIns="100750" tIns="0" rIns="50377" bIns="0" rtlCol="0">
            <a:normAutofit/>
          </a:bodyPr>
          <a:lstStyle>
            <a:lvl1pPr marL="0" indent="0" algn="l" defTabSz="1007525" rtl="0" eaLnBrk="1" latinLnBrk="0" hangingPunct="1">
              <a:lnSpc>
                <a:spcPts val="2866"/>
              </a:lnSpc>
              <a:spcBef>
                <a:spcPts val="0"/>
              </a:spcBef>
              <a:buSzPct val="90000"/>
              <a:buFontTx/>
              <a:buNone/>
              <a:defRPr sz="2400" kern="1200">
                <a:solidFill>
                  <a:schemeClr val="tx1"/>
                </a:solidFill>
                <a:latin typeface="+mn-lt"/>
                <a:ea typeface="+mn-ea"/>
                <a:cs typeface="+mn-cs"/>
              </a:defRPr>
            </a:lvl1pPr>
            <a:lvl2pPr marL="503763" indent="0" algn="ctr">
              <a:buNone/>
              <a:defRPr>
                <a:solidFill>
                  <a:schemeClr val="tx1">
                    <a:tint val="75000"/>
                  </a:schemeClr>
                </a:solidFill>
              </a:defRPr>
            </a:lvl2pPr>
            <a:lvl3pPr marL="1007525" indent="0" algn="ctr">
              <a:buNone/>
              <a:defRPr>
                <a:solidFill>
                  <a:schemeClr val="tx1">
                    <a:tint val="75000"/>
                  </a:schemeClr>
                </a:solidFill>
              </a:defRPr>
            </a:lvl3pPr>
            <a:lvl4pPr marL="1511289" indent="0" algn="ctr">
              <a:buNone/>
              <a:defRPr>
                <a:solidFill>
                  <a:schemeClr val="tx1">
                    <a:tint val="75000"/>
                  </a:schemeClr>
                </a:solidFill>
              </a:defRPr>
            </a:lvl4pPr>
            <a:lvl5pPr marL="2015050" indent="0" algn="ctr">
              <a:buNone/>
              <a:defRPr>
                <a:solidFill>
                  <a:schemeClr val="tx1">
                    <a:tint val="75000"/>
                  </a:schemeClr>
                </a:solidFill>
              </a:defRPr>
            </a:lvl5pPr>
            <a:lvl6pPr marL="2518813" indent="0" algn="ctr">
              <a:buNone/>
              <a:defRPr>
                <a:solidFill>
                  <a:schemeClr val="tx1">
                    <a:tint val="75000"/>
                  </a:schemeClr>
                </a:solidFill>
              </a:defRPr>
            </a:lvl6pPr>
            <a:lvl7pPr marL="3022575" indent="0" algn="ctr">
              <a:buNone/>
              <a:defRPr>
                <a:solidFill>
                  <a:schemeClr val="tx1">
                    <a:tint val="75000"/>
                  </a:schemeClr>
                </a:solidFill>
              </a:defRPr>
            </a:lvl7pPr>
            <a:lvl8pPr marL="3526337" indent="0" algn="ctr">
              <a:buNone/>
              <a:defRPr>
                <a:solidFill>
                  <a:schemeClr val="tx1">
                    <a:tint val="75000"/>
                  </a:schemeClr>
                </a:solidFill>
              </a:defRPr>
            </a:lvl8pPr>
            <a:lvl9pPr marL="40301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04031" y="6944821"/>
            <a:ext cx="2187496" cy="302387"/>
          </a:xfrm>
        </p:spPr>
        <p:txBody>
          <a:bodyPr vert="horz" lIns="100750" tIns="50377" rIns="100750" bIns="50377" rtlCol="0" anchor="ctr"/>
          <a:lstStyle>
            <a:lvl1pPr marL="0" algn="l" defTabSz="1007525" rtl="0" eaLnBrk="1" latinLnBrk="0" hangingPunct="1">
              <a:defRPr sz="1200" kern="1200">
                <a:solidFill>
                  <a:schemeClr val="tx1"/>
                </a:solidFill>
                <a:latin typeface="Rockwell" pitchFamily="18" charset="0"/>
                <a:ea typeface="+mn-ea"/>
                <a:cs typeface="+mn-cs"/>
              </a:defRPr>
            </a:lvl1pPr>
          </a:lstStyle>
          <a:p>
            <a:endParaRPr lang="en-US"/>
          </a:p>
        </p:txBody>
      </p:sp>
      <p:sp>
        <p:nvSpPr>
          <p:cNvPr id="5" name="Footer Placeholder 4"/>
          <p:cNvSpPr>
            <a:spLocks noGrp="1"/>
          </p:cNvSpPr>
          <p:nvPr>
            <p:ph type="ftr" sz="quarter" idx="11"/>
          </p:nvPr>
        </p:nvSpPr>
        <p:spPr>
          <a:xfrm>
            <a:off x="4364910" y="6944821"/>
            <a:ext cx="4203621" cy="302387"/>
          </a:xfrm>
        </p:spPr>
        <p:txBody>
          <a:bodyPr vert="horz" lIns="100750" tIns="50377" rIns="100750" bIns="50377" rtlCol="0" anchor="ctr"/>
          <a:lstStyle>
            <a:lvl1pPr marL="0" algn="l" defTabSz="1007525" rtl="0" eaLnBrk="1" latinLnBrk="0" hangingPunct="1">
              <a:defRPr sz="12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9122970" y="6944821"/>
            <a:ext cx="756047" cy="302387"/>
          </a:xfrm>
        </p:spPr>
        <p:txBody>
          <a:bodyPr vert="horz" lIns="100750" tIns="50377" rIns="100750" bIns="50377" rtlCol="0" anchor="ctr"/>
          <a:lstStyle>
            <a:lvl1pPr marL="0" algn="r" defTabSz="1007525" rtl="0" eaLnBrk="1" latinLnBrk="0" hangingPunct="1">
              <a:defRPr sz="1200" kern="1200">
                <a:solidFill>
                  <a:schemeClr val="tx1"/>
                </a:solidFill>
                <a:latin typeface="Rockwell" pitchFamily="18" charset="0"/>
                <a:ea typeface="+mn-ea"/>
                <a:cs typeface="+mn-cs"/>
              </a:defRPr>
            </a:lvl1pPr>
          </a:lstStyle>
          <a:p>
            <a:fld id="{C2127F4C-1906-8342-998C-562E0F1D5F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58E57-8DAE-0443-BB88-9FE28D1C9E50}" type="slidenum">
              <a:rPr lang="en-US" smtClean="0"/>
              <a:pPr/>
              <a:t>‹#›</a:t>
            </a:fld>
            <a:endParaRPr lang="en-US"/>
          </a:p>
        </p:txBody>
      </p:sp>
      <p:sp>
        <p:nvSpPr>
          <p:cNvPr id="11" name="Content Placeholder 2"/>
          <p:cNvSpPr>
            <a:spLocks noGrp="1"/>
          </p:cNvSpPr>
          <p:nvPr>
            <p:ph sz="half" idx="14"/>
          </p:nvPr>
        </p:nvSpPr>
        <p:spPr>
          <a:xfrm>
            <a:off x="5120957" y="1912668"/>
            <a:ext cx="3931444"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5120957" y="4267021"/>
            <a:ext cx="3931444"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1008062" y="1912674"/>
            <a:ext cx="3931444" cy="4471057"/>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8062" y="1912668"/>
            <a:ext cx="3931444"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58E57-8DAE-0443-BB88-9FE28D1C9E50}" type="slidenum">
              <a:rPr lang="en-US" smtClean="0"/>
              <a:pPr/>
              <a:t>‹#›</a:t>
            </a:fld>
            <a:endParaRPr lang="en-US"/>
          </a:p>
        </p:txBody>
      </p:sp>
      <p:sp>
        <p:nvSpPr>
          <p:cNvPr id="8" name="Content Placeholder 2"/>
          <p:cNvSpPr>
            <a:spLocks noGrp="1"/>
          </p:cNvSpPr>
          <p:nvPr>
            <p:ph sz="half" idx="13"/>
          </p:nvPr>
        </p:nvSpPr>
        <p:spPr>
          <a:xfrm>
            <a:off x="1008062" y="4267021"/>
            <a:ext cx="3931444"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5120957" y="1912668"/>
            <a:ext cx="3931444"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5120957" y="4267021"/>
            <a:ext cx="3931444"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0F6F8-3BFA-1043-A18F-00193E2C68F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7394F-6999-6A4C-8FF9-82203451481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1862966"/>
            <a:ext cx="3928994" cy="1280945"/>
          </a:xfrm>
        </p:spPr>
        <p:txBody>
          <a:bodyPr tIns="0" bIns="0" anchor="b"/>
          <a:lstStyle>
            <a:lvl1pPr algn="l">
              <a:lnSpc>
                <a:spcPts val="5071"/>
              </a:lnSpc>
              <a:defRPr sz="4600" b="1"/>
            </a:lvl1pPr>
          </a:lstStyle>
          <a:p>
            <a:r>
              <a:rPr lang="en-US" smtClean="0"/>
              <a:t>Click to edit Master title style</a:t>
            </a:r>
            <a:endParaRPr/>
          </a:p>
        </p:txBody>
      </p:sp>
      <p:sp>
        <p:nvSpPr>
          <p:cNvPr id="3" name="Content Placeholder 2"/>
          <p:cNvSpPr>
            <a:spLocks noGrp="1"/>
          </p:cNvSpPr>
          <p:nvPr>
            <p:ph idx="1"/>
          </p:nvPr>
        </p:nvSpPr>
        <p:spPr>
          <a:xfrm>
            <a:off x="5145319" y="406192"/>
            <a:ext cx="3931444" cy="6203274"/>
          </a:xfrm>
        </p:spPr>
        <p:txBody>
          <a:bodyPr/>
          <a:lstStyle>
            <a:lvl1pPr>
              <a:defRPr sz="2400"/>
            </a:lvl1pPr>
            <a:lvl2pPr>
              <a:defRPr sz="2200"/>
            </a:lvl2pPr>
            <a:lvl3pPr>
              <a:defRPr sz="2000"/>
            </a:lvl3pPr>
            <a:lvl4pPr>
              <a:defRPr sz="2000"/>
            </a:lvl4pPr>
            <a:lvl5pPr>
              <a:defRPr sz="20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08060" y="3159273"/>
            <a:ext cx="3928994" cy="2384495"/>
          </a:xfrm>
        </p:spPr>
        <p:txBody>
          <a:bodyPr/>
          <a:lstStyle>
            <a:lvl1pPr marL="0" indent="0">
              <a:buNone/>
              <a:defRPr sz="2200"/>
            </a:lvl1pPr>
            <a:lvl2pPr marL="503763" indent="0">
              <a:buNone/>
              <a:defRPr sz="1300"/>
            </a:lvl2pPr>
            <a:lvl3pPr marL="1007525" indent="0">
              <a:buNone/>
              <a:defRPr sz="1100"/>
            </a:lvl3pPr>
            <a:lvl4pPr marL="1511289" indent="0">
              <a:buNone/>
              <a:defRPr sz="1000"/>
            </a:lvl4pPr>
            <a:lvl5pPr marL="2015050" indent="0">
              <a:buNone/>
              <a:defRPr sz="1000"/>
            </a:lvl5pPr>
            <a:lvl6pPr marL="2518813" indent="0">
              <a:buNone/>
              <a:defRPr sz="1000"/>
            </a:lvl6pPr>
            <a:lvl7pPr marL="3022575" indent="0">
              <a:buNone/>
              <a:defRPr sz="1000"/>
            </a:lvl7pPr>
            <a:lvl8pPr marL="3526337" indent="0">
              <a:buNone/>
              <a:defRPr sz="1000"/>
            </a:lvl8pPr>
            <a:lvl9pPr marL="40301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C8ECE-B9BA-CA46-8C7A-CBA8CD3B7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1496" y="1679931"/>
            <a:ext cx="3931444" cy="1280945"/>
          </a:xfrm>
        </p:spPr>
        <p:txBody>
          <a:bodyPr tIns="0" bIns="0" anchor="b"/>
          <a:lstStyle>
            <a:lvl1pPr algn="l">
              <a:lnSpc>
                <a:spcPts val="5071"/>
              </a:lnSpc>
              <a:defRPr sz="4600" b="1"/>
            </a:lvl1pPr>
          </a:lstStyle>
          <a:p>
            <a:r>
              <a:rPr lang="en-US" smtClean="0"/>
              <a:t>Click to edit Master title style</a:t>
            </a:r>
            <a:endParaRPr/>
          </a:p>
        </p:txBody>
      </p:sp>
      <p:sp>
        <p:nvSpPr>
          <p:cNvPr id="4" name="Text Placeholder 3"/>
          <p:cNvSpPr>
            <a:spLocks noGrp="1"/>
          </p:cNvSpPr>
          <p:nvPr>
            <p:ph type="body" sz="half" idx="2"/>
          </p:nvPr>
        </p:nvSpPr>
        <p:spPr>
          <a:xfrm>
            <a:off x="5531494" y="2976235"/>
            <a:ext cx="3931444" cy="2384495"/>
          </a:xfrm>
        </p:spPr>
        <p:txBody>
          <a:bodyPr/>
          <a:lstStyle>
            <a:lvl1pPr marL="0" indent="0">
              <a:buNone/>
              <a:defRPr sz="2200"/>
            </a:lvl1pPr>
            <a:lvl2pPr marL="503763" indent="0">
              <a:buNone/>
              <a:defRPr sz="1300"/>
            </a:lvl2pPr>
            <a:lvl3pPr marL="1007525" indent="0">
              <a:buNone/>
              <a:defRPr sz="1100"/>
            </a:lvl3pPr>
            <a:lvl4pPr marL="1511289" indent="0">
              <a:buNone/>
              <a:defRPr sz="1000"/>
            </a:lvl4pPr>
            <a:lvl5pPr marL="2015050" indent="0">
              <a:buNone/>
              <a:defRPr sz="1000"/>
            </a:lvl5pPr>
            <a:lvl6pPr marL="2518813" indent="0">
              <a:buNone/>
              <a:defRPr sz="1000"/>
            </a:lvl6pPr>
            <a:lvl7pPr marL="3022575" indent="0">
              <a:buNone/>
              <a:defRPr sz="1000"/>
            </a:lvl7pPr>
            <a:lvl8pPr marL="3526337" indent="0">
              <a:buNone/>
              <a:defRPr sz="1000"/>
            </a:lvl8pPr>
            <a:lvl9pPr marL="40301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63F6B-B78D-1747-A2F5-291BF14E5B71}" type="slidenum">
              <a:rPr lang="en-US" smtClean="0"/>
              <a:pPr/>
              <a:t>‹#›</a:t>
            </a:fld>
            <a:endParaRPr lang="en-US"/>
          </a:p>
        </p:txBody>
      </p:sp>
      <p:grpSp>
        <p:nvGrpSpPr>
          <p:cNvPr id="3" name="Group 7"/>
          <p:cNvGrpSpPr/>
          <p:nvPr/>
        </p:nvGrpSpPr>
        <p:grpSpPr>
          <a:xfrm rot="21421631">
            <a:off x="693465" y="557385"/>
            <a:ext cx="4245377" cy="6080671"/>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91638" y="735864"/>
            <a:ext cx="3823961" cy="5649058"/>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45511" y="3881032"/>
            <a:ext cx="4506763" cy="3335627"/>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541361" y="4059366"/>
            <a:ext cx="4083523" cy="29730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86843" y="265941"/>
            <a:ext cx="4506763" cy="3335627"/>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82691" y="444278"/>
            <a:ext cx="4083523" cy="2973035"/>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526963" y="1679931"/>
            <a:ext cx="3931444" cy="1280945"/>
          </a:xfrm>
        </p:spPr>
        <p:txBody>
          <a:bodyPr tIns="0" bIns="0" anchor="b"/>
          <a:lstStyle>
            <a:lvl1pPr algn="l">
              <a:lnSpc>
                <a:spcPts val="5071"/>
              </a:lnSpc>
              <a:defRPr sz="4600" b="1"/>
            </a:lvl1pPr>
          </a:lstStyle>
          <a:p>
            <a:r>
              <a:rPr lang="en-US" smtClean="0"/>
              <a:t>Click to edit Master title style</a:t>
            </a:r>
            <a:endParaRPr/>
          </a:p>
        </p:txBody>
      </p:sp>
      <p:sp>
        <p:nvSpPr>
          <p:cNvPr id="4" name="Text Placeholder 3"/>
          <p:cNvSpPr>
            <a:spLocks noGrp="1"/>
          </p:cNvSpPr>
          <p:nvPr>
            <p:ph type="body" sz="half" idx="2"/>
          </p:nvPr>
        </p:nvSpPr>
        <p:spPr>
          <a:xfrm>
            <a:off x="5526961" y="2976235"/>
            <a:ext cx="3931444" cy="2384495"/>
          </a:xfrm>
        </p:spPr>
        <p:txBody>
          <a:bodyPr/>
          <a:lstStyle>
            <a:lvl1pPr marL="0" indent="0">
              <a:buNone/>
              <a:defRPr sz="2200"/>
            </a:lvl1pPr>
            <a:lvl2pPr marL="503763" indent="0">
              <a:buNone/>
              <a:defRPr sz="1300"/>
            </a:lvl2pPr>
            <a:lvl3pPr marL="1007525" indent="0">
              <a:buNone/>
              <a:defRPr sz="1100"/>
            </a:lvl3pPr>
            <a:lvl4pPr marL="1511289" indent="0">
              <a:buNone/>
              <a:defRPr sz="1000"/>
            </a:lvl4pPr>
            <a:lvl5pPr marL="2015050" indent="0">
              <a:buNone/>
              <a:defRPr sz="1000"/>
            </a:lvl5pPr>
            <a:lvl6pPr marL="2518813" indent="0">
              <a:buNone/>
              <a:defRPr sz="1000"/>
            </a:lvl6pPr>
            <a:lvl7pPr marL="3022575" indent="0">
              <a:buNone/>
              <a:defRPr sz="1000"/>
            </a:lvl7pPr>
            <a:lvl8pPr marL="3526337" indent="0">
              <a:buNone/>
              <a:defRPr sz="1000"/>
            </a:lvl8pPr>
            <a:lvl9pPr marL="40301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58E57-8DAE-0443-BB88-9FE28D1C9E5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147325"/>
            <a:ext cx="8064500" cy="1280945"/>
          </a:xfrm>
        </p:spPr>
        <p:txBody>
          <a:bodyPr tIns="0" bIns="0" anchor="b"/>
          <a:lstStyle>
            <a:lvl1pPr algn="l">
              <a:lnSpc>
                <a:spcPts val="5071"/>
              </a:lnSpc>
              <a:defRPr sz="4000" b="1"/>
            </a:lvl1pPr>
          </a:lstStyle>
          <a:p>
            <a:r>
              <a:rPr lang="en-US" smtClean="0"/>
              <a:t>Click to edit Master title style</a:t>
            </a:r>
            <a:endParaRPr/>
          </a:p>
        </p:txBody>
      </p:sp>
      <p:grpSp>
        <p:nvGrpSpPr>
          <p:cNvPr id="3" name="Group 8"/>
          <p:cNvGrpSpPr/>
          <p:nvPr/>
        </p:nvGrpSpPr>
        <p:grpSpPr>
          <a:xfrm rot="232774">
            <a:off x="2270220" y="417887"/>
            <a:ext cx="5546689" cy="379561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1008063" y="5433019"/>
            <a:ext cx="8064500" cy="1089054"/>
          </a:xfrm>
        </p:spPr>
        <p:txBody>
          <a:bodyPr/>
          <a:lstStyle>
            <a:lvl1pPr marL="0" indent="0">
              <a:spcBef>
                <a:spcPct val="0"/>
              </a:spcBef>
              <a:buNone/>
              <a:defRPr sz="2200"/>
            </a:lvl1pPr>
            <a:lvl2pPr marL="503763" indent="0">
              <a:buNone/>
              <a:defRPr sz="1300"/>
            </a:lvl2pPr>
            <a:lvl3pPr marL="1007525" indent="0">
              <a:buNone/>
              <a:defRPr sz="1100"/>
            </a:lvl3pPr>
            <a:lvl4pPr marL="1511289" indent="0">
              <a:buNone/>
              <a:defRPr sz="1000"/>
            </a:lvl4pPr>
            <a:lvl5pPr marL="2015050" indent="0">
              <a:buNone/>
              <a:defRPr sz="1000"/>
            </a:lvl5pPr>
            <a:lvl6pPr marL="2518813" indent="0">
              <a:buNone/>
              <a:defRPr sz="1000"/>
            </a:lvl6pPr>
            <a:lvl7pPr marL="3022575" indent="0">
              <a:buNone/>
              <a:defRPr sz="1000"/>
            </a:lvl7pPr>
            <a:lvl8pPr marL="3526337" indent="0">
              <a:buNone/>
              <a:defRPr sz="1000"/>
            </a:lvl8pPr>
            <a:lvl9pPr marL="40301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58E57-8DAE-0443-BB88-9FE28D1C9E50}" type="slidenum">
              <a:rPr lang="en-US" smtClean="0"/>
              <a:pPr/>
              <a:t>‹#›</a:t>
            </a:fld>
            <a:endParaRPr lang="en-US"/>
          </a:p>
        </p:txBody>
      </p:sp>
      <p:sp>
        <p:nvSpPr>
          <p:cNvPr id="12" name="Picture Placeholder 9"/>
          <p:cNvSpPr>
            <a:spLocks noGrp="1"/>
          </p:cNvSpPr>
          <p:nvPr>
            <p:ph type="pic" sz="quarter" idx="15"/>
          </p:nvPr>
        </p:nvSpPr>
        <p:spPr>
          <a:xfrm rot="232774">
            <a:off x="2478442" y="622327"/>
            <a:ext cx="5130245" cy="338673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147325"/>
            <a:ext cx="8064500" cy="1280945"/>
          </a:xfrm>
        </p:spPr>
        <p:txBody>
          <a:bodyPr tIns="0" bIns="0" anchor="b"/>
          <a:lstStyle>
            <a:lvl1pPr algn="l">
              <a:lnSpc>
                <a:spcPts val="5071"/>
              </a:lnSpc>
              <a:defRPr sz="4000" b="1"/>
            </a:lvl1pPr>
          </a:lstStyle>
          <a:p>
            <a:r>
              <a:rPr lang="en-US" smtClean="0"/>
              <a:t>Click to edit Master title style</a:t>
            </a:r>
            <a:endParaRPr/>
          </a:p>
        </p:txBody>
      </p:sp>
      <p:grpSp>
        <p:nvGrpSpPr>
          <p:cNvPr id="3" name="Group 13"/>
          <p:cNvGrpSpPr/>
          <p:nvPr/>
        </p:nvGrpSpPr>
        <p:grpSpPr>
          <a:xfrm rot="21420000">
            <a:off x="125332" y="128274"/>
            <a:ext cx="4375613" cy="408447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329798" y="336209"/>
            <a:ext cx="3967047" cy="3675377"/>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592156" y="356203"/>
            <a:ext cx="5283611" cy="3795614"/>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780675" y="559610"/>
            <a:ext cx="4886920" cy="338673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1008063" y="5430123"/>
            <a:ext cx="8064500" cy="1091953"/>
          </a:xfrm>
        </p:spPr>
        <p:txBody>
          <a:bodyPr/>
          <a:lstStyle>
            <a:lvl1pPr marL="0" indent="0">
              <a:spcBef>
                <a:spcPct val="0"/>
              </a:spcBef>
              <a:buNone/>
              <a:defRPr sz="2200"/>
            </a:lvl1pPr>
            <a:lvl2pPr marL="503763" indent="0">
              <a:buNone/>
              <a:defRPr sz="1300"/>
            </a:lvl2pPr>
            <a:lvl3pPr marL="1007525" indent="0">
              <a:buNone/>
              <a:defRPr sz="1100"/>
            </a:lvl3pPr>
            <a:lvl4pPr marL="1511289" indent="0">
              <a:buNone/>
              <a:defRPr sz="1000"/>
            </a:lvl4pPr>
            <a:lvl5pPr marL="2015050" indent="0">
              <a:buNone/>
              <a:defRPr sz="1000"/>
            </a:lvl5pPr>
            <a:lvl6pPr marL="2518813" indent="0">
              <a:buNone/>
              <a:defRPr sz="1000"/>
            </a:lvl6pPr>
            <a:lvl7pPr marL="3022575" indent="0">
              <a:buNone/>
              <a:defRPr sz="1000"/>
            </a:lvl7pPr>
            <a:lvl8pPr marL="3526337" indent="0">
              <a:buNone/>
              <a:defRPr sz="1000"/>
            </a:lvl8pPr>
            <a:lvl9pPr marL="40301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58E57-8DAE-0443-BB88-9FE28D1C9E5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7F42A-203B-BE4D-A232-4007874786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E227A-36AA-A34C-A7A3-80BD48240CA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25205" y="496980"/>
            <a:ext cx="932748" cy="5905996"/>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1008063" y="496980"/>
            <a:ext cx="6552406" cy="59059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1D5B8-69EE-274D-B239-604C481F92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237164" y="3527848"/>
            <a:ext cx="8843458" cy="2435895"/>
          </a:xfrm>
        </p:spPr>
        <p:txBody>
          <a:bodyPr wrap="none" lIns="0" tIns="0" rIns="0" bIns="0" anchor="ctr" anchorCtr="0">
            <a:noAutofit/>
          </a:bodyPr>
          <a:lstStyle>
            <a:lvl1pPr marL="0" indent="0" algn="r">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4366521" y="4225282"/>
            <a:ext cx="5208323" cy="1333761"/>
          </a:xfrm>
        </p:spPr>
        <p:txBody>
          <a:bodyPr lIns="50377" tIns="0" rIns="50377" bIns="0" anchor="b" anchorCtr="0">
            <a:noAutofit/>
          </a:bodyPr>
          <a:lstStyle>
            <a:lvl1pPr algn="l">
              <a:lnSpc>
                <a:spcPts val="5512"/>
              </a:lnSpc>
              <a:defRPr sz="5100"/>
            </a:lvl1pPr>
          </a:lstStyle>
          <a:p>
            <a:r>
              <a:rPr lang="en-US" smtClean="0"/>
              <a:t>Click to edit Master title style</a:t>
            </a:r>
            <a:endParaRPr/>
          </a:p>
        </p:txBody>
      </p:sp>
      <p:sp>
        <p:nvSpPr>
          <p:cNvPr id="3" name="Subtitle 2"/>
          <p:cNvSpPr>
            <a:spLocks noGrp="1"/>
          </p:cNvSpPr>
          <p:nvPr>
            <p:ph type="subTitle" idx="1"/>
          </p:nvPr>
        </p:nvSpPr>
        <p:spPr>
          <a:xfrm>
            <a:off x="4366521" y="5574306"/>
            <a:ext cx="5208323" cy="1274922"/>
          </a:xfrm>
        </p:spPr>
        <p:txBody>
          <a:bodyPr lIns="100750" tIns="0" rIns="50377" bIns="0">
            <a:normAutofit/>
          </a:bodyPr>
          <a:lstStyle>
            <a:lvl1pPr marL="0" indent="0" algn="l">
              <a:lnSpc>
                <a:spcPts val="2866"/>
              </a:lnSpc>
              <a:spcBef>
                <a:spcPct val="0"/>
              </a:spcBef>
              <a:buNone/>
              <a:defRPr sz="2400">
                <a:solidFill>
                  <a:schemeClr val="tx1"/>
                </a:solidFill>
              </a:defRPr>
            </a:lvl1pPr>
            <a:lvl2pPr marL="503763" indent="0" algn="ctr">
              <a:buNone/>
              <a:defRPr>
                <a:solidFill>
                  <a:schemeClr val="tx1">
                    <a:tint val="75000"/>
                  </a:schemeClr>
                </a:solidFill>
              </a:defRPr>
            </a:lvl2pPr>
            <a:lvl3pPr marL="1007525" indent="0" algn="ctr">
              <a:buNone/>
              <a:defRPr>
                <a:solidFill>
                  <a:schemeClr val="tx1">
                    <a:tint val="75000"/>
                  </a:schemeClr>
                </a:solidFill>
              </a:defRPr>
            </a:lvl3pPr>
            <a:lvl4pPr marL="1511289" indent="0" algn="ctr">
              <a:buNone/>
              <a:defRPr>
                <a:solidFill>
                  <a:schemeClr val="tx1">
                    <a:tint val="75000"/>
                  </a:schemeClr>
                </a:solidFill>
              </a:defRPr>
            </a:lvl4pPr>
            <a:lvl5pPr marL="2015050" indent="0" algn="ctr">
              <a:buNone/>
              <a:defRPr>
                <a:solidFill>
                  <a:schemeClr val="tx1">
                    <a:tint val="75000"/>
                  </a:schemeClr>
                </a:solidFill>
              </a:defRPr>
            </a:lvl5pPr>
            <a:lvl6pPr marL="2518813" indent="0" algn="ctr">
              <a:buNone/>
              <a:defRPr>
                <a:solidFill>
                  <a:schemeClr val="tx1">
                    <a:tint val="75000"/>
                  </a:schemeClr>
                </a:solidFill>
              </a:defRPr>
            </a:lvl6pPr>
            <a:lvl7pPr marL="3022575" indent="0" algn="ctr">
              <a:buNone/>
              <a:defRPr>
                <a:solidFill>
                  <a:schemeClr val="tx1">
                    <a:tint val="75000"/>
                  </a:schemeClr>
                </a:solidFill>
              </a:defRPr>
            </a:lvl7pPr>
            <a:lvl8pPr marL="3526337" indent="0" algn="ctr">
              <a:buNone/>
              <a:defRPr>
                <a:solidFill>
                  <a:schemeClr val="tx1">
                    <a:tint val="75000"/>
                  </a:schemeClr>
                </a:solidFill>
              </a:defRPr>
            </a:lvl8pPr>
            <a:lvl9pPr marL="40301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04031" y="6943200"/>
            <a:ext cx="2184135" cy="300987"/>
          </a:xfrm>
        </p:spPr>
        <p:txBody>
          <a:bodyPr/>
          <a:lstStyle>
            <a:lvl1pPr algn="l">
              <a:defRPr sz="1200">
                <a:latin typeface="Rockwell" pitchFamily="18" charset="0"/>
              </a:defRPr>
            </a:lvl1pPr>
          </a:lstStyle>
          <a:p>
            <a:endParaRPr lang="en-US"/>
          </a:p>
        </p:txBody>
      </p:sp>
      <p:sp>
        <p:nvSpPr>
          <p:cNvPr id="5" name="Footer Placeholder 4"/>
          <p:cNvSpPr>
            <a:spLocks noGrp="1"/>
          </p:cNvSpPr>
          <p:nvPr>
            <p:ph type="ftr" sz="quarter" idx="11"/>
          </p:nvPr>
        </p:nvSpPr>
        <p:spPr>
          <a:xfrm>
            <a:off x="4368271" y="6943200"/>
            <a:ext cx="4200260" cy="300987"/>
          </a:xfrm>
        </p:spPr>
        <p:txBody>
          <a:bodyPr/>
          <a:lstStyle>
            <a:lvl1pPr algn="l">
              <a:defRPr/>
            </a:lvl1pPr>
          </a:lstStyle>
          <a:p>
            <a:endParaRPr lang="en-US"/>
          </a:p>
        </p:txBody>
      </p:sp>
      <p:sp>
        <p:nvSpPr>
          <p:cNvPr id="6" name="Slide Number Placeholder 5"/>
          <p:cNvSpPr>
            <a:spLocks noGrp="1"/>
          </p:cNvSpPr>
          <p:nvPr>
            <p:ph type="sldNum" sz="quarter" idx="12"/>
          </p:nvPr>
        </p:nvSpPr>
        <p:spPr>
          <a:xfrm>
            <a:off x="9111433" y="6958248"/>
            <a:ext cx="756047" cy="292212"/>
          </a:xfrm>
        </p:spPr>
        <p:txBody>
          <a:bodyPr/>
          <a:lstStyle>
            <a:lvl1pPr>
              <a:defRPr sz="1200">
                <a:solidFill>
                  <a:schemeClr val="tx1"/>
                </a:solidFill>
                <a:latin typeface="Rockwell" pitchFamily="18" charset="0"/>
              </a:defRPr>
            </a:lvl1pPr>
          </a:lstStyle>
          <a:p>
            <a:fld id="{52358E57-8DAE-0443-BB88-9FE28D1C9E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2419101"/>
            <a:ext cx="8568531" cy="1501435"/>
          </a:xfrm>
        </p:spPr>
        <p:txBody>
          <a:bodyPr vert="horz" lIns="50377" tIns="0" rIns="50377" bIns="0" rtlCol="0" anchor="b" anchorCtr="0">
            <a:noAutofit/>
          </a:bodyPr>
          <a:lstStyle>
            <a:lvl1pPr algn="l" defTabSz="1007525" rtl="0" eaLnBrk="1" latinLnBrk="0" hangingPunct="1">
              <a:lnSpc>
                <a:spcPts val="5512"/>
              </a:lnSpc>
              <a:spcBef>
                <a:spcPct val="0"/>
              </a:spcBef>
              <a:buNone/>
              <a:defRPr sz="51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504031" y="3920956"/>
            <a:ext cx="8568531" cy="1088593"/>
          </a:xfrm>
        </p:spPr>
        <p:txBody>
          <a:bodyPr vert="horz" lIns="100750" tIns="0" rIns="50377" bIns="0" rtlCol="0" anchor="t" anchorCtr="0">
            <a:normAutofit/>
          </a:bodyPr>
          <a:lstStyle>
            <a:lvl1pPr marL="0" indent="0">
              <a:spcBef>
                <a:spcPct val="0"/>
              </a:spcBef>
              <a:buNone/>
              <a:defRPr sz="2400" kern="1200">
                <a:solidFill>
                  <a:schemeClr val="tx1"/>
                </a:solidFill>
                <a:latin typeface="+mn-lt"/>
                <a:ea typeface="+mn-ea"/>
                <a:cs typeface="+mn-cs"/>
              </a:defRPr>
            </a:lvl1pPr>
            <a:lvl2pPr marL="503763" indent="0">
              <a:buNone/>
              <a:defRPr sz="2000">
                <a:solidFill>
                  <a:schemeClr val="tx1">
                    <a:tint val="75000"/>
                  </a:schemeClr>
                </a:solidFill>
              </a:defRPr>
            </a:lvl2pPr>
            <a:lvl3pPr marL="1007525" indent="0">
              <a:buNone/>
              <a:defRPr sz="1800">
                <a:solidFill>
                  <a:schemeClr val="tx1">
                    <a:tint val="75000"/>
                  </a:schemeClr>
                </a:solidFill>
              </a:defRPr>
            </a:lvl3pPr>
            <a:lvl4pPr marL="1511289" indent="0">
              <a:buNone/>
              <a:defRPr sz="1500">
                <a:solidFill>
                  <a:schemeClr val="tx1">
                    <a:tint val="75000"/>
                  </a:schemeClr>
                </a:solidFill>
              </a:defRPr>
            </a:lvl4pPr>
            <a:lvl5pPr marL="2015050" indent="0">
              <a:buNone/>
              <a:defRPr sz="1500">
                <a:solidFill>
                  <a:schemeClr val="tx1">
                    <a:tint val="75000"/>
                  </a:schemeClr>
                </a:solidFill>
              </a:defRPr>
            </a:lvl5pPr>
            <a:lvl6pPr marL="2518813" indent="0">
              <a:buNone/>
              <a:defRPr sz="1500">
                <a:solidFill>
                  <a:schemeClr val="tx1">
                    <a:tint val="75000"/>
                  </a:schemeClr>
                </a:solidFill>
              </a:defRPr>
            </a:lvl6pPr>
            <a:lvl7pPr marL="3022575" indent="0">
              <a:buNone/>
              <a:defRPr sz="1500">
                <a:solidFill>
                  <a:schemeClr val="tx1">
                    <a:tint val="75000"/>
                  </a:schemeClr>
                </a:solidFill>
              </a:defRPr>
            </a:lvl7pPr>
            <a:lvl8pPr marL="3526337" indent="0">
              <a:buNone/>
              <a:defRPr sz="1500">
                <a:solidFill>
                  <a:schemeClr val="tx1">
                    <a:tint val="75000"/>
                  </a:schemeClr>
                </a:solidFill>
              </a:defRPr>
            </a:lvl8pPr>
            <a:lvl9pPr marL="4030100" indent="0">
              <a:buNone/>
              <a:defRPr sz="1500">
                <a:solidFill>
                  <a:schemeClr val="tx1">
                    <a:tint val="75000"/>
                  </a:schemeClr>
                </a:solidFill>
              </a:defRPr>
            </a:lvl9pPr>
          </a:lstStyle>
          <a:p>
            <a:pPr marL="0" lvl="0" indent="0" algn="l" defTabSz="1007525" rtl="0" eaLnBrk="1" latinLnBrk="0" hangingPunct="1">
              <a:spcBef>
                <a:spcPts val="2205"/>
              </a:spcBef>
              <a:buSzPct val="90000"/>
              <a:buFontTx/>
              <a:buNone/>
            </a:pPr>
            <a:r>
              <a:rPr lang="en-US" dirty="0"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B9D08-261B-4C49-83C5-602522F59B9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85695" y="1862748"/>
            <a:ext cx="9294926" cy="2435895"/>
          </a:xfrm>
        </p:spPr>
        <p:txBody>
          <a:bodyPr wrap="none" lIns="0" tIns="0" rIns="0" bIns="0" anchor="ctr" anchorCtr="0">
            <a:noAutofit/>
          </a:bodyPr>
          <a:lstStyle>
            <a:lvl1pPr marL="0" indent="0" algn="l">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34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504032" y="2421078"/>
            <a:ext cx="5880365" cy="1501435"/>
          </a:xfrm>
        </p:spPr>
        <p:txBody>
          <a:bodyPr lIns="50377" tIns="0" rIns="50377" bIns="0" anchor="b" anchorCtr="0"/>
          <a:lstStyle>
            <a:lvl1pPr algn="l">
              <a:lnSpc>
                <a:spcPts val="5512"/>
              </a:lnSpc>
              <a:defRPr sz="5100" b="1" cap="none" baseline="0"/>
            </a:lvl1pPr>
          </a:lstStyle>
          <a:p>
            <a:r>
              <a:rPr lang="en-US" smtClean="0"/>
              <a:t>Click to edit Master title style</a:t>
            </a:r>
            <a:endParaRPr/>
          </a:p>
        </p:txBody>
      </p:sp>
      <p:sp>
        <p:nvSpPr>
          <p:cNvPr id="3" name="Text Placeholder 2"/>
          <p:cNvSpPr>
            <a:spLocks noGrp="1"/>
          </p:cNvSpPr>
          <p:nvPr>
            <p:ph type="body" idx="1"/>
          </p:nvPr>
        </p:nvSpPr>
        <p:spPr>
          <a:xfrm>
            <a:off x="504031" y="3924927"/>
            <a:ext cx="5880365" cy="1083671"/>
          </a:xfrm>
        </p:spPr>
        <p:txBody>
          <a:bodyPr tIns="0" rIns="50377" bIns="0" anchor="t" anchorCtr="0"/>
          <a:lstStyle>
            <a:lvl1pPr marL="0" indent="0">
              <a:spcBef>
                <a:spcPct val="0"/>
              </a:spcBef>
              <a:buNone/>
              <a:defRPr sz="2400">
                <a:solidFill>
                  <a:schemeClr val="tx1"/>
                </a:solidFill>
              </a:defRPr>
            </a:lvl1pPr>
            <a:lvl2pPr marL="503763" indent="0">
              <a:buNone/>
              <a:defRPr sz="2000">
                <a:solidFill>
                  <a:schemeClr val="tx1">
                    <a:tint val="75000"/>
                  </a:schemeClr>
                </a:solidFill>
              </a:defRPr>
            </a:lvl2pPr>
            <a:lvl3pPr marL="1007525" indent="0">
              <a:buNone/>
              <a:defRPr sz="1800">
                <a:solidFill>
                  <a:schemeClr val="tx1">
                    <a:tint val="75000"/>
                  </a:schemeClr>
                </a:solidFill>
              </a:defRPr>
            </a:lvl3pPr>
            <a:lvl4pPr marL="1511289" indent="0">
              <a:buNone/>
              <a:defRPr sz="1500">
                <a:solidFill>
                  <a:schemeClr val="tx1">
                    <a:tint val="75000"/>
                  </a:schemeClr>
                </a:solidFill>
              </a:defRPr>
            </a:lvl4pPr>
            <a:lvl5pPr marL="2015050" indent="0">
              <a:buNone/>
              <a:defRPr sz="1500">
                <a:solidFill>
                  <a:schemeClr val="tx1">
                    <a:tint val="75000"/>
                  </a:schemeClr>
                </a:solidFill>
              </a:defRPr>
            </a:lvl5pPr>
            <a:lvl6pPr marL="2518813" indent="0">
              <a:buNone/>
              <a:defRPr sz="1500">
                <a:solidFill>
                  <a:schemeClr val="tx1">
                    <a:tint val="75000"/>
                  </a:schemeClr>
                </a:solidFill>
              </a:defRPr>
            </a:lvl6pPr>
            <a:lvl7pPr marL="3022575" indent="0">
              <a:buNone/>
              <a:defRPr sz="1500">
                <a:solidFill>
                  <a:schemeClr val="tx1">
                    <a:tint val="75000"/>
                  </a:schemeClr>
                </a:solidFill>
              </a:defRPr>
            </a:lvl7pPr>
            <a:lvl8pPr marL="3526337" indent="0">
              <a:buNone/>
              <a:defRPr sz="1500">
                <a:solidFill>
                  <a:schemeClr val="tx1">
                    <a:tint val="75000"/>
                  </a:schemeClr>
                </a:solidFill>
              </a:defRPr>
            </a:lvl8pPr>
            <a:lvl9pPr marL="40301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58E57-8DAE-0443-BB88-9FE28D1C9E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75720" y="4486205"/>
            <a:ext cx="6106129" cy="1280945"/>
          </a:xfrm>
        </p:spPr>
        <p:txBody>
          <a:bodyPr tIns="0" bIns="0" anchor="b"/>
          <a:lstStyle>
            <a:lvl1pPr algn="l">
              <a:lnSpc>
                <a:spcPts val="5071"/>
              </a:lnSpc>
              <a:defRPr sz="5100" b="1"/>
            </a:lvl1pPr>
          </a:lstStyle>
          <a:p>
            <a:r>
              <a:rPr lang="en-US" smtClean="0"/>
              <a:t>Click to edit Master title style</a:t>
            </a:r>
            <a:endParaRPr/>
          </a:p>
        </p:txBody>
      </p:sp>
      <p:grpSp>
        <p:nvGrpSpPr>
          <p:cNvPr id="3" name="Group 8"/>
          <p:cNvGrpSpPr/>
          <p:nvPr/>
        </p:nvGrpSpPr>
        <p:grpSpPr>
          <a:xfrm rot="21240000">
            <a:off x="721378" y="490728"/>
            <a:ext cx="5971036" cy="400158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945534" y="697359"/>
            <a:ext cx="5522733" cy="3588326"/>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481605" y="5766110"/>
            <a:ext cx="6099702" cy="953605"/>
          </a:xfrm>
        </p:spPr>
        <p:txBody>
          <a:bodyPr/>
          <a:lstStyle>
            <a:lvl1pPr marL="0" indent="0">
              <a:spcBef>
                <a:spcPct val="0"/>
              </a:spcBef>
              <a:buNone/>
              <a:defRPr sz="2400"/>
            </a:lvl1pPr>
            <a:lvl2pPr marL="503763" indent="0">
              <a:buNone/>
              <a:defRPr sz="1300"/>
            </a:lvl2pPr>
            <a:lvl3pPr marL="1007525" indent="0">
              <a:buNone/>
              <a:defRPr sz="1100"/>
            </a:lvl3pPr>
            <a:lvl4pPr marL="1511289" indent="0">
              <a:buNone/>
              <a:defRPr sz="1000"/>
            </a:lvl4pPr>
            <a:lvl5pPr marL="2015050" indent="0">
              <a:buNone/>
              <a:defRPr sz="1000"/>
            </a:lvl5pPr>
            <a:lvl6pPr marL="2518813" indent="0">
              <a:buNone/>
              <a:defRPr sz="1000"/>
            </a:lvl6pPr>
            <a:lvl7pPr marL="3022575" indent="0">
              <a:buNone/>
              <a:defRPr sz="1000"/>
            </a:lvl7pPr>
            <a:lvl8pPr marL="3526337" indent="0">
              <a:buNone/>
              <a:defRPr sz="1000"/>
            </a:lvl8pPr>
            <a:lvl9pPr marL="40301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58E57-8DAE-0443-BB88-9FE28D1C9E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8062" y="1912674"/>
            <a:ext cx="3931444" cy="4471057"/>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24318" y="1912674"/>
            <a:ext cx="3931444" cy="4471057"/>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F84FE-1154-1D48-B281-7CB2FE69D6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70819" y="1564590"/>
            <a:ext cx="3528219" cy="643790"/>
          </a:xfrm>
        </p:spPr>
        <p:txBody>
          <a:bodyPr anchor="b"/>
          <a:lstStyle>
            <a:lvl1pPr marL="0" indent="0" algn="ctr">
              <a:spcBef>
                <a:spcPct val="0"/>
              </a:spcBef>
              <a:buNone/>
              <a:defRPr sz="2400" b="0">
                <a:solidFill>
                  <a:schemeClr val="tx2">
                    <a:lumMod val="60000"/>
                    <a:lumOff val="40000"/>
                  </a:schemeClr>
                </a:solidFill>
                <a:latin typeface="Impact" pitchFamily="34" charset="0"/>
              </a:defRPr>
            </a:lvl1pPr>
            <a:lvl2pPr marL="503763" indent="0">
              <a:buNone/>
              <a:defRPr sz="2200" b="1"/>
            </a:lvl2pPr>
            <a:lvl3pPr marL="1007525" indent="0">
              <a:buNone/>
              <a:defRPr sz="2000" b="1"/>
            </a:lvl3pPr>
            <a:lvl4pPr marL="1511289" indent="0">
              <a:buNone/>
              <a:defRPr sz="1800" b="1"/>
            </a:lvl4pPr>
            <a:lvl5pPr marL="2015050" indent="0">
              <a:buNone/>
              <a:defRPr sz="1800" b="1"/>
            </a:lvl5pPr>
            <a:lvl6pPr marL="2518813" indent="0">
              <a:buNone/>
              <a:defRPr sz="1800" b="1"/>
            </a:lvl6pPr>
            <a:lvl7pPr marL="3022575" indent="0">
              <a:buNone/>
              <a:defRPr sz="1800" b="1"/>
            </a:lvl7pPr>
            <a:lvl8pPr marL="3526337" indent="0">
              <a:buNone/>
              <a:defRPr sz="1800" b="1"/>
            </a:lvl8pPr>
            <a:lvl9pPr marL="403010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989285" y="2397402"/>
            <a:ext cx="3931444" cy="398632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35257" y="1564590"/>
            <a:ext cx="3528219" cy="643790"/>
          </a:xfrm>
        </p:spPr>
        <p:txBody>
          <a:bodyPr anchor="b"/>
          <a:lstStyle>
            <a:lvl1pPr marL="0" indent="0" algn="ctr">
              <a:spcBef>
                <a:spcPct val="0"/>
              </a:spcBef>
              <a:buNone/>
              <a:defRPr sz="2400" b="0">
                <a:solidFill>
                  <a:schemeClr val="tx2">
                    <a:lumMod val="60000"/>
                    <a:lumOff val="40000"/>
                  </a:schemeClr>
                </a:solidFill>
                <a:latin typeface="Impact" pitchFamily="34" charset="0"/>
              </a:defRPr>
            </a:lvl1pPr>
            <a:lvl2pPr marL="503763" indent="0">
              <a:buNone/>
              <a:defRPr sz="2200" b="1"/>
            </a:lvl2pPr>
            <a:lvl3pPr marL="1007525" indent="0">
              <a:buNone/>
              <a:defRPr sz="2000" b="1"/>
            </a:lvl3pPr>
            <a:lvl4pPr marL="1511289" indent="0">
              <a:buNone/>
              <a:defRPr sz="1800" b="1"/>
            </a:lvl4pPr>
            <a:lvl5pPr marL="2015050" indent="0">
              <a:buNone/>
              <a:defRPr sz="1800" b="1"/>
            </a:lvl5pPr>
            <a:lvl6pPr marL="2518813" indent="0">
              <a:buNone/>
              <a:defRPr sz="1800" b="1"/>
            </a:lvl6pPr>
            <a:lvl7pPr marL="3022575" indent="0">
              <a:buNone/>
              <a:defRPr sz="1800" b="1"/>
            </a:lvl7pPr>
            <a:lvl8pPr marL="3526337" indent="0">
              <a:buNone/>
              <a:defRPr sz="1800" b="1"/>
            </a:lvl8pPr>
            <a:lvl9pPr marL="403010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2459" y="2397402"/>
            <a:ext cx="3931444" cy="398632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38341-DC0F-0647-B5DA-17625195C31A}"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1055074" y="2091140"/>
            <a:ext cx="3559721" cy="157493"/>
          </a:xfrm>
          <a:prstGeom prst="rect">
            <a:avLst/>
          </a:prstGeom>
        </p:spPr>
      </p:pic>
      <p:pic>
        <p:nvPicPr>
          <p:cNvPr id="13" name="Picture 12" descr="Comparison-Underline.png"/>
          <p:cNvPicPr>
            <a:picLocks noChangeAspect="1"/>
          </p:cNvPicPr>
          <p:nvPr/>
        </p:nvPicPr>
        <p:blipFill>
          <a:blip r:embed="rId2"/>
          <a:stretch>
            <a:fillRect/>
          </a:stretch>
        </p:blipFill>
        <p:spPr>
          <a:xfrm>
            <a:off x="5419509" y="2091140"/>
            <a:ext cx="3559721" cy="157493"/>
          </a:xfrm>
          <a:prstGeom prst="rect">
            <a:avLst/>
          </a:prstGeom>
        </p:spPr>
      </p:pic>
      <p:pic>
        <p:nvPicPr>
          <p:cNvPr id="12" name="Picture 11" descr="Comparison-Underline.png"/>
          <p:cNvPicPr>
            <a:picLocks noChangeAspect="1"/>
          </p:cNvPicPr>
          <p:nvPr/>
        </p:nvPicPr>
        <p:blipFill>
          <a:blip r:embed="rId2"/>
          <a:stretch>
            <a:fillRect/>
          </a:stretch>
        </p:blipFill>
        <p:spPr>
          <a:xfrm>
            <a:off x="1055074" y="2091140"/>
            <a:ext cx="3559721" cy="157493"/>
          </a:xfrm>
          <a:prstGeom prst="rect">
            <a:avLst/>
          </a:prstGeom>
        </p:spPr>
      </p:pic>
      <p:pic>
        <p:nvPicPr>
          <p:cNvPr id="14" name="Picture 13" descr="Comparison-Underline.png"/>
          <p:cNvPicPr>
            <a:picLocks noChangeAspect="1"/>
          </p:cNvPicPr>
          <p:nvPr/>
        </p:nvPicPr>
        <p:blipFill>
          <a:blip r:embed="rId2"/>
          <a:stretch>
            <a:fillRect/>
          </a:stretch>
        </p:blipFill>
        <p:spPr>
          <a:xfrm>
            <a:off x="5419509" y="2091140"/>
            <a:ext cx="3559721" cy="1574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8063" y="1912668"/>
            <a:ext cx="8064500"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58E57-8DAE-0443-BB88-9FE28D1C9E50}" type="slidenum">
              <a:rPr lang="en-US" smtClean="0"/>
              <a:pPr/>
              <a:t>‹#›</a:t>
            </a:fld>
            <a:endParaRPr lang="en-US"/>
          </a:p>
        </p:txBody>
      </p:sp>
      <p:sp>
        <p:nvSpPr>
          <p:cNvPr id="8" name="Content Placeholder 2"/>
          <p:cNvSpPr>
            <a:spLocks noGrp="1"/>
          </p:cNvSpPr>
          <p:nvPr>
            <p:ph sz="half" idx="13"/>
          </p:nvPr>
        </p:nvSpPr>
        <p:spPr>
          <a:xfrm>
            <a:off x="1008063" y="4267021"/>
            <a:ext cx="8064500" cy="2116709"/>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24" Type="http://schemas.openxmlformats.org/officeDocument/2006/relationships/image" Target="../media/image8.png"/><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8063" y="554727"/>
            <a:ext cx="8062750" cy="957208"/>
          </a:xfrm>
          <a:prstGeom prst="rect">
            <a:avLst/>
          </a:prstGeom>
        </p:spPr>
        <p:txBody>
          <a:bodyPr vert="horz" lIns="100750" tIns="50377" rIns="100750" bIns="50377"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08063" y="1912668"/>
            <a:ext cx="8062750" cy="4471057"/>
          </a:xfrm>
          <a:prstGeom prst="rect">
            <a:avLst/>
          </a:prstGeom>
        </p:spPr>
        <p:txBody>
          <a:bodyPr vert="horz" lIns="100750" tIns="50377" rIns="100750" bIns="503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448408" y="6960524"/>
            <a:ext cx="1428089" cy="292212"/>
          </a:xfrm>
          <a:prstGeom prst="rect">
            <a:avLst/>
          </a:prstGeom>
        </p:spPr>
        <p:txBody>
          <a:bodyPr vert="horz" lIns="100750" tIns="50377" rIns="100750" bIns="50377" rtlCol="0" anchor="ctr"/>
          <a:lstStyle>
            <a:lvl1pPr algn="r">
              <a:defRPr sz="1200">
                <a:solidFill>
                  <a:schemeClr val="tx1"/>
                </a:solidFill>
                <a:latin typeface="Rockwell" pitchFamily="18" charset="0"/>
              </a:defRPr>
            </a:lvl1pPr>
          </a:lstStyle>
          <a:p>
            <a:endParaRPr lang="en-US"/>
          </a:p>
        </p:txBody>
      </p:sp>
      <p:sp>
        <p:nvSpPr>
          <p:cNvPr id="5" name="Footer Placeholder 4"/>
          <p:cNvSpPr>
            <a:spLocks noGrp="1"/>
          </p:cNvSpPr>
          <p:nvPr>
            <p:ph type="ftr" sz="quarter" idx="3"/>
          </p:nvPr>
        </p:nvSpPr>
        <p:spPr>
          <a:xfrm>
            <a:off x="4346451" y="6950973"/>
            <a:ext cx="4098800" cy="285806"/>
          </a:xfrm>
          <a:prstGeom prst="rect">
            <a:avLst/>
          </a:prstGeom>
        </p:spPr>
        <p:txBody>
          <a:bodyPr vert="horz" lIns="100750" tIns="50377" rIns="100750" bIns="50377" rtlCol="0" anchor="ctr"/>
          <a:lstStyle>
            <a:lvl1pPr algn="r">
              <a:defRPr sz="12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8291808" y="6036386"/>
            <a:ext cx="1634966" cy="939005"/>
          </a:xfrm>
          <a:prstGeom prst="rect">
            <a:avLst/>
          </a:prstGeom>
        </p:spPr>
        <p:txBody>
          <a:bodyPr vert="horz" lIns="100750" tIns="50377" rIns="100750" bIns="50377" rtlCol="0" anchor="ctr"/>
          <a:lstStyle>
            <a:lvl1pPr algn="r">
              <a:defRPr sz="9000">
                <a:gradFill>
                  <a:gsLst>
                    <a:gs pos="0">
                      <a:schemeClr val="tx1">
                        <a:alpha val="10000"/>
                      </a:schemeClr>
                    </a:gs>
                    <a:gs pos="100000">
                      <a:schemeClr val="tx1">
                        <a:alpha val="10000"/>
                      </a:schemeClr>
                    </a:gs>
                  </a:gsLst>
                  <a:lin ang="5400000" scaled="0"/>
                </a:gradFill>
                <a:latin typeface="Impact" pitchFamily="34" charset="0"/>
              </a:defRPr>
            </a:lvl1pPr>
          </a:lstStyle>
          <a:p>
            <a:fld id="{52358E57-8DAE-0443-BB88-9FE28D1C9E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1007525" rtl="0" eaLnBrk="1" latinLnBrk="0" hangingPunct="1">
        <a:spcBef>
          <a:spcPct val="0"/>
        </a:spcBef>
        <a:buNone/>
        <a:defRPr sz="5100" kern="1200">
          <a:solidFill>
            <a:schemeClr val="tx1"/>
          </a:solidFill>
          <a:latin typeface="+mj-lt"/>
          <a:ea typeface="+mj-ea"/>
          <a:cs typeface="+mj-cs"/>
        </a:defRPr>
      </a:lvl1pPr>
    </p:titleStyle>
    <p:bodyStyle>
      <a:lvl1pPr marL="510760" indent="-510760" algn="l" defTabSz="1007525" rtl="0" eaLnBrk="1" latinLnBrk="0" hangingPunct="1">
        <a:spcBef>
          <a:spcPts val="2205"/>
        </a:spcBef>
        <a:buSzPct val="90000"/>
        <a:buFontTx/>
        <a:buBlip>
          <a:blip r:embed="rId22"/>
        </a:buBlip>
        <a:defRPr sz="2600" kern="1200">
          <a:solidFill>
            <a:schemeClr val="tx1"/>
          </a:solidFill>
          <a:latin typeface="+mn-lt"/>
          <a:ea typeface="+mn-ea"/>
          <a:cs typeface="+mn-cs"/>
        </a:defRPr>
      </a:lvl1pPr>
      <a:lvl2pPr marL="1007525" indent="-503763" algn="l" defTabSz="1007525" rtl="0" eaLnBrk="1" latinLnBrk="0" hangingPunct="1">
        <a:spcBef>
          <a:spcPts val="661"/>
        </a:spcBef>
        <a:buSzPct val="90000"/>
        <a:buFontTx/>
        <a:buBlip>
          <a:blip r:embed="rId23"/>
        </a:buBlip>
        <a:defRPr sz="2400" kern="1200">
          <a:solidFill>
            <a:schemeClr val="tx1"/>
          </a:solidFill>
          <a:latin typeface="+mn-lt"/>
          <a:ea typeface="+mn-ea"/>
          <a:cs typeface="+mn-cs"/>
        </a:defRPr>
      </a:lvl2pPr>
      <a:lvl3pPr marL="1383597" indent="-376073" algn="l" defTabSz="1007525" rtl="0" eaLnBrk="1" latinLnBrk="0" hangingPunct="1">
        <a:spcBef>
          <a:spcPts val="661"/>
        </a:spcBef>
        <a:buSzPct val="90000"/>
        <a:buFontTx/>
        <a:buBlip>
          <a:blip r:embed="rId24"/>
        </a:buBlip>
        <a:defRPr sz="2200" kern="1200">
          <a:solidFill>
            <a:schemeClr val="tx1"/>
          </a:solidFill>
          <a:latin typeface="+mn-lt"/>
          <a:ea typeface="+mn-ea"/>
          <a:cs typeface="+mn-cs"/>
        </a:defRPr>
      </a:lvl3pPr>
      <a:lvl4pPr marL="1759672" indent="-376073" algn="l" defTabSz="1007525" rtl="0" eaLnBrk="1" latinLnBrk="0" hangingPunct="1">
        <a:spcBef>
          <a:spcPts val="661"/>
        </a:spcBef>
        <a:buSzPct val="90000"/>
        <a:buFontTx/>
        <a:buBlip>
          <a:blip r:embed="rId24"/>
        </a:buBlip>
        <a:defRPr sz="2000" kern="1200">
          <a:solidFill>
            <a:schemeClr val="tx1"/>
          </a:solidFill>
          <a:latin typeface="+mn-lt"/>
          <a:ea typeface="+mn-ea"/>
          <a:cs typeface="+mn-cs"/>
        </a:defRPr>
      </a:lvl4pPr>
      <a:lvl5pPr marL="2135744" indent="-376073" algn="l" defTabSz="1007525" rtl="0" eaLnBrk="1" latinLnBrk="0" hangingPunct="1">
        <a:spcBef>
          <a:spcPts val="661"/>
        </a:spcBef>
        <a:buSzPct val="90000"/>
        <a:buFontTx/>
        <a:buBlip>
          <a:blip r:embed="rId24"/>
        </a:buBlip>
        <a:defRPr sz="2000" kern="1200">
          <a:solidFill>
            <a:schemeClr val="tx1"/>
          </a:solidFill>
          <a:latin typeface="+mn-lt"/>
          <a:ea typeface="+mn-ea"/>
          <a:cs typeface="+mn-cs"/>
        </a:defRPr>
      </a:lvl5pPr>
      <a:lvl6pPr marL="2770695"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4457"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8220"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1982"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a:defPPr>
      <a:lvl1pPr marL="0" algn="l" defTabSz="1007525" rtl="0" eaLnBrk="1" latinLnBrk="0" hangingPunct="1">
        <a:defRPr sz="2000" kern="1200">
          <a:solidFill>
            <a:schemeClr val="tx1"/>
          </a:solidFill>
          <a:latin typeface="+mn-lt"/>
          <a:ea typeface="+mn-ea"/>
          <a:cs typeface="+mn-cs"/>
        </a:defRPr>
      </a:lvl1pPr>
      <a:lvl2pPr marL="503763" algn="l" defTabSz="1007525" rtl="0" eaLnBrk="1" latinLnBrk="0" hangingPunct="1">
        <a:defRPr sz="2000" kern="1200">
          <a:solidFill>
            <a:schemeClr val="tx1"/>
          </a:solidFill>
          <a:latin typeface="+mn-lt"/>
          <a:ea typeface="+mn-ea"/>
          <a:cs typeface="+mn-cs"/>
        </a:defRPr>
      </a:lvl2pPr>
      <a:lvl3pPr marL="1007525" algn="l" defTabSz="1007525" rtl="0" eaLnBrk="1" latinLnBrk="0" hangingPunct="1">
        <a:defRPr sz="2000" kern="1200">
          <a:solidFill>
            <a:schemeClr val="tx1"/>
          </a:solidFill>
          <a:latin typeface="+mn-lt"/>
          <a:ea typeface="+mn-ea"/>
          <a:cs typeface="+mn-cs"/>
        </a:defRPr>
      </a:lvl3pPr>
      <a:lvl4pPr marL="1511289" algn="l" defTabSz="1007525" rtl="0" eaLnBrk="1" latinLnBrk="0" hangingPunct="1">
        <a:defRPr sz="2000" kern="1200">
          <a:solidFill>
            <a:schemeClr val="tx1"/>
          </a:solidFill>
          <a:latin typeface="+mn-lt"/>
          <a:ea typeface="+mn-ea"/>
          <a:cs typeface="+mn-cs"/>
        </a:defRPr>
      </a:lvl4pPr>
      <a:lvl5pPr marL="2015050" algn="l" defTabSz="1007525" rtl="0" eaLnBrk="1" latinLnBrk="0" hangingPunct="1">
        <a:defRPr sz="2000" kern="1200">
          <a:solidFill>
            <a:schemeClr val="tx1"/>
          </a:solidFill>
          <a:latin typeface="+mn-lt"/>
          <a:ea typeface="+mn-ea"/>
          <a:cs typeface="+mn-cs"/>
        </a:defRPr>
      </a:lvl5pPr>
      <a:lvl6pPr marL="2518813" algn="l" defTabSz="1007525" rtl="0" eaLnBrk="1" latinLnBrk="0" hangingPunct="1">
        <a:defRPr sz="2000" kern="1200">
          <a:solidFill>
            <a:schemeClr val="tx1"/>
          </a:solidFill>
          <a:latin typeface="+mn-lt"/>
          <a:ea typeface="+mn-ea"/>
          <a:cs typeface="+mn-cs"/>
        </a:defRPr>
      </a:lvl6pPr>
      <a:lvl7pPr marL="3022575" algn="l" defTabSz="1007525" rtl="0" eaLnBrk="1" latinLnBrk="0" hangingPunct="1">
        <a:defRPr sz="2000" kern="1200">
          <a:solidFill>
            <a:schemeClr val="tx1"/>
          </a:solidFill>
          <a:latin typeface="+mn-lt"/>
          <a:ea typeface="+mn-ea"/>
          <a:cs typeface="+mn-cs"/>
        </a:defRPr>
      </a:lvl7pPr>
      <a:lvl8pPr marL="3526337" algn="l" defTabSz="1007525" rtl="0" eaLnBrk="1" latinLnBrk="0" hangingPunct="1">
        <a:defRPr sz="2000" kern="1200">
          <a:solidFill>
            <a:schemeClr val="tx1"/>
          </a:solidFill>
          <a:latin typeface="+mn-lt"/>
          <a:ea typeface="+mn-ea"/>
          <a:cs typeface="+mn-cs"/>
        </a:defRPr>
      </a:lvl8pPr>
      <a:lvl9pPr marL="4030100" algn="l" defTabSz="100752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13.gif"/><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3" Type="http://schemas.openxmlformats.org/officeDocument/2006/relationships/image" Target="../media/image2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7.tiff"/><Relationship Id="rId3" Type="http://schemas.openxmlformats.org/officeDocument/2006/relationships/image" Target="../media/image17.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3"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image" Target="../media/image17.gif"/><Relationship Id="rId4" Type="http://schemas.openxmlformats.org/officeDocument/2006/relationships/image" Target="../media/image29.tiff"/><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8.tiff"/><Relationship Id="rId5" Type="http://schemas.openxmlformats.org/officeDocument/2006/relationships/image" Target="../media/image30.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17.gif"/><Relationship Id="rId1" Type="http://schemas.openxmlformats.org/officeDocument/2006/relationships/slideLayout" Target="../slideLayouts/slideLayout13.xml"/><Relationship Id="rId2" Type="http://schemas.openxmlformats.org/officeDocument/2006/relationships/image" Target="../media/image31.jpeg"/><Relationship Id="rId3" Type="http://schemas.openxmlformats.org/officeDocument/2006/relationships/image" Target="../media/image21.jpeg"/><Relationship Id="rId5" Type="http://schemas.openxmlformats.org/officeDocument/2006/relationships/image" Target="../media/image32.gif"/></Relationships>
</file>

<file path=ppt/slides/_rels/slide16.xml.rels><?xml version="1.0" encoding="UTF-8" standalone="yes"?>
<Relationships xmlns="http://schemas.openxmlformats.org/package/2006/relationships"><Relationship Id="rId4" Type="http://schemas.openxmlformats.org/officeDocument/2006/relationships/image" Target="../media/image17.gif"/><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3.tiff"/></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3" Type="http://schemas.openxmlformats.org/officeDocument/2006/relationships/image" Target="../media/image17.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4" Type="http://schemas.openxmlformats.org/officeDocument/2006/relationships/image" Target="../media/image36.tiff"/><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5.tiff"/><Relationship Id="rId5" Type="http://schemas.openxmlformats.org/officeDocument/2006/relationships/image" Target="../media/image17.gif"/></Relationships>
</file>

<file path=ppt/slides/_rels/slide19.xml.rels><?xml version="1.0" encoding="UTF-8" standalone="yes"?>
<Relationships xmlns="http://schemas.openxmlformats.org/package/2006/relationships"><Relationship Id="rId2" Type="http://schemas.openxmlformats.org/officeDocument/2006/relationships/image" Target="../media/image37.tiff"/><Relationship Id="rId3" Type="http://schemas.openxmlformats.org/officeDocument/2006/relationships/image" Target="../media/image17.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image" Target="../media/image14.tiff"/><Relationship Id="rId3" Type="http://schemas.openxmlformats.org/officeDocument/2006/relationships/image" Target="../media/image15.jpeg"/><Relationship Id="rId5" Type="http://schemas.openxmlformats.org/officeDocument/2006/relationships/image" Target="../media/image17.gif"/></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eg"/></Relationships>
</file>

<file path=ppt/slides/_rels/slide5.xml.rels><?xml version="1.0" encoding="UTF-8" standalone="yes"?>
<Relationships xmlns="http://schemas.openxmlformats.org/package/2006/relationships"><Relationship Id="rId4"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image" Target="../media/image20.tiff"/><Relationship Id="rId3" Type="http://schemas.openxmlformats.org/officeDocument/2006/relationships/image" Target="../media/image17.gif"/></Relationships>
</file>

<file path=ppt/slides/_rels/slide6.xml.rels><?xml version="1.0" encoding="UTF-8" standalone="yes"?>
<Relationships xmlns="http://schemas.openxmlformats.org/package/2006/relationships"><Relationship Id="rId6" Type="http://schemas.openxmlformats.org/officeDocument/2006/relationships/image" Target="../media/image23.tiff"/><Relationship Id="rId4"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image" Target="../media/image20.tiff"/><Relationship Id="rId3" Type="http://schemas.openxmlformats.org/officeDocument/2006/relationships/image" Target="../media/image17.gif"/><Relationship Id="rId5" Type="http://schemas.openxmlformats.org/officeDocument/2006/relationships/image" Target="../media/image22.tiff"/></Relationships>
</file>

<file path=ppt/slides/_rels/slide7.xml.rels><?xml version="1.0" encoding="UTF-8" standalone="yes"?>
<Relationships xmlns="http://schemas.openxmlformats.org/package/2006/relationships"><Relationship Id="rId2" Type="http://schemas.openxmlformats.org/officeDocument/2006/relationships/image" Target="../media/image24.tiff"/><Relationship Id="rId3" Type="http://schemas.openxmlformats.org/officeDocument/2006/relationships/image" Target="../media/image17.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4" Type="http://schemas.openxmlformats.org/officeDocument/2006/relationships/image" Target="../media/image25.tiff"/><Relationship Id="rId1" Type="http://schemas.openxmlformats.org/officeDocument/2006/relationships/slideLayout" Target="../slideLayouts/slideLayout13.xml"/><Relationship Id="rId2" Type="http://schemas.openxmlformats.org/officeDocument/2006/relationships/image" Target="../media/image24.tiff"/><Relationship Id="rId3" Type="http://schemas.openxmlformats.org/officeDocument/2006/relationships/image" Target="../media/image17.gif"/></Relationships>
</file>

<file path=ppt/slides/_rels/slide9.xml.rels><?xml version="1.0" encoding="UTF-8" standalone="yes"?>
<Relationships xmlns="http://schemas.openxmlformats.org/package/2006/relationships"><Relationship Id="rId2" Type="http://schemas.openxmlformats.org/officeDocument/2006/relationships/image" Target="../media/image24.tiff"/><Relationship Id="rId3" Type="http://schemas.openxmlformats.org/officeDocument/2006/relationships/image" Target="../media/image17.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descr="title"/>
          <p:cNvPicPr>
            <a:picLocks noChangeAspect="1" noChangeArrowheads="1"/>
          </p:cNvPicPr>
          <p:nvPr/>
        </p:nvPicPr>
        <p:blipFill>
          <a:blip r:embed="rId3"/>
          <a:srcRect/>
          <a:stretch>
            <a:fillRect/>
          </a:stretch>
        </p:blipFill>
        <p:spPr bwMode="auto">
          <a:xfrm>
            <a:off x="-56988" y="2"/>
            <a:ext cx="10137617" cy="7616965"/>
          </a:xfrm>
          <a:prstGeom prst="rect">
            <a:avLst/>
          </a:prstGeom>
          <a:noFill/>
        </p:spPr>
      </p:pic>
      <p:sp>
        <p:nvSpPr>
          <p:cNvPr id="3073" name="Text Box 1"/>
          <p:cNvSpPr txBox="1">
            <a:spLocks noChangeArrowheads="1"/>
          </p:cNvSpPr>
          <p:nvPr/>
        </p:nvSpPr>
        <p:spPr bwMode="auto">
          <a:xfrm>
            <a:off x="11113" y="1951037"/>
            <a:ext cx="10058400" cy="4191000"/>
          </a:xfrm>
          <a:prstGeom prst="rect">
            <a:avLst/>
          </a:prstGeom>
          <a:noFill/>
          <a:ln w="9525">
            <a:noFill/>
            <a:round/>
            <a:headEnd/>
            <a:tailEnd/>
          </a:ln>
          <a:effectLst/>
        </p:spPr>
        <p:txBody>
          <a:bodyPr wrap="none" lIns="89964" tIns="44982" rIns="89964" bIns="44982">
            <a:prstTxWarp prst="textNoShape">
              <a:avLst/>
            </a:prstTxWarp>
          </a:bodyPr>
          <a:lstStyle/>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4000" b="1" dirty="0" smtClean="0">
                <a:solidFill>
                  <a:srgbClr val="D7C1D2"/>
                </a:solidFill>
                <a:latin typeface="Century Schoolbook"/>
                <a:ea typeface="DejaVu Sans" charset="0"/>
                <a:cs typeface="Century Schoolbook"/>
              </a:rPr>
              <a:t>Dust and Metal Column Densities</a:t>
            </a:r>
          </a:p>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4000" b="1" dirty="0" smtClean="0">
                <a:solidFill>
                  <a:srgbClr val="D7C1D2"/>
                </a:solidFill>
                <a:latin typeface="Century Schoolbook"/>
                <a:ea typeface="DejaVu Sans" charset="0"/>
                <a:cs typeface="Century Schoolbook"/>
              </a:rPr>
              <a:t>in GRB Host Galaxies</a:t>
            </a:r>
          </a:p>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endParaRPr lang="en-US" sz="2800" dirty="0" smtClean="0">
              <a:solidFill>
                <a:srgbClr val="D7C1D2"/>
              </a:solidFill>
              <a:latin typeface="Century Schoolbook"/>
              <a:ea typeface="DejaVu Sans" charset="0"/>
              <a:cs typeface="Century Schoolbook"/>
            </a:endParaRPr>
          </a:p>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2800" b="1" dirty="0" smtClean="0">
                <a:solidFill>
                  <a:srgbClr val="D7C1D2"/>
                </a:solidFill>
                <a:latin typeface="Century Schoolbook"/>
                <a:ea typeface="DejaVu Sans" charset="0"/>
                <a:cs typeface="Century Schoolbook"/>
              </a:rPr>
              <a:t>Patricia Schady</a:t>
            </a:r>
            <a:r>
              <a:rPr lang="en-US" sz="2800" dirty="0" smtClean="0">
                <a:solidFill>
                  <a:srgbClr val="D7C1D2"/>
                </a:solidFill>
                <a:latin typeface="Century Schoolbook"/>
                <a:ea typeface="DejaVu Sans" charset="0"/>
                <a:cs typeface="Century Schoolbook"/>
              </a:rPr>
              <a:t> (MPE)</a:t>
            </a:r>
          </a:p>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endParaRPr lang="en-US" sz="2800" dirty="0" smtClean="0">
              <a:solidFill>
                <a:srgbClr val="D7C1D2"/>
              </a:solidFill>
              <a:latin typeface="Century Schoolbook"/>
              <a:ea typeface="DejaVu Sans" charset="0"/>
              <a:cs typeface="Century Schoolbook"/>
            </a:endParaRPr>
          </a:p>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2800" dirty="0" err="1" smtClean="0">
                <a:solidFill>
                  <a:srgbClr val="D7C1D2"/>
                </a:solidFill>
                <a:latin typeface="Century Schoolbook"/>
                <a:ea typeface="DejaVu Sans" charset="0"/>
                <a:cs typeface="Century Schoolbook"/>
              </a:rPr>
              <a:t>T.Dwelly</a:t>
            </a:r>
            <a:r>
              <a:rPr lang="en-US" sz="2800" dirty="0" smtClean="0">
                <a:solidFill>
                  <a:srgbClr val="D7C1D2"/>
                </a:solidFill>
                <a:latin typeface="Century Schoolbook"/>
                <a:ea typeface="DejaVu Sans" charset="0"/>
                <a:cs typeface="Century Schoolbook"/>
              </a:rPr>
              <a:t>, </a:t>
            </a:r>
            <a:r>
              <a:rPr lang="en-US" sz="2800" dirty="0" err="1" smtClean="0">
                <a:solidFill>
                  <a:srgbClr val="D7C1D2"/>
                </a:solidFill>
                <a:latin typeface="Century Schoolbook"/>
                <a:ea typeface="DejaVu Sans" charset="0"/>
                <a:cs typeface="Century Schoolbook"/>
              </a:rPr>
              <a:t>M.J.Page</a:t>
            </a:r>
            <a:r>
              <a:rPr lang="en-US" sz="2800" dirty="0" smtClean="0">
                <a:solidFill>
                  <a:srgbClr val="D7C1D2"/>
                </a:solidFill>
                <a:latin typeface="Century Schoolbook"/>
                <a:ea typeface="DejaVu Sans" charset="0"/>
                <a:cs typeface="Century Schoolbook"/>
              </a:rPr>
              <a:t>, </a:t>
            </a:r>
            <a:r>
              <a:rPr lang="en-US" sz="2800" dirty="0" err="1" smtClean="0">
                <a:solidFill>
                  <a:srgbClr val="D7C1D2"/>
                </a:solidFill>
                <a:latin typeface="Century Schoolbook"/>
                <a:ea typeface="DejaVu Sans" charset="0"/>
                <a:cs typeface="Century Schoolbook"/>
              </a:rPr>
              <a:t>J.Greiner</a:t>
            </a:r>
            <a:r>
              <a:rPr lang="en-US" sz="2800" dirty="0" smtClean="0">
                <a:solidFill>
                  <a:srgbClr val="D7C1D2"/>
                </a:solidFill>
                <a:latin typeface="Century Schoolbook"/>
                <a:ea typeface="DejaVu Sans" charset="0"/>
                <a:cs typeface="Century Schoolbook"/>
              </a:rPr>
              <a:t>,</a:t>
            </a:r>
          </a:p>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2800" dirty="0" err="1" smtClean="0">
                <a:solidFill>
                  <a:srgbClr val="D7C1D2"/>
                </a:solidFill>
                <a:latin typeface="Century Schoolbook"/>
                <a:ea typeface="DejaVu Sans" charset="0"/>
                <a:cs typeface="Century Schoolbook"/>
              </a:rPr>
              <a:t>T.Krühler</a:t>
            </a:r>
            <a:r>
              <a:rPr lang="en-US" sz="2800" dirty="0" smtClean="0">
                <a:solidFill>
                  <a:srgbClr val="D7C1D2"/>
                </a:solidFill>
                <a:latin typeface="Century Schoolbook"/>
                <a:ea typeface="DejaVu Sans" charset="0"/>
                <a:cs typeface="Century Schoolbook"/>
              </a:rPr>
              <a:t>, </a:t>
            </a:r>
            <a:r>
              <a:rPr lang="en-US" sz="2800" dirty="0" err="1" smtClean="0">
                <a:solidFill>
                  <a:srgbClr val="D7C1D2"/>
                </a:solidFill>
                <a:latin typeface="Century Schoolbook"/>
                <a:ea typeface="DejaVu Sans" charset="0"/>
                <a:cs typeface="Century Schoolbook"/>
              </a:rPr>
              <a:t>S.Savaglio</a:t>
            </a:r>
            <a:r>
              <a:rPr lang="en-US" sz="2800" dirty="0" smtClean="0">
                <a:solidFill>
                  <a:srgbClr val="D7C1D2"/>
                </a:solidFill>
                <a:latin typeface="Century Schoolbook"/>
                <a:ea typeface="DejaVu Sans" charset="0"/>
                <a:cs typeface="Century Schoolbook"/>
              </a:rPr>
              <a:t>, </a:t>
            </a:r>
            <a:r>
              <a:rPr lang="en-US" sz="2800" dirty="0" err="1" smtClean="0">
                <a:solidFill>
                  <a:srgbClr val="D7C1D2"/>
                </a:solidFill>
                <a:latin typeface="Century Schoolbook"/>
                <a:ea typeface="DejaVu Sans" charset="0"/>
                <a:cs typeface="Century Schoolbook"/>
              </a:rPr>
              <a:t>S.R.Oates</a:t>
            </a:r>
            <a:r>
              <a:rPr lang="en-US" sz="2800" dirty="0" smtClean="0">
                <a:solidFill>
                  <a:srgbClr val="D7C1D2"/>
                </a:solidFill>
                <a:latin typeface="Century Schoolbook"/>
                <a:ea typeface="DejaVu Sans" charset="0"/>
                <a:cs typeface="Century Schoolbook"/>
              </a:rPr>
              <a:t>, </a:t>
            </a:r>
            <a:r>
              <a:rPr lang="en-US" sz="2800" dirty="0" err="1" smtClean="0">
                <a:solidFill>
                  <a:srgbClr val="D7C1D2"/>
                </a:solidFill>
                <a:latin typeface="Century Schoolbook"/>
                <a:ea typeface="DejaVu Sans" charset="0"/>
                <a:cs typeface="Century Schoolbook"/>
              </a:rPr>
              <a:t>A.Rau</a:t>
            </a:r>
            <a:r>
              <a:rPr lang="en-US" sz="2800" dirty="0" smtClean="0">
                <a:solidFill>
                  <a:srgbClr val="D7C1D2"/>
                </a:solidFill>
                <a:latin typeface="Century Schoolbook"/>
                <a:ea typeface="DejaVu Sans" charset="0"/>
                <a:cs typeface="Century Schoolbook"/>
              </a:rPr>
              <a:t>, </a:t>
            </a:r>
            <a:r>
              <a:rPr lang="en-US" sz="2800" dirty="0" err="1" smtClean="0">
                <a:solidFill>
                  <a:srgbClr val="D7C1D2"/>
                </a:solidFill>
                <a:latin typeface="Century Schoolbook"/>
                <a:ea typeface="DejaVu Sans" charset="0"/>
                <a:cs typeface="Century Schoolbook"/>
              </a:rPr>
              <a:t>M.Still</a:t>
            </a:r>
            <a:endParaRPr lang="en-US" sz="2800" dirty="0" smtClean="0">
              <a:solidFill>
                <a:srgbClr val="D7C1D2"/>
              </a:solidFill>
              <a:latin typeface="Century Schoolbook"/>
              <a:ea typeface="DejaVu Sans" charset="0"/>
              <a:cs typeface="Century Schoolbook"/>
            </a:endParaRPr>
          </a:p>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2800" dirty="0" smtClean="0">
                <a:solidFill>
                  <a:srgbClr val="D7C1D2"/>
                </a:solidFill>
                <a:latin typeface="Century Schoolbook"/>
                <a:ea typeface="DejaVu Sans" charset="0"/>
                <a:cs typeface="Century Schoolbook"/>
              </a:rPr>
              <a:t>+ GROND and UVOT team</a:t>
            </a:r>
            <a:endParaRPr lang="en-US" sz="2800" dirty="0">
              <a:solidFill>
                <a:srgbClr val="D7C1D2"/>
              </a:solidFill>
              <a:latin typeface="Century Schoolbook"/>
              <a:ea typeface="DejaVu Sans" charset="0"/>
              <a:cs typeface="Century Schoolbook"/>
            </a:endParaRPr>
          </a:p>
        </p:txBody>
      </p:sp>
      <p:pic>
        <p:nvPicPr>
          <p:cNvPr id="6" name="Picture 5" descr="MPElogo-green.gif"/>
          <p:cNvPicPr>
            <a:picLocks noChangeAspect="1"/>
          </p:cNvPicPr>
          <p:nvPr/>
        </p:nvPicPr>
        <p:blipFill>
          <a:blip r:embed="rId4"/>
          <a:stretch>
            <a:fillRect/>
          </a:stretch>
        </p:blipFill>
        <p:spPr>
          <a:xfrm>
            <a:off x="176744" y="190439"/>
            <a:ext cx="1053568" cy="99859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 name="Picture 31" descr="MPElogo.gif"/>
          <p:cNvPicPr>
            <a:picLocks noChangeAspect="1"/>
          </p:cNvPicPr>
          <p:nvPr/>
        </p:nvPicPr>
        <p:blipFill>
          <a:blip r:embed="rId2"/>
          <a:stretch>
            <a:fillRect/>
          </a:stretch>
        </p:blipFill>
        <p:spPr>
          <a:xfrm>
            <a:off x="163516" y="122237"/>
            <a:ext cx="767655" cy="727604"/>
          </a:xfrm>
          <a:prstGeom prst="rect">
            <a:avLst/>
          </a:prstGeom>
        </p:spPr>
      </p:pic>
      <p:sp>
        <p:nvSpPr>
          <p:cNvPr id="33" name="Rectangle 3"/>
          <p:cNvSpPr txBox="1">
            <a:spLocks noChangeArrowheads="1"/>
          </p:cNvSpPr>
          <p:nvPr/>
        </p:nvSpPr>
        <p:spPr bwMode="auto">
          <a:xfrm>
            <a:off x="5" y="198004"/>
            <a:ext cx="10080624" cy="579437"/>
          </a:xfrm>
          <a:prstGeom prst="rect">
            <a:avLst/>
          </a:prstGeom>
          <a:noFill/>
          <a:ln w="9525">
            <a:noFill/>
            <a:round/>
            <a:headEnd/>
            <a:tailEnd/>
          </a:ln>
          <a:effectLst/>
        </p:spPr>
        <p:txBody>
          <a:bodyPr vert="horz" wrap="square" lIns="0" tIns="0" rIns="0" bIns="0" numCol="1" anchor="ctr" anchorCtr="0" compatLnSpc="1">
            <a:prstTxWarp prst="textNoShape">
              <a:avLst/>
            </a:prstTxWarp>
            <a:noAutofit/>
          </a:bodyPr>
          <a:lstStyle/>
          <a:p>
            <a:pPr algn="ctr">
              <a:defRPr/>
            </a:pPr>
            <a:r>
              <a:rPr lang="en-US" sz="3200" kern="0" dirty="0" smtClean="0">
                <a:solidFill>
                  <a:srgbClr val="000000"/>
                </a:solidFill>
                <a:latin typeface="Apple Chancery"/>
                <a:ea typeface="+mj-ea"/>
                <a:cs typeface="Apple Chancery"/>
              </a:rPr>
              <a:t>Metals vs. Metals</a:t>
            </a:r>
            <a:endParaRPr lang="en-US" sz="3200" kern="0" dirty="0">
              <a:solidFill>
                <a:srgbClr val="000000"/>
              </a:solidFill>
              <a:latin typeface="Apple Chancery"/>
              <a:ea typeface="+mj-ea"/>
              <a:cs typeface="Apple Chancery"/>
            </a:endParaRPr>
          </a:p>
        </p:txBody>
      </p:sp>
      <p:pic>
        <p:nvPicPr>
          <p:cNvPr id="60" name="Picture 59" descr="050820spec_chen11.jpg"/>
          <p:cNvPicPr>
            <a:picLocks noChangeAspect="1"/>
          </p:cNvPicPr>
          <p:nvPr/>
        </p:nvPicPr>
        <p:blipFill>
          <a:blip r:embed="rId3"/>
          <a:stretch>
            <a:fillRect/>
          </a:stretch>
        </p:blipFill>
        <p:spPr>
          <a:xfrm>
            <a:off x="4887912" y="800207"/>
            <a:ext cx="5051740" cy="6713430"/>
          </a:xfrm>
          <a:prstGeom prst="rect">
            <a:avLst/>
          </a:prstGeom>
          <a:ln w="19050">
            <a:solidFill>
              <a:schemeClr val="tx1"/>
            </a:solidFill>
          </a:ln>
        </p:spPr>
      </p:pic>
      <p:sp>
        <p:nvSpPr>
          <p:cNvPr id="61" name="TextBox 60"/>
          <p:cNvSpPr txBox="1"/>
          <p:nvPr/>
        </p:nvSpPr>
        <p:spPr>
          <a:xfrm>
            <a:off x="11112" y="1570038"/>
            <a:ext cx="5029200" cy="3428412"/>
          </a:xfrm>
          <a:prstGeom prst="rect">
            <a:avLst/>
          </a:prstGeom>
          <a:noFill/>
        </p:spPr>
        <p:txBody>
          <a:bodyPr wrap="square" lIns="100772" tIns="50387" rIns="100772" bIns="50387" rtlCol="0">
            <a:spAutoFit/>
          </a:bodyPr>
          <a:lstStyle/>
          <a:p>
            <a:pPr>
              <a:buSzPct val="100000"/>
            </a:pPr>
            <a:r>
              <a:rPr lang="en-GB" sz="2200" b="1" dirty="0" smtClean="0">
                <a:solidFill>
                  <a:srgbClr val="000000"/>
                </a:solidFill>
                <a:latin typeface="Times New Roman"/>
                <a:cs typeface="Times New Roman"/>
              </a:rPr>
              <a:t>More natural to compare </a:t>
            </a:r>
            <a:r>
              <a:rPr lang="en-GB" sz="2200" b="1" dirty="0" smtClean="0">
                <a:solidFill>
                  <a:srgbClr val="800000"/>
                </a:solidFill>
                <a:latin typeface="Times New Roman"/>
                <a:cs typeface="Times New Roman"/>
              </a:rPr>
              <a:t>N</a:t>
            </a:r>
            <a:r>
              <a:rPr lang="en-GB" sz="2200" b="1" baseline="-25000" dirty="0" smtClean="0">
                <a:solidFill>
                  <a:srgbClr val="800000"/>
                </a:solidFill>
                <a:latin typeface="Times New Roman"/>
                <a:cs typeface="Times New Roman"/>
              </a:rPr>
              <a:t>O,X</a:t>
            </a:r>
            <a:r>
              <a:rPr lang="en-GB" sz="2200" b="1" dirty="0" smtClean="0">
                <a:solidFill>
                  <a:srgbClr val="800000"/>
                </a:solidFill>
                <a:latin typeface="Times New Roman"/>
                <a:cs typeface="Times New Roman"/>
              </a:rPr>
              <a:t> </a:t>
            </a:r>
            <a:r>
              <a:rPr lang="en-GB" sz="2200" b="1" dirty="0" smtClean="0">
                <a:solidFill>
                  <a:srgbClr val="000000"/>
                </a:solidFill>
                <a:latin typeface="Times New Roman"/>
                <a:cs typeface="Times New Roman"/>
              </a:rPr>
              <a:t>to metals</a:t>
            </a:r>
          </a:p>
          <a:p>
            <a:pPr>
              <a:buSzPct val="100000"/>
            </a:pPr>
            <a:endParaRPr lang="en-GB" sz="1000" dirty="0" smtClean="0">
              <a:solidFill>
                <a:srgbClr val="000000"/>
              </a:solidFill>
              <a:latin typeface="Times New Roman"/>
              <a:cs typeface="Times New Roman"/>
            </a:endParaRPr>
          </a:p>
          <a:p>
            <a:pPr>
              <a:buSzPct val="100000"/>
              <a:buFont typeface="Wingdings" charset="2"/>
              <a:buChar char="Ø"/>
            </a:pPr>
            <a:r>
              <a:rPr lang="en-GB" sz="2200" dirty="0" smtClean="0">
                <a:solidFill>
                  <a:srgbClr val="000000"/>
                </a:solidFill>
                <a:latin typeface="Times New Roman"/>
                <a:cs typeface="Times New Roman"/>
              </a:rPr>
              <a:t> Use weakly-ionised metal lines to trace neutral gas (</a:t>
            </a:r>
            <a:r>
              <a:rPr lang="en-GB" sz="2200" b="1" dirty="0" smtClean="0">
                <a:solidFill>
                  <a:srgbClr val="FF0000"/>
                </a:solidFill>
                <a:latin typeface="Times New Roman"/>
                <a:cs typeface="Times New Roman"/>
              </a:rPr>
              <a:t>Zn II</a:t>
            </a:r>
            <a:r>
              <a:rPr lang="en-GB" sz="2200" b="1" dirty="0" smtClean="0">
                <a:solidFill>
                  <a:srgbClr val="000000"/>
                </a:solidFill>
                <a:latin typeface="Times New Roman"/>
                <a:cs typeface="Times New Roman"/>
              </a:rPr>
              <a:t>,</a:t>
            </a:r>
            <a:r>
              <a:rPr lang="en-GB" sz="2200" b="1" dirty="0" smtClean="0">
                <a:latin typeface="Times New Roman"/>
                <a:cs typeface="Times New Roman"/>
              </a:rPr>
              <a:t> </a:t>
            </a:r>
            <a:r>
              <a:rPr lang="en-GB" sz="2200" b="1" dirty="0" smtClean="0">
                <a:solidFill>
                  <a:srgbClr val="F515FF"/>
                </a:solidFill>
                <a:latin typeface="Times New Roman"/>
                <a:cs typeface="Times New Roman"/>
              </a:rPr>
              <a:t>S II</a:t>
            </a:r>
            <a:r>
              <a:rPr lang="en-GB" sz="2200" b="1" dirty="0" smtClean="0">
                <a:solidFill>
                  <a:schemeClr val="tx1"/>
                </a:solidFill>
                <a:latin typeface="Times New Roman"/>
                <a:cs typeface="Times New Roman"/>
              </a:rPr>
              <a:t>,</a:t>
            </a:r>
            <a:r>
              <a:rPr lang="en-GB" sz="2200" b="1" dirty="0" smtClean="0">
                <a:latin typeface="Times New Roman"/>
                <a:cs typeface="Times New Roman"/>
              </a:rPr>
              <a:t> </a:t>
            </a:r>
            <a:r>
              <a:rPr lang="en-GB" sz="2200" b="1" dirty="0" smtClean="0">
                <a:solidFill>
                  <a:srgbClr val="0000FF"/>
                </a:solidFill>
                <a:latin typeface="Times New Roman"/>
                <a:cs typeface="Times New Roman"/>
              </a:rPr>
              <a:t>Si II</a:t>
            </a:r>
            <a:r>
              <a:rPr lang="en-GB" sz="2200" b="1" dirty="0" smtClean="0">
                <a:latin typeface="Times New Roman"/>
                <a:cs typeface="Times New Roman"/>
              </a:rPr>
              <a:t> </a:t>
            </a:r>
            <a:r>
              <a:rPr lang="en-GB" sz="2200" dirty="0" smtClean="0">
                <a:solidFill>
                  <a:srgbClr val="000000"/>
                </a:solidFill>
                <a:latin typeface="Times New Roman"/>
                <a:cs typeface="Times New Roman"/>
              </a:rPr>
              <a:t>or</a:t>
            </a:r>
            <a:r>
              <a:rPr lang="en-GB" sz="2200" b="1" dirty="0" smtClean="0">
                <a:latin typeface="Times New Roman"/>
                <a:cs typeface="Times New Roman"/>
              </a:rPr>
              <a:t> </a:t>
            </a:r>
            <a:r>
              <a:rPr lang="en-GB" sz="2200" b="1" dirty="0" smtClean="0">
                <a:solidFill>
                  <a:srgbClr val="008000"/>
                </a:solidFill>
                <a:latin typeface="Times New Roman"/>
                <a:cs typeface="Times New Roman"/>
              </a:rPr>
              <a:t>Fe II</a:t>
            </a:r>
            <a:r>
              <a:rPr lang="en-GB" sz="2200" b="1" dirty="0" smtClean="0">
                <a:latin typeface="Times New Roman"/>
                <a:cs typeface="Times New Roman"/>
              </a:rPr>
              <a:t> </a:t>
            </a:r>
            <a:r>
              <a:rPr lang="en-GB" sz="2200" dirty="0" smtClean="0">
                <a:solidFill>
                  <a:srgbClr val="000000"/>
                </a:solidFill>
                <a:latin typeface="Times New Roman"/>
                <a:cs typeface="Times New Roman"/>
              </a:rPr>
              <a:t>)</a:t>
            </a:r>
            <a:endParaRPr lang="en-GB" sz="2200" baseline="-25000" dirty="0" smtClean="0">
              <a:solidFill>
                <a:srgbClr val="000000"/>
              </a:solidFill>
              <a:latin typeface="Times New Roman"/>
              <a:cs typeface="Times New Roman"/>
            </a:endParaRPr>
          </a:p>
          <a:p>
            <a:pPr>
              <a:buSzPct val="100000"/>
              <a:buFont typeface="Wingdings" charset="2"/>
              <a:buChar char="Ø"/>
            </a:pPr>
            <a:endParaRPr lang="en-GB" sz="2200" dirty="0" smtClean="0">
              <a:solidFill>
                <a:srgbClr val="000000"/>
              </a:solidFill>
              <a:latin typeface="Times New Roman"/>
              <a:cs typeface="Times New Roman"/>
            </a:endParaRPr>
          </a:p>
          <a:p>
            <a:pPr>
              <a:buSzPct val="100000"/>
              <a:buFont typeface="Wingdings" charset="2"/>
              <a:buChar char="Ø"/>
            </a:pPr>
            <a:r>
              <a:rPr lang="en-GB" sz="2200" baseline="-25000" dirty="0" smtClean="0">
                <a:solidFill>
                  <a:srgbClr val="000000"/>
                </a:solidFill>
                <a:latin typeface="Times New Roman"/>
                <a:cs typeface="Times New Roman"/>
              </a:rPr>
              <a:t> </a:t>
            </a:r>
            <a:r>
              <a:rPr lang="en-GB" sz="2200" dirty="0" smtClean="0">
                <a:solidFill>
                  <a:srgbClr val="000000"/>
                </a:solidFill>
                <a:latin typeface="Times New Roman"/>
                <a:cs typeface="Times New Roman"/>
              </a:rPr>
              <a:t>Correct for dust-depletion</a:t>
            </a:r>
            <a:r>
              <a:rPr lang="en-GB" sz="2200" baseline="-25000" dirty="0" smtClean="0">
                <a:solidFill>
                  <a:srgbClr val="000000"/>
                </a:solidFill>
                <a:latin typeface="Times New Roman"/>
                <a:cs typeface="Times New Roman"/>
              </a:rPr>
              <a:t> </a:t>
            </a:r>
            <a:endParaRPr lang="en-GB" sz="2200" dirty="0" smtClean="0">
              <a:solidFill>
                <a:srgbClr val="000000"/>
              </a:solidFill>
              <a:latin typeface="Times New Roman"/>
              <a:cs typeface="Times New Roman"/>
            </a:endParaRPr>
          </a:p>
          <a:p>
            <a:pPr>
              <a:buSzPct val="100000"/>
              <a:buFont typeface="Wingdings" charset="2"/>
              <a:buChar char="Ø"/>
            </a:pPr>
            <a:endParaRPr lang="en-GB" sz="2200" dirty="0" smtClean="0">
              <a:solidFill>
                <a:srgbClr val="000000"/>
              </a:solidFill>
              <a:latin typeface="Times New Roman"/>
              <a:cs typeface="Times New Roman"/>
            </a:endParaRPr>
          </a:p>
          <a:p>
            <a:pPr>
              <a:buSzPct val="100000"/>
              <a:buFont typeface="Wingdings" charset="2"/>
              <a:buChar char="Ø"/>
            </a:pPr>
            <a:r>
              <a:rPr lang="en-GB" sz="2200" dirty="0" smtClean="0">
                <a:solidFill>
                  <a:srgbClr val="000000"/>
                </a:solidFill>
                <a:latin typeface="Times New Roman"/>
                <a:cs typeface="Times New Roman"/>
              </a:rPr>
              <a:t> Convert metal column densities to N</a:t>
            </a:r>
            <a:r>
              <a:rPr lang="en-GB" sz="2200" baseline="-25000" dirty="0" smtClean="0">
                <a:solidFill>
                  <a:srgbClr val="000000"/>
                </a:solidFill>
                <a:latin typeface="Times New Roman"/>
                <a:cs typeface="Times New Roman"/>
              </a:rPr>
              <a:t>H</a:t>
            </a:r>
            <a:r>
              <a:rPr lang="en-GB" sz="2200" dirty="0" smtClean="0">
                <a:solidFill>
                  <a:srgbClr val="000000"/>
                </a:solidFill>
                <a:latin typeface="Times New Roman"/>
                <a:cs typeface="Times New Roman"/>
              </a:rPr>
              <a:t> (assuming solar abundances):</a:t>
            </a:r>
          </a:p>
          <a:p>
            <a:pPr algn="ctr">
              <a:buSzPct val="100000"/>
            </a:pPr>
            <a:r>
              <a:rPr lang="en-GB" sz="2200" b="1" dirty="0" smtClean="0">
                <a:solidFill>
                  <a:srgbClr val="000000"/>
                </a:solidFill>
                <a:latin typeface="Times New Roman"/>
                <a:cs typeface="Times New Roman"/>
              </a:rPr>
              <a:t>N</a:t>
            </a:r>
            <a:r>
              <a:rPr lang="en-GB" sz="2200" b="1" baseline="-25000" dirty="0" smtClean="0">
                <a:solidFill>
                  <a:srgbClr val="000000"/>
                </a:solidFill>
                <a:latin typeface="Times New Roman"/>
                <a:cs typeface="Times New Roman"/>
              </a:rPr>
              <a:t>H,MII </a:t>
            </a:r>
            <a:r>
              <a:rPr lang="en-GB" sz="2200" b="1" dirty="0" smtClean="0">
                <a:solidFill>
                  <a:srgbClr val="000000"/>
                </a:solidFill>
                <a:latin typeface="Times New Roman"/>
                <a:cs typeface="Times New Roman"/>
              </a:rPr>
              <a:t>versus  N</a:t>
            </a:r>
            <a:r>
              <a:rPr lang="en-GB" sz="2200" b="1" baseline="-25000" dirty="0" smtClean="0">
                <a:solidFill>
                  <a:srgbClr val="000000"/>
                </a:solidFill>
                <a:latin typeface="Times New Roman"/>
                <a:cs typeface="Times New Roman"/>
              </a:rPr>
              <a:t>H,X</a:t>
            </a:r>
          </a:p>
        </p:txBody>
      </p:sp>
      <p:sp>
        <p:nvSpPr>
          <p:cNvPr id="62" name="TextBox 61"/>
          <p:cNvSpPr txBox="1"/>
          <p:nvPr/>
        </p:nvSpPr>
        <p:spPr>
          <a:xfrm>
            <a:off x="8926512" y="7132637"/>
            <a:ext cx="1079008" cy="387970"/>
          </a:xfrm>
          <a:prstGeom prst="rect">
            <a:avLst/>
          </a:prstGeom>
          <a:noFill/>
        </p:spPr>
        <p:txBody>
          <a:bodyPr wrap="none" lIns="100750" tIns="50377" rIns="100750" bIns="50377" rtlCol="0">
            <a:spAutoFit/>
          </a:bodyPr>
          <a:lstStyle/>
          <a:p>
            <a:r>
              <a:rPr lang="en-GB" b="1" dirty="0" smtClean="0">
                <a:solidFill>
                  <a:srgbClr val="000000"/>
                </a:solidFill>
                <a:latin typeface="Times New Roman"/>
                <a:cs typeface="Times New Roman"/>
              </a:rPr>
              <a:t>Chen+11</a:t>
            </a:r>
            <a:endParaRPr lang="en-GB" b="1" dirty="0">
              <a:solidFill>
                <a:srgbClr val="000000"/>
              </a:solidFill>
              <a:latin typeface="Times New Roman"/>
              <a:cs typeface="Times New Roman"/>
            </a:endParaRPr>
          </a:p>
        </p:txBody>
      </p:sp>
      <p:sp>
        <p:nvSpPr>
          <p:cNvPr id="63" name="TextBox 62"/>
          <p:cNvSpPr txBox="1"/>
          <p:nvPr/>
        </p:nvSpPr>
        <p:spPr>
          <a:xfrm>
            <a:off x="6792912" y="655637"/>
            <a:ext cx="1571564" cy="378565"/>
          </a:xfrm>
          <a:prstGeom prst="rect">
            <a:avLst/>
          </a:prstGeom>
          <a:noFill/>
        </p:spPr>
        <p:txBody>
          <a:bodyPr wrap="none" rtlCol="0">
            <a:spAutoFit/>
          </a:bodyPr>
          <a:lstStyle/>
          <a:p>
            <a:r>
              <a:rPr lang="en-GB" b="1" dirty="0" smtClean="0">
                <a:solidFill>
                  <a:srgbClr val="000000"/>
                </a:solidFill>
                <a:latin typeface="Times New Roman"/>
                <a:cs typeface="Times New Roman"/>
              </a:rPr>
              <a:t>GRB050820A</a:t>
            </a:r>
            <a:endParaRPr lang="en-GB" b="1" dirty="0">
              <a:solidFill>
                <a:srgbClr val="000000"/>
              </a:solidFill>
              <a:latin typeface="Times New Roman"/>
              <a:cs typeface="Times New Roman"/>
            </a:endParaRPr>
          </a:p>
        </p:txBody>
      </p:sp>
      <p:sp>
        <p:nvSpPr>
          <p:cNvPr id="64" name="Oval 63"/>
          <p:cNvSpPr/>
          <p:nvPr/>
        </p:nvSpPr>
        <p:spPr>
          <a:xfrm>
            <a:off x="5649912" y="1417637"/>
            <a:ext cx="533400" cy="304800"/>
          </a:xfrm>
          <a:prstGeom prst="ellipse">
            <a:avLst/>
          </a:prstGeom>
          <a:noFill/>
          <a:ln w="19050">
            <a:solidFill>
              <a:srgbClr val="D77F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Oval 65"/>
          <p:cNvSpPr/>
          <p:nvPr/>
        </p:nvSpPr>
        <p:spPr>
          <a:xfrm>
            <a:off x="5649912" y="3627437"/>
            <a:ext cx="533400" cy="304800"/>
          </a:xfrm>
          <a:prstGeom prst="ellipse">
            <a:avLst/>
          </a:prstGeom>
          <a:noFill/>
          <a:ln w="1905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8" name="Oval 67"/>
          <p:cNvSpPr/>
          <p:nvPr/>
        </p:nvSpPr>
        <p:spPr>
          <a:xfrm>
            <a:off x="5649912" y="5837237"/>
            <a:ext cx="533400" cy="30480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5" y="198004"/>
            <a:ext cx="10080624" cy="469900"/>
          </a:xfrm>
          <a:prstGeom prst="rect">
            <a:avLst/>
          </a:prstGeom>
          <a:noFill/>
          <a:ln w="9525">
            <a:noFill/>
            <a:round/>
            <a:headEnd/>
            <a:tailEnd/>
          </a:ln>
          <a:effectLst/>
        </p:spPr>
        <p:txBody>
          <a:bodyPr wrap="none" lIns="89964" tIns="44982" rIns="89964" bIns="44982">
            <a:prstTxWarp prst="textNoShape">
              <a:avLst/>
            </a:prstTxWarp>
          </a:bodyPr>
          <a:lstStyle/>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3200" dirty="0" smtClean="0">
                <a:solidFill>
                  <a:srgbClr val="000000"/>
                </a:solidFill>
                <a:latin typeface="Apple Chancery"/>
                <a:ea typeface="DejaVu Sans" charset="0"/>
                <a:cs typeface="Apple Chancery"/>
              </a:rPr>
              <a:t>Neutral vs. </a:t>
            </a:r>
            <a:r>
              <a:rPr lang="en-US" sz="3200" dirty="0" err="1" smtClean="0">
                <a:solidFill>
                  <a:srgbClr val="000000"/>
                </a:solidFill>
                <a:latin typeface="Apple Chancery"/>
                <a:ea typeface="DejaVu Sans" charset="0"/>
                <a:cs typeface="Apple Chancery"/>
              </a:rPr>
              <a:t>Ionised</a:t>
            </a:r>
            <a:r>
              <a:rPr lang="en-US" sz="3200" dirty="0" smtClean="0">
                <a:solidFill>
                  <a:srgbClr val="000000"/>
                </a:solidFill>
                <a:latin typeface="Apple Chancery"/>
                <a:ea typeface="DejaVu Sans" charset="0"/>
                <a:cs typeface="Apple Chancery"/>
              </a:rPr>
              <a:t> Gas</a:t>
            </a:r>
            <a:endParaRPr lang="en-US" sz="3200" dirty="0">
              <a:solidFill>
                <a:srgbClr val="000000"/>
              </a:solidFill>
              <a:latin typeface="Apple Chancery"/>
              <a:ea typeface="DejaVu Sans" charset="0"/>
              <a:cs typeface="Apple Chancery"/>
            </a:endParaRPr>
          </a:p>
        </p:txBody>
      </p:sp>
      <p:pic>
        <p:nvPicPr>
          <p:cNvPr id="3" name="Picture 2" descr="MvsNo.tiff"/>
          <p:cNvPicPr>
            <a:picLocks noChangeAspect="1"/>
          </p:cNvPicPr>
          <p:nvPr/>
        </p:nvPicPr>
        <p:blipFill>
          <a:blip r:embed="rId2"/>
          <a:stretch>
            <a:fillRect/>
          </a:stretch>
        </p:blipFill>
        <p:spPr>
          <a:xfrm>
            <a:off x="1077913" y="808036"/>
            <a:ext cx="8001000" cy="6515472"/>
          </a:xfrm>
          <a:prstGeom prst="rect">
            <a:avLst/>
          </a:prstGeom>
        </p:spPr>
      </p:pic>
      <p:sp>
        <p:nvSpPr>
          <p:cNvPr id="4" name="TextBox 3"/>
          <p:cNvSpPr txBox="1"/>
          <p:nvPr/>
        </p:nvSpPr>
        <p:spPr>
          <a:xfrm rot="19694798">
            <a:off x="4317963" y="1966416"/>
            <a:ext cx="2947463" cy="442134"/>
          </a:xfrm>
          <a:prstGeom prst="rect">
            <a:avLst/>
          </a:prstGeom>
          <a:noFill/>
        </p:spPr>
        <p:txBody>
          <a:bodyPr wrap="none" lIns="91401" tIns="45701" rIns="91401" bIns="45701" rtlCol="0">
            <a:spAutoFit/>
          </a:bodyPr>
          <a:lstStyle/>
          <a:p>
            <a:r>
              <a:rPr lang="en-GB" sz="2200" b="1" dirty="0" smtClean="0">
                <a:solidFill>
                  <a:srgbClr val="000000"/>
                </a:solidFill>
                <a:latin typeface="Times New Roman"/>
                <a:cs typeface="Times New Roman"/>
              </a:rPr>
              <a:t>Neutral gas = Total gas</a:t>
            </a:r>
          </a:p>
        </p:txBody>
      </p:sp>
      <p:sp>
        <p:nvSpPr>
          <p:cNvPr id="9" name="TextBox 8"/>
          <p:cNvSpPr txBox="1"/>
          <p:nvPr/>
        </p:nvSpPr>
        <p:spPr>
          <a:xfrm>
            <a:off x="1077913" y="6675437"/>
            <a:ext cx="8001000" cy="794230"/>
          </a:xfrm>
          <a:prstGeom prst="rect">
            <a:avLst/>
          </a:prstGeom>
          <a:solidFill>
            <a:schemeClr val="bg1"/>
          </a:solidFill>
        </p:spPr>
        <p:txBody>
          <a:bodyPr wrap="square" lIns="91401" tIns="45701" rIns="91401" bIns="45701" rtlCol="0">
            <a:spAutoFit/>
          </a:bodyPr>
          <a:lstStyle/>
          <a:p>
            <a:r>
              <a:rPr lang="en-GB" dirty="0" smtClean="0">
                <a:solidFill>
                  <a:schemeClr val="tx1"/>
                </a:solidFill>
                <a:latin typeface="Century Schoolbook"/>
                <a:cs typeface="Century Schoolbook"/>
              </a:rPr>
              <a:t>                 </a:t>
            </a:r>
            <a:r>
              <a:rPr lang="en-GB" sz="2200" dirty="0" smtClean="0">
                <a:solidFill>
                  <a:schemeClr val="tx1"/>
                </a:solidFill>
                <a:latin typeface="Century Schoolbook"/>
                <a:cs typeface="Century Schoolbook"/>
              </a:rPr>
              <a:t>20.0        20.5       21.0         21.5        22.0        22.5</a:t>
            </a:r>
          </a:p>
          <a:p>
            <a:r>
              <a:rPr lang="en-GB" sz="2200" dirty="0" smtClean="0">
                <a:solidFill>
                  <a:srgbClr val="000000"/>
                </a:solidFill>
                <a:latin typeface="Century Schoolbook"/>
                <a:cs typeface="Century Schoolbook"/>
              </a:rPr>
              <a:t>                                         Total Gas (Log N</a:t>
            </a:r>
            <a:r>
              <a:rPr lang="en-GB" sz="2200" baseline="-25000" dirty="0" smtClean="0">
                <a:solidFill>
                  <a:srgbClr val="000000"/>
                </a:solidFill>
                <a:latin typeface="Century Schoolbook"/>
                <a:cs typeface="Century Schoolbook"/>
              </a:rPr>
              <a:t>H,X</a:t>
            </a:r>
            <a:r>
              <a:rPr lang="en-GB" sz="2200" dirty="0" smtClean="0">
                <a:solidFill>
                  <a:srgbClr val="000000"/>
                </a:solidFill>
                <a:latin typeface="Century Schoolbook"/>
                <a:cs typeface="Century Schoolbook"/>
              </a:rPr>
              <a:t>)</a:t>
            </a:r>
            <a:endParaRPr lang="en-GB" sz="2200" dirty="0">
              <a:solidFill>
                <a:srgbClr val="000000"/>
              </a:solidFill>
              <a:latin typeface="Century Schoolbook"/>
              <a:cs typeface="Century Schoolbook"/>
            </a:endParaRPr>
          </a:p>
        </p:txBody>
      </p:sp>
      <p:sp>
        <p:nvSpPr>
          <p:cNvPr id="10" name="TextBox 9"/>
          <p:cNvSpPr txBox="1"/>
          <p:nvPr/>
        </p:nvSpPr>
        <p:spPr>
          <a:xfrm rot="16200000">
            <a:off x="-1589281" y="3551044"/>
            <a:ext cx="5943602" cy="457588"/>
          </a:xfrm>
          <a:prstGeom prst="rect">
            <a:avLst/>
          </a:prstGeom>
          <a:solidFill>
            <a:schemeClr val="bg1"/>
          </a:solidFill>
        </p:spPr>
        <p:txBody>
          <a:bodyPr vert="horz" wrap="square" lIns="91401" tIns="45701" rIns="91401" bIns="45701" rtlCol="0">
            <a:spAutoFit/>
          </a:bodyPr>
          <a:lstStyle/>
          <a:p>
            <a:r>
              <a:rPr lang="en-GB" sz="2200" dirty="0" smtClean="0">
                <a:solidFill>
                  <a:srgbClr val="000000"/>
                </a:solidFill>
                <a:latin typeface="Century Schoolbook"/>
                <a:cs typeface="Century Schoolbook"/>
              </a:rPr>
              <a:t>                 Neutral Gas (Log N</a:t>
            </a:r>
            <a:r>
              <a:rPr lang="en-GB" sz="2200" baseline="-25000" dirty="0" smtClean="0">
                <a:solidFill>
                  <a:srgbClr val="000000"/>
                </a:solidFill>
                <a:latin typeface="Century Schoolbook"/>
                <a:cs typeface="Century Schoolbook"/>
              </a:rPr>
              <a:t>H,M</a:t>
            </a:r>
            <a:r>
              <a:rPr lang="en-GB" sz="2200" dirty="0" smtClean="0">
                <a:solidFill>
                  <a:srgbClr val="000000"/>
                </a:solidFill>
                <a:latin typeface="Century Schoolbook"/>
                <a:cs typeface="Century Schoolbook"/>
              </a:rPr>
              <a:t>) </a:t>
            </a:r>
          </a:p>
        </p:txBody>
      </p:sp>
      <p:sp>
        <p:nvSpPr>
          <p:cNvPr id="15" name="Rectangle 14"/>
          <p:cNvSpPr/>
          <p:nvPr/>
        </p:nvSpPr>
        <p:spPr>
          <a:xfrm>
            <a:off x="1077913" y="808037"/>
            <a:ext cx="8001000" cy="6675438"/>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a:p>
        </p:txBody>
      </p:sp>
      <p:sp>
        <p:nvSpPr>
          <p:cNvPr id="16" name="Freeform 15"/>
          <p:cNvSpPr/>
          <p:nvPr/>
        </p:nvSpPr>
        <p:spPr>
          <a:xfrm>
            <a:off x="2144713" y="960437"/>
            <a:ext cx="6781800" cy="5562600"/>
          </a:xfrm>
          <a:custGeom>
            <a:avLst/>
            <a:gdLst>
              <a:gd name="connsiteX0" fmla="*/ 5259655 w 5853265"/>
              <a:gd name="connsiteY0" fmla="*/ 0 h 4790590"/>
              <a:gd name="connsiteX1" fmla="*/ 5853265 w 5853265"/>
              <a:gd name="connsiteY1" fmla="*/ 0 h 4790590"/>
              <a:gd name="connsiteX2" fmla="*/ 5853265 w 5853265"/>
              <a:gd name="connsiteY2" fmla="*/ 497006 h 4790590"/>
              <a:gd name="connsiteX3" fmla="*/ 1477121 w 5853265"/>
              <a:gd name="connsiteY3" fmla="*/ 4790590 h 4790590"/>
              <a:gd name="connsiteX4" fmla="*/ 0 w 5853265"/>
              <a:gd name="connsiteY4" fmla="*/ 4790590 h 4790590"/>
              <a:gd name="connsiteX5" fmla="*/ 13805 w 5853265"/>
              <a:gd name="connsiteY5" fmla="*/ 3230542 h 4790590"/>
              <a:gd name="connsiteX6" fmla="*/ 5259655 w 5853265"/>
              <a:gd name="connsiteY6" fmla="*/ 0 h 479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3265" h="4790590">
                <a:moveTo>
                  <a:pt x="5259655" y="0"/>
                </a:moveTo>
                <a:lnTo>
                  <a:pt x="5853265" y="0"/>
                </a:lnTo>
                <a:lnTo>
                  <a:pt x="5853265" y="497006"/>
                </a:lnTo>
                <a:lnTo>
                  <a:pt x="1477121" y="4790590"/>
                </a:lnTo>
                <a:lnTo>
                  <a:pt x="0" y="4790590"/>
                </a:lnTo>
                <a:lnTo>
                  <a:pt x="13805" y="3230542"/>
                </a:lnTo>
                <a:lnTo>
                  <a:pt x="5259655" y="0"/>
                </a:lnTo>
                <a:close/>
              </a:path>
            </a:pathLst>
          </a:custGeom>
          <a:solidFill>
            <a:srgbClr val="3366F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a:p>
        </p:txBody>
      </p:sp>
      <p:sp>
        <p:nvSpPr>
          <p:cNvPr id="17" name="TextBox 16"/>
          <p:cNvSpPr txBox="1"/>
          <p:nvPr/>
        </p:nvSpPr>
        <p:spPr>
          <a:xfrm>
            <a:off x="1992312" y="4598194"/>
            <a:ext cx="3146937" cy="858043"/>
          </a:xfrm>
          <a:prstGeom prst="rect">
            <a:avLst/>
          </a:prstGeom>
          <a:noFill/>
        </p:spPr>
        <p:txBody>
          <a:bodyPr wrap="none" lIns="91401" tIns="45701" rIns="91401" bIns="45701" rtlCol="0">
            <a:spAutoFit/>
          </a:bodyPr>
          <a:lstStyle/>
          <a:p>
            <a:pPr algn="ctr"/>
            <a:r>
              <a:rPr lang="en-GB" sz="2400" b="1" dirty="0" smtClean="0">
                <a:solidFill>
                  <a:srgbClr val="3366FF"/>
                </a:solidFill>
                <a:latin typeface="Arial"/>
                <a:cs typeface="Arial"/>
              </a:rPr>
              <a:t>90% additional gas</a:t>
            </a:r>
          </a:p>
          <a:p>
            <a:pPr algn="ctr"/>
            <a:r>
              <a:rPr lang="en-GB" sz="2400" b="1" dirty="0" smtClean="0">
                <a:solidFill>
                  <a:srgbClr val="3366FF"/>
                </a:solidFill>
                <a:latin typeface="Arial"/>
                <a:cs typeface="Arial"/>
              </a:rPr>
              <a:t>absorbing soft x-ray</a:t>
            </a:r>
            <a:endParaRPr lang="en-GB" sz="2400" b="1" dirty="0">
              <a:solidFill>
                <a:srgbClr val="3366FF"/>
              </a:solidFill>
              <a:latin typeface="Arial"/>
              <a:cs typeface="Arial"/>
            </a:endParaRPr>
          </a:p>
        </p:txBody>
      </p:sp>
      <p:sp>
        <p:nvSpPr>
          <p:cNvPr id="21" name="TextBox 20"/>
          <p:cNvSpPr txBox="1"/>
          <p:nvPr/>
        </p:nvSpPr>
        <p:spPr>
          <a:xfrm>
            <a:off x="7826274" y="7056438"/>
            <a:ext cx="1252638" cy="378527"/>
          </a:xfrm>
          <a:prstGeom prst="rect">
            <a:avLst/>
          </a:prstGeom>
          <a:noFill/>
        </p:spPr>
        <p:txBody>
          <a:bodyPr wrap="none" lIns="91401" tIns="45701" rIns="91401" bIns="45701" rtlCol="0">
            <a:spAutoFit/>
          </a:bodyPr>
          <a:lstStyle/>
          <a:p>
            <a:r>
              <a:rPr lang="en-GB" b="1" dirty="0" smtClean="0">
                <a:solidFill>
                  <a:srgbClr val="000000"/>
                </a:solidFill>
                <a:latin typeface="Times New Roman"/>
                <a:cs typeface="Times New Roman"/>
              </a:rPr>
              <a:t>Schady+11</a:t>
            </a:r>
          </a:p>
        </p:txBody>
      </p:sp>
      <p:pic>
        <p:nvPicPr>
          <p:cNvPr id="20" name="Picture 19" descr="MPElogo.gif"/>
          <p:cNvPicPr>
            <a:picLocks noChangeAspect="1"/>
          </p:cNvPicPr>
          <p:nvPr/>
        </p:nvPicPr>
        <p:blipFill>
          <a:blip r:embed="rId3"/>
          <a:stretch>
            <a:fillRect/>
          </a:stretch>
        </p:blipFill>
        <p:spPr>
          <a:xfrm>
            <a:off x="163516" y="122237"/>
            <a:ext cx="767655" cy="727604"/>
          </a:xfrm>
          <a:prstGeom prst="rect">
            <a:avLst/>
          </a:prstGeom>
        </p:spPr>
      </p:pic>
      <p:sp>
        <p:nvSpPr>
          <p:cNvPr id="22" name="TextBox 21"/>
          <p:cNvSpPr txBox="1"/>
          <p:nvPr/>
        </p:nvSpPr>
        <p:spPr>
          <a:xfrm>
            <a:off x="3225430" y="2635885"/>
            <a:ext cx="900461" cy="442154"/>
          </a:xfrm>
          <a:prstGeom prst="rect">
            <a:avLst/>
          </a:prstGeom>
          <a:solidFill>
            <a:schemeClr val="bg1"/>
          </a:solidFill>
        </p:spPr>
        <p:txBody>
          <a:bodyPr wrap="none" lIns="91420" tIns="45711" rIns="91420" bIns="45711" rtlCol="0">
            <a:spAutoFit/>
          </a:bodyPr>
          <a:lstStyle/>
          <a:p>
            <a:r>
              <a:rPr lang="en-GB" sz="2200" dirty="0" err="1" smtClean="0">
                <a:solidFill>
                  <a:srgbClr val="008000"/>
                </a:solidFill>
                <a:latin typeface="Arial"/>
                <a:cs typeface="Arial"/>
              </a:rPr>
              <a:t>N</a:t>
            </a:r>
            <a:r>
              <a:rPr lang="en-GB" sz="2200" baseline="-25000" dirty="0" err="1" smtClean="0">
                <a:solidFill>
                  <a:srgbClr val="008000"/>
                </a:solidFill>
                <a:latin typeface="Arial"/>
                <a:cs typeface="Arial"/>
              </a:rPr>
              <a:t>H,FeII</a:t>
            </a:r>
            <a:r>
              <a:rPr lang="en-GB" sz="2200" dirty="0" smtClean="0">
                <a:solidFill>
                  <a:srgbClr val="008000"/>
                </a:solidFill>
                <a:latin typeface="Arial"/>
                <a:cs typeface="Arial"/>
              </a:rPr>
              <a:t> </a:t>
            </a:r>
            <a:endParaRPr lang="en-GB" sz="2200" dirty="0">
              <a:solidFill>
                <a:srgbClr val="008000"/>
              </a:solidFill>
            </a:endParaRPr>
          </a:p>
        </p:txBody>
      </p:sp>
      <p:sp>
        <p:nvSpPr>
          <p:cNvPr id="23" name="TextBox 22"/>
          <p:cNvSpPr txBox="1"/>
          <p:nvPr/>
        </p:nvSpPr>
        <p:spPr>
          <a:xfrm>
            <a:off x="3201487" y="2179637"/>
            <a:ext cx="848205" cy="442154"/>
          </a:xfrm>
          <a:prstGeom prst="rect">
            <a:avLst/>
          </a:prstGeom>
          <a:solidFill>
            <a:schemeClr val="bg1"/>
          </a:solidFill>
        </p:spPr>
        <p:txBody>
          <a:bodyPr wrap="none" lIns="91420" tIns="45711" rIns="91420" bIns="45711" rtlCol="0">
            <a:spAutoFit/>
          </a:bodyPr>
          <a:lstStyle/>
          <a:p>
            <a:r>
              <a:rPr lang="en-GB" sz="2200" dirty="0" err="1" smtClean="0">
                <a:solidFill>
                  <a:srgbClr val="0000FF"/>
                </a:solidFill>
                <a:latin typeface="Arial"/>
                <a:cs typeface="Arial"/>
              </a:rPr>
              <a:t>N</a:t>
            </a:r>
            <a:r>
              <a:rPr lang="en-GB" sz="2200" baseline="-25000" dirty="0" err="1" smtClean="0">
                <a:solidFill>
                  <a:srgbClr val="0000FF"/>
                </a:solidFill>
                <a:latin typeface="Arial"/>
                <a:cs typeface="Arial"/>
              </a:rPr>
              <a:t>H,SiII</a:t>
            </a:r>
            <a:r>
              <a:rPr lang="en-GB" sz="2200" dirty="0" smtClean="0">
                <a:solidFill>
                  <a:srgbClr val="0000FF"/>
                </a:solidFill>
                <a:latin typeface="Arial"/>
                <a:cs typeface="Arial"/>
              </a:rPr>
              <a:t> </a:t>
            </a:r>
            <a:endParaRPr lang="en-GB" sz="2200" dirty="0">
              <a:solidFill>
                <a:srgbClr val="0000FF"/>
              </a:solidFill>
            </a:endParaRPr>
          </a:p>
        </p:txBody>
      </p:sp>
      <p:sp>
        <p:nvSpPr>
          <p:cNvPr id="24" name="TextBox 23"/>
          <p:cNvSpPr txBox="1"/>
          <p:nvPr/>
        </p:nvSpPr>
        <p:spPr>
          <a:xfrm>
            <a:off x="3167074" y="1798637"/>
            <a:ext cx="806419" cy="442154"/>
          </a:xfrm>
          <a:prstGeom prst="rect">
            <a:avLst/>
          </a:prstGeom>
          <a:solidFill>
            <a:schemeClr val="bg1"/>
          </a:solidFill>
        </p:spPr>
        <p:txBody>
          <a:bodyPr wrap="none" lIns="91420" tIns="45711" rIns="91420" bIns="45711" rtlCol="0">
            <a:spAutoFit/>
          </a:bodyPr>
          <a:lstStyle/>
          <a:p>
            <a:r>
              <a:rPr lang="en-GB" sz="2200" dirty="0" smtClean="0">
                <a:solidFill>
                  <a:srgbClr val="F515FF"/>
                </a:solidFill>
                <a:latin typeface="Arial"/>
                <a:cs typeface="Arial"/>
              </a:rPr>
              <a:t>N</a:t>
            </a:r>
            <a:r>
              <a:rPr lang="en-GB" sz="2200" baseline="-25000" dirty="0" smtClean="0">
                <a:solidFill>
                  <a:srgbClr val="F515FF"/>
                </a:solidFill>
                <a:latin typeface="Arial"/>
                <a:cs typeface="Arial"/>
              </a:rPr>
              <a:t>H,SII</a:t>
            </a:r>
            <a:r>
              <a:rPr lang="en-GB" sz="2200" dirty="0" smtClean="0">
                <a:solidFill>
                  <a:srgbClr val="F515FF"/>
                </a:solidFill>
                <a:latin typeface="Arial"/>
                <a:cs typeface="Arial"/>
              </a:rPr>
              <a:t> </a:t>
            </a:r>
            <a:endParaRPr lang="en-GB" sz="2200" dirty="0">
              <a:solidFill>
                <a:srgbClr val="F515FF"/>
              </a:solidFill>
            </a:endParaRPr>
          </a:p>
        </p:txBody>
      </p:sp>
      <p:sp>
        <p:nvSpPr>
          <p:cNvPr id="25" name="TextBox 24"/>
          <p:cNvSpPr txBox="1"/>
          <p:nvPr/>
        </p:nvSpPr>
        <p:spPr>
          <a:xfrm>
            <a:off x="3149230" y="1341437"/>
            <a:ext cx="900461" cy="442154"/>
          </a:xfrm>
          <a:prstGeom prst="rect">
            <a:avLst/>
          </a:prstGeom>
          <a:solidFill>
            <a:schemeClr val="bg1"/>
          </a:solidFill>
        </p:spPr>
        <p:txBody>
          <a:bodyPr wrap="none" lIns="91420" tIns="45711" rIns="91420" bIns="45711" rtlCol="0">
            <a:spAutoFit/>
          </a:bodyPr>
          <a:lstStyle/>
          <a:p>
            <a:r>
              <a:rPr lang="en-GB" sz="2200" dirty="0" err="1" smtClean="0">
                <a:solidFill>
                  <a:srgbClr val="FF0000"/>
                </a:solidFill>
                <a:latin typeface="Arial"/>
                <a:cs typeface="Arial"/>
              </a:rPr>
              <a:t>N</a:t>
            </a:r>
            <a:r>
              <a:rPr lang="en-GB" sz="2200" baseline="-25000" dirty="0" err="1" smtClean="0">
                <a:solidFill>
                  <a:srgbClr val="FF0000"/>
                </a:solidFill>
                <a:latin typeface="Arial"/>
                <a:cs typeface="Arial"/>
              </a:rPr>
              <a:t>H,ZnII</a:t>
            </a:r>
            <a:r>
              <a:rPr lang="en-GB" sz="2200" dirty="0" smtClean="0">
                <a:solidFill>
                  <a:srgbClr val="FF0000"/>
                </a:solidFill>
                <a:latin typeface="Arial"/>
                <a:cs typeface="Arial"/>
              </a:rPr>
              <a:t> </a:t>
            </a:r>
            <a:endParaRPr lang="en-GB" sz="2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914400" y="168937"/>
            <a:ext cx="9231312" cy="610595"/>
          </a:xfrm>
          <a:prstGeom prst="rect">
            <a:avLst/>
          </a:prstGeom>
          <a:noFill/>
        </p:spPr>
        <p:txBody>
          <a:bodyPr wrap="square" lIns="100750" tIns="50377" rIns="100750" bIns="50377" rtlCol="0">
            <a:spAutoFit/>
          </a:bodyPr>
          <a:lstStyle/>
          <a:p>
            <a:pPr algn="ctr"/>
            <a:r>
              <a:rPr lang="en-GB" sz="3200" dirty="0" smtClean="0">
                <a:solidFill>
                  <a:srgbClr val="000000"/>
                </a:solidFill>
                <a:latin typeface="Apple Chancery"/>
                <a:cs typeface="Apple Chancery"/>
              </a:rPr>
              <a:t>Highly Ionised Gas Component</a:t>
            </a:r>
          </a:p>
        </p:txBody>
      </p:sp>
      <p:pic>
        <p:nvPicPr>
          <p:cNvPr id="8" name="Picture 7" descr="MPElogo.gif"/>
          <p:cNvPicPr>
            <a:picLocks noChangeAspect="1"/>
          </p:cNvPicPr>
          <p:nvPr/>
        </p:nvPicPr>
        <p:blipFill>
          <a:blip r:embed="rId2"/>
          <a:stretch>
            <a:fillRect/>
          </a:stretch>
        </p:blipFill>
        <p:spPr>
          <a:xfrm>
            <a:off x="163516" y="122237"/>
            <a:ext cx="767655" cy="727604"/>
          </a:xfrm>
          <a:prstGeom prst="rect">
            <a:avLst/>
          </a:prstGeom>
        </p:spPr>
      </p:pic>
      <p:pic>
        <p:nvPicPr>
          <p:cNvPr id="15" name="Picture 14" descr="050820spec_chen11.jpg"/>
          <p:cNvPicPr>
            <a:picLocks noChangeAspect="1"/>
          </p:cNvPicPr>
          <p:nvPr/>
        </p:nvPicPr>
        <p:blipFill>
          <a:blip r:embed="rId3"/>
          <a:stretch>
            <a:fillRect/>
          </a:stretch>
        </p:blipFill>
        <p:spPr>
          <a:xfrm>
            <a:off x="4887912" y="800207"/>
            <a:ext cx="5051740" cy="6713430"/>
          </a:xfrm>
          <a:prstGeom prst="rect">
            <a:avLst/>
          </a:prstGeom>
          <a:ln w="19050">
            <a:solidFill>
              <a:schemeClr val="tx1"/>
            </a:solidFill>
          </a:ln>
        </p:spPr>
      </p:pic>
      <p:sp>
        <p:nvSpPr>
          <p:cNvPr id="16" name="TextBox 15"/>
          <p:cNvSpPr txBox="1"/>
          <p:nvPr/>
        </p:nvSpPr>
        <p:spPr>
          <a:xfrm>
            <a:off x="8926512" y="7132637"/>
            <a:ext cx="1079008" cy="387970"/>
          </a:xfrm>
          <a:prstGeom prst="rect">
            <a:avLst/>
          </a:prstGeom>
          <a:noFill/>
        </p:spPr>
        <p:txBody>
          <a:bodyPr wrap="none" lIns="100750" tIns="50377" rIns="100750" bIns="50377" rtlCol="0">
            <a:spAutoFit/>
          </a:bodyPr>
          <a:lstStyle/>
          <a:p>
            <a:r>
              <a:rPr lang="en-GB" b="1" dirty="0" smtClean="0">
                <a:solidFill>
                  <a:srgbClr val="000000"/>
                </a:solidFill>
                <a:latin typeface="Times New Roman"/>
                <a:cs typeface="Times New Roman"/>
              </a:rPr>
              <a:t>Chen+11</a:t>
            </a:r>
            <a:endParaRPr lang="en-GB" b="1" dirty="0">
              <a:solidFill>
                <a:srgbClr val="000000"/>
              </a:solidFill>
              <a:latin typeface="Times New Roman"/>
              <a:cs typeface="Times New Roman"/>
            </a:endParaRPr>
          </a:p>
        </p:txBody>
      </p:sp>
      <p:sp>
        <p:nvSpPr>
          <p:cNvPr id="17" name="Oval 16"/>
          <p:cNvSpPr/>
          <p:nvPr/>
        </p:nvSpPr>
        <p:spPr>
          <a:xfrm>
            <a:off x="7859712" y="1417637"/>
            <a:ext cx="533400" cy="304800"/>
          </a:xfrm>
          <a:prstGeom prst="ellipse">
            <a:avLst/>
          </a:prstGeom>
          <a:noFill/>
          <a:ln w="1905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p:cNvSpPr/>
          <p:nvPr/>
        </p:nvSpPr>
        <p:spPr>
          <a:xfrm>
            <a:off x="7859712" y="2179637"/>
            <a:ext cx="533400" cy="304800"/>
          </a:xfrm>
          <a:prstGeom prst="ellipse">
            <a:avLst/>
          </a:prstGeom>
          <a:noFill/>
          <a:ln w="1905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p:cNvSpPr/>
          <p:nvPr/>
        </p:nvSpPr>
        <p:spPr>
          <a:xfrm>
            <a:off x="7859712" y="2865437"/>
            <a:ext cx="533400" cy="30480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a:off x="87312" y="2310279"/>
            <a:ext cx="4800600" cy="2010396"/>
          </a:xfrm>
          <a:prstGeom prst="rect">
            <a:avLst/>
          </a:prstGeom>
        </p:spPr>
        <p:txBody>
          <a:bodyPr wrap="square">
            <a:spAutoFit/>
          </a:bodyPr>
          <a:lstStyle/>
          <a:p>
            <a:r>
              <a:rPr lang="en-GB" sz="2400" dirty="0" smtClean="0">
                <a:solidFill>
                  <a:srgbClr val="000000"/>
                </a:solidFill>
                <a:latin typeface="Times New Roman"/>
                <a:cs typeface="Times New Roman"/>
              </a:rPr>
              <a:t>What is contribution to soft X-ray absorption from highly ionised gas?</a:t>
            </a:r>
          </a:p>
          <a:p>
            <a:endParaRPr lang="en-GB" sz="2400" dirty="0" smtClean="0">
              <a:solidFill>
                <a:srgbClr val="000000"/>
              </a:solidFill>
              <a:latin typeface="Times New Roman"/>
              <a:cs typeface="Times New Roman"/>
            </a:endParaRPr>
          </a:p>
          <a:p>
            <a:pPr>
              <a:buSzPct val="100000"/>
              <a:buFont typeface="Wingdings" charset="2"/>
              <a:buChar char="v"/>
            </a:pPr>
            <a:r>
              <a:rPr lang="en-GB" sz="2400" dirty="0" smtClean="0">
                <a:solidFill>
                  <a:srgbClr val="000000"/>
                </a:solidFill>
                <a:latin typeface="Times New Roman"/>
                <a:cs typeface="Times New Roman"/>
              </a:rPr>
              <a:t> </a:t>
            </a:r>
            <a:r>
              <a:rPr lang="en-GB" sz="2400" dirty="0" smtClean="0">
                <a:solidFill>
                  <a:srgbClr val="008000"/>
                </a:solidFill>
                <a:latin typeface="Times New Roman"/>
                <a:cs typeface="Times New Roman"/>
              </a:rPr>
              <a:t>CIV</a:t>
            </a:r>
            <a:r>
              <a:rPr lang="en-GB" sz="2400" dirty="0" smtClean="0">
                <a:solidFill>
                  <a:srgbClr val="000000"/>
                </a:solidFill>
                <a:latin typeface="Times New Roman"/>
                <a:cs typeface="Times New Roman"/>
              </a:rPr>
              <a:t>, </a:t>
            </a:r>
            <a:r>
              <a:rPr lang="en-GB" sz="2400" dirty="0" err="1" smtClean="0">
                <a:solidFill>
                  <a:srgbClr val="FF0000"/>
                </a:solidFill>
                <a:latin typeface="Times New Roman"/>
                <a:cs typeface="Times New Roman"/>
              </a:rPr>
              <a:t>SiIV</a:t>
            </a:r>
            <a:r>
              <a:rPr lang="en-GB" sz="2400" dirty="0" smtClean="0">
                <a:solidFill>
                  <a:srgbClr val="000000"/>
                </a:solidFill>
                <a:latin typeface="Times New Roman"/>
                <a:cs typeface="Times New Roman"/>
              </a:rPr>
              <a:t>, </a:t>
            </a:r>
            <a:r>
              <a:rPr lang="en-GB" sz="2400" dirty="0" smtClean="0">
                <a:solidFill>
                  <a:srgbClr val="0000FF"/>
                </a:solidFill>
                <a:latin typeface="Times New Roman"/>
                <a:cs typeface="Times New Roman"/>
              </a:rPr>
              <a:t>NV</a:t>
            </a:r>
            <a:r>
              <a:rPr lang="en-GB" sz="2400" dirty="0" smtClean="0">
                <a:solidFill>
                  <a:srgbClr val="000000"/>
                </a:solidFill>
                <a:latin typeface="Times New Roman"/>
                <a:cs typeface="Times New Roman"/>
              </a:rPr>
              <a:t> and </a:t>
            </a:r>
            <a:r>
              <a:rPr lang="en-GB" sz="2400" dirty="0" smtClean="0">
                <a:solidFill>
                  <a:srgbClr val="3366FF"/>
                </a:solidFill>
                <a:latin typeface="Times New Roman"/>
                <a:cs typeface="Times New Roman"/>
              </a:rPr>
              <a:t>OVI</a:t>
            </a:r>
            <a:r>
              <a:rPr lang="en-GB" sz="2400" dirty="0" smtClean="0">
                <a:solidFill>
                  <a:schemeClr val="tx1"/>
                </a:solidFill>
                <a:latin typeface="Times New Roman"/>
                <a:cs typeface="Times New Roman"/>
              </a:rPr>
              <a:t> may trace gas closer GRB </a:t>
            </a:r>
            <a:r>
              <a:rPr lang="en-GB" sz="2000" dirty="0" smtClean="0">
                <a:solidFill>
                  <a:schemeClr val="tx1"/>
                </a:solidFill>
                <a:latin typeface="Times New Roman"/>
                <a:cs typeface="Times New Roman"/>
              </a:rPr>
              <a:t>(Fox+08, Prochaska+08)</a:t>
            </a:r>
            <a:endParaRPr lang="en-GB" sz="2000" dirty="0">
              <a:solidFill>
                <a:srgbClr val="3366FF"/>
              </a:solidFill>
            </a:endParaRPr>
          </a:p>
        </p:txBody>
      </p:sp>
      <p:sp>
        <p:nvSpPr>
          <p:cNvPr id="21" name="Oval 20"/>
          <p:cNvSpPr/>
          <p:nvPr/>
        </p:nvSpPr>
        <p:spPr>
          <a:xfrm>
            <a:off x="7859712" y="4389437"/>
            <a:ext cx="533400" cy="304800"/>
          </a:xfrm>
          <a:prstGeom prst="ellipse">
            <a:avLst/>
          </a:prstGeom>
          <a:noFill/>
          <a:ln w="1905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p:cNvSpPr/>
          <p:nvPr/>
        </p:nvSpPr>
        <p:spPr>
          <a:xfrm>
            <a:off x="7859712" y="5075237"/>
            <a:ext cx="533400" cy="304800"/>
          </a:xfrm>
          <a:prstGeom prst="ellipse">
            <a:avLst/>
          </a:prstGeom>
          <a:noFill/>
          <a:ln w="1905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Oval 22"/>
          <p:cNvSpPr/>
          <p:nvPr/>
        </p:nvSpPr>
        <p:spPr>
          <a:xfrm>
            <a:off x="7859712" y="3627437"/>
            <a:ext cx="533400" cy="30480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5" y="215900"/>
            <a:ext cx="10080624" cy="469900"/>
          </a:xfrm>
          <a:prstGeom prst="rect">
            <a:avLst/>
          </a:prstGeom>
          <a:noFill/>
          <a:ln w="9525">
            <a:noFill/>
            <a:round/>
            <a:headEnd/>
            <a:tailEnd/>
          </a:ln>
          <a:effectLst/>
        </p:spPr>
        <p:txBody>
          <a:bodyPr wrap="none" lIns="89964" tIns="44982" rIns="89964" bIns="44982">
            <a:prstTxWarp prst="textNoShape">
              <a:avLst/>
            </a:prstTxWarp>
          </a:bodyPr>
          <a:lstStyle/>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3200" dirty="0" smtClean="0">
                <a:solidFill>
                  <a:schemeClr val="tx1"/>
                </a:solidFill>
                <a:latin typeface="Apple Chancery"/>
                <a:ea typeface="DejaVu Sans" charset="0"/>
                <a:cs typeface="Apple Chancery"/>
              </a:rPr>
              <a:t>Fraction of Highly </a:t>
            </a:r>
            <a:r>
              <a:rPr lang="en-US" sz="3200" dirty="0" err="1" smtClean="0">
                <a:solidFill>
                  <a:schemeClr val="tx1"/>
                </a:solidFill>
                <a:latin typeface="Apple Chancery"/>
                <a:ea typeface="DejaVu Sans" charset="0"/>
                <a:cs typeface="Apple Chancery"/>
              </a:rPr>
              <a:t>Ionised</a:t>
            </a:r>
            <a:r>
              <a:rPr lang="en-US" sz="3200" dirty="0" smtClean="0">
                <a:solidFill>
                  <a:schemeClr val="tx1"/>
                </a:solidFill>
                <a:latin typeface="Apple Chancery"/>
                <a:ea typeface="DejaVu Sans" charset="0"/>
                <a:cs typeface="Apple Chancery"/>
              </a:rPr>
              <a:t> Gas</a:t>
            </a:r>
            <a:endParaRPr lang="en-US" sz="3200" dirty="0">
              <a:solidFill>
                <a:schemeClr val="tx1"/>
              </a:solidFill>
              <a:latin typeface="Apple Chancery"/>
              <a:ea typeface="DejaVu Sans" charset="0"/>
              <a:cs typeface="Apple Chancery"/>
            </a:endParaRPr>
          </a:p>
        </p:txBody>
      </p:sp>
      <p:pic>
        <p:nvPicPr>
          <p:cNvPr id="3" name="Picture 2" descr="CIVvsCIVX.tiff"/>
          <p:cNvPicPr>
            <a:picLocks noChangeAspect="1"/>
          </p:cNvPicPr>
          <p:nvPr/>
        </p:nvPicPr>
        <p:blipFill>
          <a:blip r:embed="rId3"/>
          <a:stretch>
            <a:fillRect/>
          </a:stretch>
        </p:blipFill>
        <p:spPr>
          <a:xfrm>
            <a:off x="783348" y="906276"/>
            <a:ext cx="3834214" cy="3172699"/>
          </a:xfrm>
          <a:prstGeom prst="rect">
            <a:avLst/>
          </a:prstGeom>
        </p:spPr>
      </p:pic>
      <p:sp>
        <p:nvSpPr>
          <p:cNvPr id="4" name="TextBox 3"/>
          <p:cNvSpPr txBox="1"/>
          <p:nvPr/>
        </p:nvSpPr>
        <p:spPr>
          <a:xfrm rot="16200000">
            <a:off x="-589851" y="2189351"/>
            <a:ext cx="3048708" cy="475169"/>
          </a:xfrm>
          <a:prstGeom prst="rect">
            <a:avLst/>
          </a:prstGeom>
          <a:solidFill>
            <a:schemeClr val="bg1"/>
          </a:solidFill>
        </p:spPr>
        <p:txBody>
          <a:bodyPr wrap="square" lIns="91401" tIns="45701" rIns="91401" bIns="45701" rtlCol="0">
            <a:spAutoFit/>
          </a:bodyPr>
          <a:lstStyle/>
          <a:p>
            <a:r>
              <a:rPr lang="en-GB" sz="1200" dirty="0" smtClean="0">
                <a:solidFill>
                  <a:srgbClr val="000000"/>
                </a:solidFill>
                <a:latin typeface="Century Schoolbook"/>
                <a:cs typeface="Century Schoolbook"/>
              </a:rPr>
              <a:t>                           Log N</a:t>
            </a:r>
            <a:r>
              <a:rPr lang="en-GB" sz="1200" baseline="-25000" dirty="0" smtClean="0">
                <a:solidFill>
                  <a:srgbClr val="000000"/>
                </a:solidFill>
                <a:latin typeface="Century Schoolbook"/>
                <a:cs typeface="Century Schoolbook"/>
              </a:rPr>
              <a:t>CIV</a:t>
            </a:r>
          </a:p>
          <a:p>
            <a:r>
              <a:rPr lang="en-GB" sz="1200" baseline="-25000" dirty="0" smtClean="0">
                <a:latin typeface="Arial"/>
                <a:cs typeface="Arial"/>
              </a:rPr>
              <a:t> </a:t>
            </a:r>
            <a:r>
              <a:rPr lang="en-GB" sz="1200" dirty="0" smtClean="0">
                <a:latin typeface="Arial"/>
                <a:cs typeface="Arial"/>
              </a:rPr>
              <a:t>   12    13     14      15     16      17     18</a:t>
            </a:r>
            <a:endParaRPr lang="en-GB" sz="1200" baseline="-25000" dirty="0">
              <a:latin typeface="Arial"/>
              <a:cs typeface="Arial"/>
            </a:endParaRPr>
          </a:p>
        </p:txBody>
      </p:sp>
      <p:sp>
        <p:nvSpPr>
          <p:cNvPr id="5" name="TextBox 4"/>
          <p:cNvSpPr txBox="1"/>
          <p:nvPr/>
        </p:nvSpPr>
        <p:spPr>
          <a:xfrm>
            <a:off x="714527" y="3720457"/>
            <a:ext cx="3822828" cy="475169"/>
          </a:xfrm>
          <a:prstGeom prst="rect">
            <a:avLst/>
          </a:prstGeom>
          <a:solidFill>
            <a:schemeClr val="bg1"/>
          </a:solidFill>
        </p:spPr>
        <p:txBody>
          <a:bodyPr wrap="square" lIns="91401" tIns="45701" rIns="91401" bIns="45701" rtlCol="0">
            <a:spAutoFit/>
          </a:bodyPr>
          <a:lstStyle/>
          <a:p>
            <a:r>
              <a:rPr lang="en-GB" sz="1200" dirty="0" smtClean="0">
                <a:solidFill>
                  <a:srgbClr val="000000"/>
                </a:solidFill>
                <a:latin typeface="Century Schoolbook"/>
                <a:cs typeface="Century Schoolbook"/>
              </a:rPr>
              <a:t>               16.5      17.0       17.5      18.0      18.5    19.0</a:t>
            </a:r>
          </a:p>
          <a:p>
            <a:r>
              <a:rPr lang="en-GB" sz="1200" baseline="-25000" dirty="0" smtClean="0">
                <a:solidFill>
                  <a:srgbClr val="000000"/>
                </a:solidFill>
                <a:latin typeface="Century Schoolbook"/>
                <a:cs typeface="Century Schoolbook"/>
              </a:rPr>
              <a:t> </a:t>
            </a:r>
            <a:r>
              <a:rPr lang="en-GB" sz="1200" dirty="0" smtClean="0">
                <a:solidFill>
                  <a:srgbClr val="000000"/>
                </a:solidFill>
                <a:latin typeface="Century Schoolbook"/>
                <a:cs typeface="Century Schoolbook"/>
              </a:rPr>
              <a:t>                                Log N</a:t>
            </a:r>
            <a:r>
              <a:rPr lang="en-GB" sz="1200" baseline="-25000" dirty="0" smtClean="0">
                <a:solidFill>
                  <a:srgbClr val="000000"/>
                </a:solidFill>
                <a:latin typeface="Century Schoolbook"/>
                <a:cs typeface="Century Schoolbook"/>
              </a:rPr>
              <a:t>CIV,X</a:t>
            </a:r>
            <a:endParaRPr lang="en-GB" sz="1200" baseline="-25000" dirty="0">
              <a:solidFill>
                <a:srgbClr val="000000"/>
              </a:solidFill>
              <a:latin typeface="Century Schoolbook"/>
              <a:cs typeface="Century Schoolbook"/>
            </a:endParaRPr>
          </a:p>
        </p:txBody>
      </p:sp>
      <p:sp>
        <p:nvSpPr>
          <p:cNvPr id="6" name="Rectangle 5"/>
          <p:cNvSpPr/>
          <p:nvPr/>
        </p:nvSpPr>
        <p:spPr>
          <a:xfrm>
            <a:off x="698539" y="902582"/>
            <a:ext cx="3919027" cy="3296341"/>
          </a:xfrm>
          <a:prstGeom prst="rect">
            <a:avLst/>
          </a:prstGeom>
          <a:noFill/>
          <a:ln w="19050">
            <a:solidFill>
              <a:srgbClr val="008000"/>
            </a:solid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dirty="0">
              <a:solidFill>
                <a:srgbClr val="008000"/>
              </a:solidFill>
            </a:endParaRPr>
          </a:p>
        </p:txBody>
      </p:sp>
      <p:pic>
        <p:nvPicPr>
          <p:cNvPr id="7" name="Picture 6" descr="SiIVvsSiIVX.tiff"/>
          <p:cNvPicPr>
            <a:picLocks noChangeAspect="1"/>
          </p:cNvPicPr>
          <p:nvPr/>
        </p:nvPicPr>
        <p:blipFill>
          <a:blip r:embed="rId4"/>
          <a:stretch>
            <a:fillRect/>
          </a:stretch>
        </p:blipFill>
        <p:spPr>
          <a:xfrm>
            <a:off x="2935834" y="4237038"/>
            <a:ext cx="3857079" cy="3193843"/>
          </a:xfrm>
          <a:prstGeom prst="rect">
            <a:avLst/>
          </a:prstGeom>
          <a:solidFill>
            <a:srgbClr val="3366FF">
              <a:alpha val="30000"/>
            </a:srgbClr>
          </a:solidFill>
        </p:spPr>
      </p:pic>
      <p:sp>
        <p:nvSpPr>
          <p:cNvPr id="8" name="Freeform 7"/>
          <p:cNvSpPr/>
          <p:nvPr/>
        </p:nvSpPr>
        <p:spPr>
          <a:xfrm>
            <a:off x="3356319" y="4264995"/>
            <a:ext cx="3386782" cy="1556513"/>
          </a:xfrm>
          <a:custGeom>
            <a:avLst/>
            <a:gdLst>
              <a:gd name="connsiteX0" fmla="*/ 0 w 3386782"/>
              <a:gd name="connsiteY0" fmla="*/ 1133142 h 1556513"/>
              <a:gd name="connsiteX1" fmla="*/ 3125302 w 3386782"/>
              <a:gd name="connsiteY1" fmla="*/ 12452 h 1556513"/>
              <a:gd name="connsiteX2" fmla="*/ 3386782 w 3386782"/>
              <a:gd name="connsiteY2" fmla="*/ 0 h 1556513"/>
              <a:gd name="connsiteX3" fmla="*/ 3386782 w 3386782"/>
              <a:gd name="connsiteY3" fmla="*/ 348659 h 1556513"/>
              <a:gd name="connsiteX4" fmla="*/ 0 w 3386782"/>
              <a:gd name="connsiteY4" fmla="*/ 1556513 h 1556513"/>
              <a:gd name="connsiteX5" fmla="*/ 0 w 3386782"/>
              <a:gd name="connsiteY5" fmla="*/ 1133142 h 15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6782" h="1556513">
                <a:moveTo>
                  <a:pt x="0" y="1133142"/>
                </a:moveTo>
                <a:lnTo>
                  <a:pt x="3125302" y="12452"/>
                </a:lnTo>
                <a:lnTo>
                  <a:pt x="3386782" y="0"/>
                </a:lnTo>
                <a:lnTo>
                  <a:pt x="3386782" y="348659"/>
                </a:lnTo>
                <a:lnTo>
                  <a:pt x="0" y="1556513"/>
                </a:lnTo>
                <a:lnTo>
                  <a:pt x="0" y="1133142"/>
                </a:lnTo>
                <a:close/>
              </a:path>
            </a:pathLst>
          </a:custGeom>
          <a:solidFill>
            <a:srgbClr val="3366F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a:p>
        </p:txBody>
      </p:sp>
      <p:sp>
        <p:nvSpPr>
          <p:cNvPr id="10" name="TextBox 9"/>
          <p:cNvSpPr txBox="1"/>
          <p:nvPr/>
        </p:nvSpPr>
        <p:spPr>
          <a:xfrm>
            <a:off x="3708610" y="4303655"/>
            <a:ext cx="753660" cy="378527"/>
          </a:xfrm>
          <a:prstGeom prst="rect">
            <a:avLst/>
          </a:prstGeom>
          <a:noFill/>
          <a:ln w="19050">
            <a:solidFill>
              <a:schemeClr val="tx1"/>
            </a:solidFill>
          </a:ln>
        </p:spPr>
        <p:txBody>
          <a:bodyPr wrap="square" lIns="91401" tIns="45701" rIns="91401" bIns="45701" rtlCol="0">
            <a:spAutoFit/>
          </a:bodyPr>
          <a:lstStyle/>
          <a:p>
            <a:pPr algn="ctr"/>
            <a:r>
              <a:rPr lang="en-GB" b="1" dirty="0" err="1" smtClean="0">
                <a:solidFill>
                  <a:srgbClr val="FF0000"/>
                </a:solidFill>
                <a:latin typeface="Times New Roman"/>
                <a:cs typeface="Times New Roman"/>
              </a:rPr>
              <a:t>SiIV</a:t>
            </a:r>
            <a:endParaRPr lang="en-GB" b="1" dirty="0">
              <a:solidFill>
                <a:srgbClr val="FF0000"/>
              </a:solidFill>
              <a:latin typeface="Times New Roman"/>
              <a:cs typeface="Times New Roman"/>
            </a:endParaRPr>
          </a:p>
        </p:txBody>
      </p:sp>
      <p:sp>
        <p:nvSpPr>
          <p:cNvPr id="11" name="TextBox 10"/>
          <p:cNvSpPr txBox="1"/>
          <p:nvPr/>
        </p:nvSpPr>
        <p:spPr>
          <a:xfrm>
            <a:off x="1469899" y="1061168"/>
            <a:ext cx="753660" cy="378527"/>
          </a:xfrm>
          <a:prstGeom prst="rect">
            <a:avLst/>
          </a:prstGeom>
          <a:noFill/>
          <a:ln w="19050">
            <a:solidFill>
              <a:schemeClr val="tx1"/>
            </a:solidFill>
          </a:ln>
        </p:spPr>
        <p:txBody>
          <a:bodyPr wrap="square" lIns="91401" tIns="45701" rIns="91401" bIns="45701" rtlCol="0">
            <a:spAutoFit/>
          </a:bodyPr>
          <a:lstStyle/>
          <a:p>
            <a:pPr algn="ctr"/>
            <a:r>
              <a:rPr lang="en-GB" b="1" dirty="0" smtClean="0">
                <a:solidFill>
                  <a:srgbClr val="008000"/>
                </a:solidFill>
                <a:latin typeface="Times New Roman"/>
                <a:cs typeface="Times New Roman"/>
              </a:rPr>
              <a:t>CIV</a:t>
            </a:r>
            <a:endParaRPr lang="en-GB" b="1" dirty="0">
              <a:solidFill>
                <a:srgbClr val="008000"/>
              </a:solidFill>
              <a:latin typeface="Times New Roman"/>
              <a:cs typeface="Times New Roman"/>
            </a:endParaRPr>
          </a:p>
        </p:txBody>
      </p:sp>
      <p:sp>
        <p:nvSpPr>
          <p:cNvPr id="12" name="TextBox 11"/>
          <p:cNvSpPr txBox="1"/>
          <p:nvPr/>
        </p:nvSpPr>
        <p:spPr>
          <a:xfrm>
            <a:off x="2894414" y="7064718"/>
            <a:ext cx="3898494" cy="475169"/>
          </a:xfrm>
          <a:prstGeom prst="rect">
            <a:avLst/>
          </a:prstGeom>
          <a:solidFill>
            <a:schemeClr val="bg1"/>
          </a:solidFill>
        </p:spPr>
        <p:txBody>
          <a:bodyPr wrap="square" lIns="91401" tIns="45701" rIns="91401" bIns="45701" rtlCol="0">
            <a:spAutoFit/>
          </a:bodyPr>
          <a:lstStyle/>
          <a:p>
            <a:r>
              <a:rPr lang="en-GB" sz="1200" dirty="0" smtClean="0">
                <a:solidFill>
                  <a:srgbClr val="000000"/>
                </a:solidFill>
                <a:latin typeface="Century Schoolbook"/>
                <a:cs typeface="Century Schoolbook"/>
              </a:rPr>
              <a:t>               16.5      17.0       17.5      18.0      18.5    19.0</a:t>
            </a:r>
          </a:p>
          <a:p>
            <a:r>
              <a:rPr lang="en-GB" sz="1200" baseline="-25000" dirty="0" smtClean="0">
                <a:solidFill>
                  <a:srgbClr val="000000"/>
                </a:solidFill>
                <a:latin typeface="Century Schoolbook"/>
                <a:cs typeface="Century Schoolbook"/>
              </a:rPr>
              <a:t> </a:t>
            </a:r>
            <a:r>
              <a:rPr lang="en-GB" sz="1200" dirty="0" smtClean="0">
                <a:solidFill>
                  <a:srgbClr val="000000"/>
                </a:solidFill>
                <a:latin typeface="Century Schoolbook"/>
                <a:cs typeface="Century Schoolbook"/>
              </a:rPr>
              <a:t>                                      Log </a:t>
            </a:r>
            <a:r>
              <a:rPr lang="en-GB" sz="1200" dirty="0" err="1" smtClean="0">
                <a:solidFill>
                  <a:srgbClr val="000000"/>
                </a:solidFill>
                <a:latin typeface="Century Schoolbook"/>
                <a:cs typeface="Century Schoolbook"/>
              </a:rPr>
              <a:t>N</a:t>
            </a:r>
            <a:r>
              <a:rPr lang="en-GB" sz="1200" baseline="-25000" dirty="0" err="1" smtClean="0">
                <a:solidFill>
                  <a:srgbClr val="000000"/>
                </a:solidFill>
                <a:latin typeface="Century Schoolbook"/>
                <a:cs typeface="Century Schoolbook"/>
              </a:rPr>
              <a:t>SiIV,X</a:t>
            </a:r>
            <a:endParaRPr lang="en-GB" sz="1200" baseline="-25000" dirty="0">
              <a:solidFill>
                <a:srgbClr val="000000"/>
              </a:solidFill>
              <a:latin typeface="Century Schoolbook"/>
              <a:cs typeface="Century Schoolbook"/>
            </a:endParaRPr>
          </a:p>
        </p:txBody>
      </p:sp>
      <p:sp>
        <p:nvSpPr>
          <p:cNvPr id="13" name="TextBox 12"/>
          <p:cNvSpPr txBox="1"/>
          <p:nvPr/>
        </p:nvSpPr>
        <p:spPr>
          <a:xfrm rot="16200000">
            <a:off x="1587966" y="5673495"/>
            <a:ext cx="3048708" cy="475169"/>
          </a:xfrm>
          <a:prstGeom prst="rect">
            <a:avLst/>
          </a:prstGeom>
          <a:solidFill>
            <a:schemeClr val="bg1"/>
          </a:solidFill>
        </p:spPr>
        <p:txBody>
          <a:bodyPr wrap="square" lIns="91401" tIns="45701" rIns="91401" bIns="45701" rtlCol="0">
            <a:spAutoFit/>
          </a:bodyPr>
          <a:lstStyle/>
          <a:p>
            <a:r>
              <a:rPr lang="en-GB" sz="1200" dirty="0" smtClean="0">
                <a:solidFill>
                  <a:srgbClr val="000000"/>
                </a:solidFill>
                <a:latin typeface="Century Schoolbook"/>
                <a:cs typeface="Century Schoolbook"/>
              </a:rPr>
              <a:t>                           Log </a:t>
            </a:r>
            <a:r>
              <a:rPr lang="en-GB" sz="1200" dirty="0" err="1" smtClean="0">
                <a:solidFill>
                  <a:srgbClr val="000000"/>
                </a:solidFill>
                <a:latin typeface="Century Schoolbook"/>
                <a:cs typeface="Century Schoolbook"/>
              </a:rPr>
              <a:t>N</a:t>
            </a:r>
            <a:r>
              <a:rPr lang="en-GB" sz="1200" baseline="-25000" dirty="0" err="1" smtClean="0">
                <a:solidFill>
                  <a:srgbClr val="000000"/>
                </a:solidFill>
                <a:latin typeface="Century Schoolbook"/>
                <a:cs typeface="Century Schoolbook"/>
              </a:rPr>
              <a:t>SiIV</a:t>
            </a:r>
            <a:endParaRPr lang="en-GB" sz="1200" baseline="-25000" dirty="0" smtClean="0">
              <a:solidFill>
                <a:srgbClr val="000000"/>
              </a:solidFill>
              <a:latin typeface="Century Schoolbook"/>
              <a:cs typeface="Century Schoolbook"/>
            </a:endParaRPr>
          </a:p>
          <a:p>
            <a:r>
              <a:rPr lang="en-GB" sz="1200" baseline="-25000" dirty="0" smtClean="0">
                <a:latin typeface="Arial"/>
                <a:cs typeface="Arial"/>
              </a:rPr>
              <a:t> </a:t>
            </a:r>
            <a:r>
              <a:rPr lang="en-GB" sz="1200" dirty="0" smtClean="0">
                <a:latin typeface="Arial"/>
                <a:cs typeface="Arial"/>
              </a:rPr>
              <a:t>   12    13     14      15     16      17     18</a:t>
            </a:r>
            <a:endParaRPr lang="en-GB" sz="1200" baseline="-25000" dirty="0">
              <a:latin typeface="Arial"/>
              <a:cs typeface="Arial"/>
            </a:endParaRPr>
          </a:p>
        </p:txBody>
      </p:sp>
      <p:sp>
        <p:nvSpPr>
          <p:cNvPr id="14" name="Rectangle 13"/>
          <p:cNvSpPr/>
          <p:nvPr/>
        </p:nvSpPr>
        <p:spPr>
          <a:xfrm>
            <a:off x="2867123" y="4237037"/>
            <a:ext cx="3925789" cy="330315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dirty="0">
              <a:solidFill>
                <a:srgbClr val="008000"/>
              </a:solidFill>
            </a:endParaRPr>
          </a:p>
        </p:txBody>
      </p:sp>
      <p:sp>
        <p:nvSpPr>
          <p:cNvPr id="15" name="TextBox 14"/>
          <p:cNvSpPr txBox="1"/>
          <p:nvPr/>
        </p:nvSpPr>
        <p:spPr>
          <a:xfrm>
            <a:off x="7082355" y="5131585"/>
            <a:ext cx="3215758" cy="1242148"/>
          </a:xfrm>
          <a:prstGeom prst="rect">
            <a:avLst/>
          </a:prstGeom>
          <a:noFill/>
        </p:spPr>
        <p:txBody>
          <a:bodyPr wrap="square" lIns="91401" tIns="45701" rIns="91401" bIns="45701" rtlCol="0">
            <a:spAutoFit/>
          </a:bodyPr>
          <a:lstStyle/>
          <a:p>
            <a:r>
              <a:rPr lang="en-GB" sz="2400" b="1" dirty="0" smtClean="0">
                <a:solidFill>
                  <a:srgbClr val="000000"/>
                </a:solidFill>
                <a:latin typeface="Century Schoolbook"/>
                <a:cs typeface="Century Schoolbook"/>
              </a:rPr>
              <a:t>Only &lt;10% of gas highly ionised</a:t>
            </a:r>
          </a:p>
          <a:p>
            <a:r>
              <a:rPr lang="en-GB" sz="2400" b="1" dirty="0" smtClean="0">
                <a:solidFill>
                  <a:srgbClr val="000000"/>
                </a:solidFill>
                <a:latin typeface="Century Schoolbook"/>
                <a:cs typeface="Century Schoolbook"/>
              </a:rPr>
              <a:t>(i.e. IP~140eV)</a:t>
            </a:r>
          </a:p>
        </p:txBody>
      </p:sp>
      <p:sp>
        <p:nvSpPr>
          <p:cNvPr id="16" name="Freeform 15"/>
          <p:cNvSpPr/>
          <p:nvPr/>
        </p:nvSpPr>
        <p:spPr>
          <a:xfrm>
            <a:off x="1182309" y="930509"/>
            <a:ext cx="3386782" cy="1693487"/>
          </a:xfrm>
          <a:custGeom>
            <a:avLst/>
            <a:gdLst>
              <a:gd name="connsiteX0" fmla="*/ 0 w 3386782"/>
              <a:gd name="connsiteY0" fmla="*/ 1145594 h 1693487"/>
              <a:gd name="connsiteX1" fmla="*/ 3137753 w 3386782"/>
              <a:gd name="connsiteY1" fmla="*/ 24904 h 1693487"/>
              <a:gd name="connsiteX2" fmla="*/ 3386782 w 3386782"/>
              <a:gd name="connsiteY2" fmla="*/ 0 h 1693487"/>
              <a:gd name="connsiteX3" fmla="*/ 3386782 w 3386782"/>
              <a:gd name="connsiteY3" fmla="*/ 460728 h 1693487"/>
              <a:gd name="connsiteX4" fmla="*/ 0 w 3386782"/>
              <a:gd name="connsiteY4" fmla="*/ 1693487 h 1693487"/>
              <a:gd name="connsiteX5" fmla="*/ 0 w 3386782"/>
              <a:gd name="connsiteY5" fmla="*/ 1145594 h 169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6782" h="1693487">
                <a:moveTo>
                  <a:pt x="0" y="1145594"/>
                </a:moveTo>
                <a:lnTo>
                  <a:pt x="3137753" y="24904"/>
                </a:lnTo>
                <a:lnTo>
                  <a:pt x="3386782" y="0"/>
                </a:lnTo>
                <a:lnTo>
                  <a:pt x="3386782" y="460728"/>
                </a:lnTo>
                <a:lnTo>
                  <a:pt x="0" y="1693487"/>
                </a:lnTo>
                <a:lnTo>
                  <a:pt x="0" y="1145594"/>
                </a:lnTo>
                <a:close/>
              </a:path>
            </a:pathLst>
          </a:custGeom>
          <a:solidFill>
            <a:srgbClr val="3366F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a:p>
        </p:txBody>
      </p:sp>
      <p:pic>
        <p:nvPicPr>
          <p:cNvPr id="17" name="Picture 16" descr="NVvsNVX.tiff"/>
          <p:cNvPicPr>
            <a:picLocks noChangeAspect="1"/>
          </p:cNvPicPr>
          <p:nvPr/>
        </p:nvPicPr>
        <p:blipFill>
          <a:blip r:embed="rId5"/>
          <a:stretch>
            <a:fillRect/>
          </a:stretch>
        </p:blipFill>
        <p:spPr>
          <a:xfrm>
            <a:off x="5725687" y="909343"/>
            <a:ext cx="3848386" cy="3166230"/>
          </a:xfrm>
          <a:prstGeom prst="rect">
            <a:avLst/>
          </a:prstGeom>
        </p:spPr>
      </p:pic>
      <p:sp>
        <p:nvSpPr>
          <p:cNvPr id="18" name="TextBox 17"/>
          <p:cNvSpPr txBox="1"/>
          <p:nvPr/>
        </p:nvSpPr>
        <p:spPr>
          <a:xfrm>
            <a:off x="5670475" y="3719071"/>
            <a:ext cx="3929134" cy="475169"/>
          </a:xfrm>
          <a:prstGeom prst="rect">
            <a:avLst/>
          </a:prstGeom>
          <a:solidFill>
            <a:schemeClr val="bg1"/>
          </a:solidFill>
        </p:spPr>
        <p:txBody>
          <a:bodyPr wrap="square" lIns="91401" tIns="45701" rIns="91401" bIns="45701" rtlCol="0">
            <a:spAutoFit/>
          </a:bodyPr>
          <a:lstStyle/>
          <a:p>
            <a:r>
              <a:rPr lang="en-GB" sz="1200" dirty="0" smtClean="0">
                <a:solidFill>
                  <a:srgbClr val="000000"/>
                </a:solidFill>
                <a:latin typeface="Century Schoolbook"/>
                <a:cs typeface="Century Schoolbook"/>
              </a:rPr>
              <a:t>               16.5      17.0       17.5      18.0      18.5    19.0</a:t>
            </a:r>
          </a:p>
          <a:p>
            <a:r>
              <a:rPr lang="en-GB" sz="1200" baseline="-25000" dirty="0" smtClean="0">
                <a:solidFill>
                  <a:srgbClr val="000000"/>
                </a:solidFill>
                <a:latin typeface="Century Schoolbook"/>
                <a:cs typeface="Century Schoolbook"/>
              </a:rPr>
              <a:t> </a:t>
            </a:r>
            <a:r>
              <a:rPr lang="en-GB" sz="1200" dirty="0" smtClean="0">
                <a:solidFill>
                  <a:srgbClr val="000000"/>
                </a:solidFill>
                <a:latin typeface="Century Schoolbook"/>
                <a:cs typeface="Century Schoolbook"/>
              </a:rPr>
              <a:t>                                      Log N</a:t>
            </a:r>
            <a:r>
              <a:rPr lang="en-GB" sz="1200" baseline="-25000" dirty="0" smtClean="0">
                <a:solidFill>
                  <a:srgbClr val="000000"/>
                </a:solidFill>
                <a:latin typeface="Century Schoolbook"/>
                <a:cs typeface="Century Schoolbook"/>
              </a:rPr>
              <a:t>NV,X</a:t>
            </a:r>
            <a:endParaRPr lang="en-GB" sz="1200" baseline="-25000" dirty="0">
              <a:solidFill>
                <a:srgbClr val="000000"/>
              </a:solidFill>
              <a:latin typeface="Century Schoolbook"/>
              <a:cs typeface="Century Schoolbook"/>
            </a:endParaRPr>
          </a:p>
        </p:txBody>
      </p:sp>
      <p:sp>
        <p:nvSpPr>
          <p:cNvPr id="19" name="TextBox 18"/>
          <p:cNvSpPr txBox="1"/>
          <p:nvPr/>
        </p:nvSpPr>
        <p:spPr>
          <a:xfrm rot="16200000">
            <a:off x="4363149" y="2189354"/>
            <a:ext cx="3048708" cy="475169"/>
          </a:xfrm>
          <a:prstGeom prst="rect">
            <a:avLst/>
          </a:prstGeom>
          <a:solidFill>
            <a:schemeClr val="bg1"/>
          </a:solidFill>
        </p:spPr>
        <p:txBody>
          <a:bodyPr wrap="square" lIns="91401" tIns="45701" rIns="91401" bIns="45701" rtlCol="0">
            <a:spAutoFit/>
          </a:bodyPr>
          <a:lstStyle/>
          <a:p>
            <a:r>
              <a:rPr lang="en-GB" sz="1200" dirty="0" smtClean="0">
                <a:solidFill>
                  <a:srgbClr val="000000"/>
                </a:solidFill>
                <a:latin typeface="Century Schoolbook"/>
                <a:cs typeface="Century Schoolbook"/>
              </a:rPr>
              <a:t>                           Log N</a:t>
            </a:r>
            <a:r>
              <a:rPr lang="en-GB" sz="1200" baseline="-25000" dirty="0" smtClean="0">
                <a:solidFill>
                  <a:srgbClr val="000000"/>
                </a:solidFill>
                <a:latin typeface="Century Schoolbook"/>
                <a:cs typeface="Century Schoolbook"/>
              </a:rPr>
              <a:t>NV</a:t>
            </a:r>
          </a:p>
          <a:p>
            <a:r>
              <a:rPr lang="en-GB" sz="1200" baseline="-25000" dirty="0" smtClean="0">
                <a:latin typeface="Arial"/>
                <a:cs typeface="Arial"/>
              </a:rPr>
              <a:t> </a:t>
            </a:r>
            <a:r>
              <a:rPr lang="en-GB" sz="1200" dirty="0" smtClean="0">
                <a:latin typeface="Arial"/>
                <a:cs typeface="Arial"/>
              </a:rPr>
              <a:t>   12    13     14      15     16      17     18</a:t>
            </a:r>
            <a:endParaRPr lang="en-GB" sz="1200" baseline="-25000" dirty="0">
              <a:latin typeface="Arial"/>
              <a:cs typeface="Arial"/>
            </a:endParaRPr>
          </a:p>
        </p:txBody>
      </p:sp>
      <p:sp>
        <p:nvSpPr>
          <p:cNvPr id="20" name="TextBox 19"/>
          <p:cNvSpPr txBox="1"/>
          <p:nvPr/>
        </p:nvSpPr>
        <p:spPr>
          <a:xfrm>
            <a:off x="6465680" y="1146471"/>
            <a:ext cx="753660" cy="378527"/>
          </a:xfrm>
          <a:prstGeom prst="rect">
            <a:avLst/>
          </a:prstGeom>
          <a:noFill/>
          <a:ln w="19050">
            <a:solidFill>
              <a:schemeClr val="tx1"/>
            </a:solidFill>
          </a:ln>
        </p:spPr>
        <p:txBody>
          <a:bodyPr wrap="square" lIns="91401" tIns="45701" rIns="91401" bIns="45701" rtlCol="0">
            <a:spAutoFit/>
          </a:bodyPr>
          <a:lstStyle/>
          <a:p>
            <a:pPr algn="ctr"/>
            <a:r>
              <a:rPr lang="en-GB" b="1" dirty="0" smtClean="0">
                <a:solidFill>
                  <a:srgbClr val="0000FF"/>
                </a:solidFill>
                <a:latin typeface="Times New Roman"/>
                <a:cs typeface="Times New Roman"/>
              </a:rPr>
              <a:t>NV</a:t>
            </a:r>
            <a:endParaRPr lang="en-GB" b="1" dirty="0">
              <a:solidFill>
                <a:srgbClr val="0000FF"/>
              </a:solidFill>
              <a:latin typeface="Times New Roman"/>
              <a:cs typeface="Times New Roman"/>
            </a:endParaRPr>
          </a:p>
        </p:txBody>
      </p:sp>
      <p:sp>
        <p:nvSpPr>
          <p:cNvPr id="21" name="Rectangle 20"/>
          <p:cNvSpPr/>
          <p:nvPr/>
        </p:nvSpPr>
        <p:spPr>
          <a:xfrm>
            <a:off x="5670476" y="902580"/>
            <a:ext cx="3929134" cy="3280782"/>
          </a:xfrm>
          <a:prstGeom prst="rect">
            <a:avLst/>
          </a:prstGeom>
          <a:noFill/>
          <a:ln w="19050">
            <a:solidFill>
              <a:srgbClr val="0000FF"/>
            </a:solid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dirty="0">
              <a:solidFill>
                <a:srgbClr val="008000"/>
              </a:solidFill>
            </a:endParaRPr>
          </a:p>
        </p:txBody>
      </p:sp>
      <p:sp>
        <p:nvSpPr>
          <p:cNvPr id="22" name="Freeform 21"/>
          <p:cNvSpPr/>
          <p:nvPr/>
        </p:nvSpPr>
        <p:spPr>
          <a:xfrm>
            <a:off x="6125777" y="884941"/>
            <a:ext cx="3386782" cy="2303640"/>
          </a:xfrm>
          <a:custGeom>
            <a:avLst/>
            <a:gdLst>
              <a:gd name="connsiteX0" fmla="*/ 12452 w 3386782"/>
              <a:gd name="connsiteY0" fmla="*/ 2303640 h 2303640"/>
              <a:gd name="connsiteX1" fmla="*/ 3386782 w 3386782"/>
              <a:gd name="connsiteY1" fmla="*/ 1120690 h 2303640"/>
              <a:gd name="connsiteX2" fmla="*/ 3386782 w 3386782"/>
              <a:gd name="connsiteY2" fmla="*/ 0 h 2303640"/>
              <a:gd name="connsiteX3" fmla="*/ 3187560 w 3386782"/>
              <a:gd name="connsiteY3" fmla="*/ 12452 h 2303640"/>
              <a:gd name="connsiteX4" fmla="*/ 0 w 3386782"/>
              <a:gd name="connsiteY4" fmla="*/ 1158046 h 2303640"/>
              <a:gd name="connsiteX5" fmla="*/ 12452 w 3386782"/>
              <a:gd name="connsiteY5" fmla="*/ 2303640 h 23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6782" h="2303640">
                <a:moveTo>
                  <a:pt x="12452" y="2303640"/>
                </a:moveTo>
                <a:lnTo>
                  <a:pt x="3386782" y="1120690"/>
                </a:lnTo>
                <a:lnTo>
                  <a:pt x="3386782" y="0"/>
                </a:lnTo>
                <a:lnTo>
                  <a:pt x="3187560" y="12452"/>
                </a:lnTo>
                <a:lnTo>
                  <a:pt x="0" y="1158046"/>
                </a:lnTo>
                <a:lnTo>
                  <a:pt x="12452" y="2303640"/>
                </a:lnTo>
                <a:close/>
              </a:path>
            </a:pathLst>
          </a:custGeom>
          <a:solidFill>
            <a:srgbClr val="3366F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a:p>
        </p:txBody>
      </p:sp>
      <p:sp>
        <p:nvSpPr>
          <p:cNvPr id="26" name="TextBox 25"/>
          <p:cNvSpPr txBox="1"/>
          <p:nvPr/>
        </p:nvSpPr>
        <p:spPr>
          <a:xfrm>
            <a:off x="8545512" y="7056437"/>
            <a:ext cx="1466000" cy="378527"/>
          </a:xfrm>
          <a:prstGeom prst="rect">
            <a:avLst/>
          </a:prstGeom>
          <a:noFill/>
        </p:spPr>
        <p:txBody>
          <a:bodyPr wrap="none" lIns="91401" tIns="45701" rIns="91401" bIns="45701" rtlCol="0">
            <a:spAutoFit/>
          </a:bodyPr>
          <a:lstStyle/>
          <a:p>
            <a:r>
              <a:rPr lang="en-GB" b="1" dirty="0" smtClean="0">
                <a:solidFill>
                  <a:srgbClr val="000000"/>
                </a:solidFill>
                <a:latin typeface="Century Schoolbook"/>
                <a:cs typeface="Century Schoolbook"/>
              </a:rPr>
              <a:t>Schady+11</a:t>
            </a:r>
          </a:p>
        </p:txBody>
      </p:sp>
      <p:pic>
        <p:nvPicPr>
          <p:cNvPr id="27" name="Picture 26" descr="MPElogo.gif"/>
          <p:cNvPicPr>
            <a:picLocks noChangeAspect="1"/>
          </p:cNvPicPr>
          <p:nvPr/>
        </p:nvPicPr>
        <p:blipFill>
          <a:blip r:embed="rId6"/>
          <a:stretch>
            <a:fillRect/>
          </a:stretch>
        </p:blipFill>
        <p:spPr>
          <a:xfrm>
            <a:off x="163516" y="122237"/>
            <a:ext cx="767655" cy="727604"/>
          </a:xfrm>
          <a:prstGeom prst="rect">
            <a:avLst/>
          </a:prstGeom>
        </p:spPr>
      </p:pic>
      <p:sp>
        <p:nvSpPr>
          <p:cNvPr id="30" name="Rectangle 29"/>
          <p:cNvSpPr/>
          <p:nvPr/>
        </p:nvSpPr>
        <p:spPr>
          <a:xfrm>
            <a:off x="7326313" y="3950582"/>
            <a:ext cx="914400" cy="2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sp>
        <p:nvSpPr>
          <p:cNvPr id="31" name="Rectangle 30"/>
          <p:cNvSpPr/>
          <p:nvPr/>
        </p:nvSpPr>
        <p:spPr>
          <a:xfrm>
            <a:off x="2144713" y="3963181"/>
            <a:ext cx="914400" cy="2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sp>
        <p:nvSpPr>
          <p:cNvPr id="32" name="Rectangle 31"/>
          <p:cNvSpPr/>
          <p:nvPr/>
        </p:nvSpPr>
        <p:spPr>
          <a:xfrm>
            <a:off x="4506913" y="7285037"/>
            <a:ext cx="914400" cy="2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sp>
        <p:nvSpPr>
          <p:cNvPr id="25" name="TextBox 24"/>
          <p:cNvSpPr txBox="1"/>
          <p:nvPr/>
        </p:nvSpPr>
        <p:spPr>
          <a:xfrm>
            <a:off x="1992313" y="3874382"/>
            <a:ext cx="1669677" cy="314950"/>
          </a:xfrm>
          <a:prstGeom prst="rect">
            <a:avLst/>
          </a:prstGeom>
          <a:noFill/>
        </p:spPr>
        <p:txBody>
          <a:bodyPr wrap="none" lIns="91430" tIns="45716" rIns="91430" bIns="45716" rtlCol="0">
            <a:spAutoFit/>
          </a:bodyPr>
          <a:lstStyle/>
          <a:p>
            <a:r>
              <a:rPr lang="en-GB" sz="1400" dirty="0" smtClean="0">
                <a:solidFill>
                  <a:srgbClr val="000000"/>
                </a:solidFill>
                <a:latin typeface="Times New Roman"/>
                <a:cs typeface="Times New Roman"/>
              </a:rPr>
              <a:t>Total N</a:t>
            </a:r>
            <a:r>
              <a:rPr lang="en-GB" sz="1400" baseline="-25000" dirty="0" smtClean="0">
                <a:solidFill>
                  <a:srgbClr val="000000"/>
                </a:solidFill>
                <a:latin typeface="Times New Roman"/>
                <a:cs typeface="Times New Roman"/>
              </a:rPr>
              <a:t>C</a:t>
            </a:r>
            <a:r>
              <a:rPr lang="en-GB" sz="1400" dirty="0" smtClean="0">
                <a:solidFill>
                  <a:srgbClr val="000000"/>
                </a:solidFill>
                <a:latin typeface="Times New Roman"/>
                <a:cs typeface="Times New Roman"/>
              </a:rPr>
              <a:t> (Log N</a:t>
            </a:r>
            <a:r>
              <a:rPr lang="en-GB" sz="1400" baseline="-25000" dirty="0" smtClean="0">
                <a:solidFill>
                  <a:srgbClr val="000000"/>
                </a:solidFill>
                <a:latin typeface="Times New Roman"/>
                <a:cs typeface="Times New Roman"/>
              </a:rPr>
              <a:t>C,X</a:t>
            </a:r>
            <a:r>
              <a:rPr lang="en-GB" sz="1400" dirty="0" smtClean="0">
                <a:solidFill>
                  <a:srgbClr val="000000"/>
                </a:solidFill>
                <a:latin typeface="Times New Roman"/>
                <a:cs typeface="Times New Roman"/>
              </a:rPr>
              <a:t>)</a:t>
            </a:r>
            <a:endParaRPr lang="en-GB" sz="1400" dirty="0">
              <a:solidFill>
                <a:srgbClr val="000000"/>
              </a:solidFill>
              <a:latin typeface="Times New Roman"/>
              <a:cs typeface="Times New Roman"/>
            </a:endParaRPr>
          </a:p>
        </p:txBody>
      </p:sp>
      <p:sp>
        <p:nvSpPr>
          <p:cNvPr id="29" name="TextBox 28"/>
          <p:cNvSpPr txBox="1"/>
          <p:nvPr/>
        </p:nvSpPr>
        <p:spPr>
          <a:xfrm>
            <a:off x="4202111" y="7208838"/>
            <a:ext cx="1719646" cy="314950"/>
          </a:xfrm>
          <a:prstGeom prst="rect">
            <a:avLst/>
          </a:prstGeom>
          <a:noFill/>
        </p:spPr>
        <p:txBody>
          <a:bodyPr wrap="none" lIns="91430" tIns="45716" rIns="91430" bIns="45716" rtlCol="0">
            <a:spAutoFit/>
          </a:bodyPr>
          <a:lstStyle/>
          <a:p>
            <a:r>
              <a:rPr lang="en-GB" sz="1400" dirty="0" smtClean="0">
                <a:solidFill>
                  <a:srgbClr val="000000"/>
                </a:solidFill>
                <a:latin typeface="Times New Roman"/>
                <a:cs typeface="Times New Roman"/>
              </a:rPr>
              <a:t>Total </a:t>
            </a:r>
            <a:r>
              <a:rPr lang="en-GB" sz="1400" dirty="0" err="1" smtClean="0">
                <a:solidFill>
                  <a:srgbClr val="000000"/>
                </a:solidFill>
                <a:latin typeface="Times New Roman"/>
                <a:cs typeface="Times New Roman"/>
              </a:rPr>
              <a:t>N</a:t>
            </a:r>
            <a:r>
              <a:rPr lang="en-GB" sz="1400" baseline="-25000" dirty="0" err="1" smtClean="0">
                <a:solidFill>
                  <a:srgbClr val="000000"/>
                </a:solidFill>
                <a:latin typeface="Times New Roman"/>
                <a:cs typeface="Times New Roman"/>
              </a:rPr>
              <a:t>Si</a:t>
            </a:r>
            <a:r>
              <a:rPr lang="en-GB" sz="1400" dirty="0" smtClean="0">
                <a:solidFill>
                  <a:srgbClr val="000000"/>
                </a:solidFill>
                <a:latin typeface="Times New Roman"/>
                <a:cs typeface="Times New Roman"/>
              </a:rPr>
              <a:t> (Log </a:t>
            </a:r>
            <a:r>
              <a:rPr lang="en-GB" sz="1400" dirty="0" err="1" smtClean="0">
                <a:solidFill>
                  <a:srgbClr val="000000"/>
                </a:solidFill>
                <a:latin typeface="Times New Roman"/>
                <a:cs typeface="Times New Roman"/>
              </a:rPr>
              <a:t>N</a:t>
            </a:r>
            <a:r>
              <a:rPr lang="en-GB" sz="1400" baseline="-25000" dirty="0" err="1" smtClean="0">
                <a:solidFill>
                  <a:srgbClr val="000000"/>
                </a:solidFill>
                <a:latin typeface="Times New Roman"/>
                <a:cs typeface="Times New Roman"/>
              </a:rPr>
              <a:t>Si,X</a:t>
            </a:r>
            <a:r>
              <a:rPr lang="en-GB" sz="1400" dirty="0" smtClean="0">
                <a:solidFill>
                  <a:srgbClr val="000000"/>
                </a:solidFill>
                <a:latin typeface="Times New Roman"/>
                <a:cs typeface="Times New Roman"/>
              </a:rPr>
              <a:t>)</a:t>
            </a:r>
            <a:endParaRPr lang="en-GB" sz="1400" dirty="0">
              <a:solidFill>
                <a:srgbClr val="000000"/>
              </a:solidFill>
              <a:latin typeface="Times New Roman"/>
              <a:cs typeface="Times New Roman"/>
            </a:endParaRPr>
          </a:p>
        </p:txBody>
      </p:sp>
      <p:sp>
        <p:nvSpPr>
          <p:cNvPr id="28" name="TextBox 27"/>
          <p:cNvSpPr txBox="1"/>
          <p:nvPr/>
        </p:nvSpPr>
        <p:spPr>
          <a:xfrm>
            <a:off x="7097712" y="3874382"/>
            <a:ext cx="1642969" cy="314950"/>
          </a:xfrm>
          <a:prstGeom prst="rect">
            <a:avLst/>
          </a:prstGeom>
          <a:noFill/>
        </p:spPr>
        <p:txBody>
          <a:bodyPr wrap="none" lIns="91430" tIns="45716" rIns="91430" bIns="45716" rtlCol="0">
            <a:spAutoFit/>
          </a:bodyPr>
          <a:lstStyle/>
          <a:p>
            <a:r>
              <a:rPr lang="en-GB" sz="1400" dirty="0" smtClean="0">
                <a:solidFill>
                  <a:srgbClr val="000000"/>
                </a:solidFill>
                <a:latin typeface="Times New Roman"/>
                <a:cs typeface="Times New Roman"/>
              </a:rPr>
              <a:t>Total N</a:t>
            </a:r>
            <a:r>
              <a:rPr lang="en-GB" sz="1400" baseline="-25000" dirty="0" smtClean="0">
                <a:solidFill>
                  <a:srgbClr val="000000"/>
                </a:solidFill>
                <a:latin typeface="Times New Roman"/>
                <a:cs typeface="Times New Roman"/>
              </a:rPr>
              <a:t>N</a:t>
            </a:r>
            <a:r>
              <a:rPr lang="en-GB" sz="1400" dirty="0" smtClean="0">
                <a:solidFill>
                  <a:srgbClr val="000000"/>
                </a:solidFill>
                <a:latin typeface="Times New Roman"/>
                <a:cs typeface="Times New Roman"/>
              </a:rPr>
              <a:t> (Log N</a:t>
            </a:r>
            <a:r>
              <a:rPr lang="en-GB" sz="1400" baseline="-25000" dirty="0" smtClean="0">
                <a:solidFill>
                  <a:srgbClr val="000000"/>
                </a:solidFill>
                <a:latin typeface="Times New Roman"/>
                <a:cs typeface="Times New Roman"/>
              </a:rPr>
              <a:t>N,X</a:t>
            </a:r>
            <a:r>
              <a:rPr lang="en-GB" sz="1400" dirty="0" smtClean="0">
                <a:solidFill>
                  <a:srgbClr val="000000"/>
                </a:solidFill>
                <a:latin typeface="Times New Roman"/>
                <a:cs typeface="Times New Roman"/>
              </a:rPr>
              <a:t>)</a:t>
            </a:r>
            <a:endParaRPr lang="en-GB" sz="1400" dirty="0">
              <a:solidFill>
                <a:srgbClr val="0000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animBg="1"/>
      <p:bldP spid="22"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txBox="1">
            <a:spLocks/>
          </p:cNvSpPr>
          <p:nvPr/>
        </p:nvSpPr>
        <p:spPr>
          <a:xfrm>
            <a:off x="392112" y="1798637"/>
            <a:ext cx="9688513" cy="4343400"/>
          </a:xfrm>
          <a:prstGeom prst="rect">
            <a:avLst/>
          </a:prstGeom>
        </p:spPr>
        <p:txBody>
          <a:bodyPr vert="horz" lIns="100783" tIns="50392" rIns="100783" bIns="50392" rtlCol="0">
            <a:normAutofit/>
          </a:bodyPr>
          <a:lstStyle/>
          <a:p>
            <a:pPr marL="510917" indent="-510918" defTabSz="1007838" fontAlgn="auto" hangingPunct="1">
              <a:lnSpc>
                <a:spcPct val="100000"/>
              </a:lnSpc>
              <a:spcBef>
                <a:spcPts val="2205"/>
              </a:spcBef>
              <a:spcAft>
                <a:spcPts val="0"/>
              </a:spcAft>
              <a:buClrTx/>
              <a:buSzPct val="90000"/>
              <a:buFont typeface="Wingdings" charset="2"/>
              <a:buChar char="v"/>
              <a:defRPr/>
            </a:pPr>
            <a:r>
              <a:rPr lang="en-GB" sz="2600" b="1" dirty="0" smtClean="0">
                <a:solidFill>
                  <a:schemeClr val="tx1"/>
                </a:solidFill>
                <a:latin typeface="Times New Roman"/>
                <a:cs typeface="Times New Roman"/>
              </a:rPr>
              <a:t>Ionised gas is </a:t>
            </a:r>
            <a:r>
              <a:rPr lang="en-GB" sz="2600" b="1" dirty="0" smtClean="0">
                <a:solidFill>
                  <a:srgbClr val="FF0000"/>
                </a:solidFill>
                <a:latin typeface="Times New Roman"/>
                <a:cs typeface="Times New Roman"/>
              </a:rPr>
              <a:t>in highly ionised state </a:t>
            </a:r>
            <a:r>
              <a:rPr lang="en-GB" sz="2600" b="1" dirty="0" smtClean="0">
                <a:solidFill>
                  <a:schemeClr val="tx1"/>
                </a:solidFill>
                <a:latin typeface="Times New Roman"/>
                <a:cs typeface="Times New Roman"/>
              </a:rPr>
              <a:t>i.e. not seen in optical</a:t>
            </a:r>
          </a:p>
          <a:p>
            <a:pPr marL="510917" indent="-510918" defTabSz="1007838" fontAlgn="auto" hangingPunct="1">
              <a:lnSpc>
                <a:spcPct val="100000"/>
              </a:lnSpc>
              <a:spcBef>
                <a:spcPts val="2205"/>
              </a:spcBef>
              <a:spcAft>
                <a:spcPts val="0"/>
              </a:spcAft>
              <a:buClrTx/>
              <a:buSzPct val="90000"/>
              <a:buFont typeface="Wingdings" charset="2"/>
              <a:buChar char="v"/>
              <a:defRPr/>
            </a:pPr>
            <a:endParaRPr lang="en-GB" sz="2600" dirty="0" smtClean="0">
              <a:solidFill>
                <a:schemeClr val="tx1"/>
              </a:solidFill>
              <a:latin typeface="Times New Roman"/>
              <a:cs typeface="Times New Roman"/>
            </a:endParaRPr>
          </a:p>
          <a:p>
            <a:pPr marL="510918" indent="-510918" defTabSz="1007838" fontAlgn="auto" hangingPunct="1">
              <a:lnSpc>
                <a:spcPct val="100000"/>
              </a:lnSpc>
              <a:spcBef>
                <a:spcPts val="2205"/>
              </a:spcBef>
              <a:spcAft>
                <a:spcPts val="0"/>
              </a:spcAft>
              <a:buClrTx/>
              <a:buSzPct val="90000"/>
              <a:buFont typeface="Wingdings" charset="2"/>
              <a:buChar char="v"/>
              <a:defRPr/>
            </a:pPr>
            <a:r>
              <a:rPr lang="en-GB" sz="2600" b="1" dirty="0" smtClean="0">
                <a:solidFill>
                  <a:schemeClr val="tx1"/>
                </a:solidFill>
                <a:latin typeface="Times New Roman"/>
                <a:cs typeface="Times New Roman"/>
              </a:rPr>
              <a:t>X-ray absorbed by </a:t>
            </a:r>
            <a:r>
              <a:rPr lang="en-GB" sz="2600" b="1" dirty="0" smtClean="0">
                <a:solidFill>
                  <a:srgbClr val="0000FF"/>
                </a:solidFill>
                <a:latin typeface="Times New Roman"/>
                <a:cs typeface="Times New Roman"/>
              </a:rPr>
              <a:t>intervening gas external to host galaxy</a:t>
            </a:r>
          </a:p>
          <a:p>
            <a:pPr marL="940952" lvl="1" indent="-510918" defTabSz="1007838" fontAlgn="auto" hangingPunct="1">
              <a:lnSpc>
                <a:spcPct val="100000"/>
              </a:lnSpc>
              <a:spcBef>
                <a:spcPts val="2205"/>
              </a:spcBef>
              <a:spcAft>
                <a:spcPts val="0"/>
              </a:spcAft>
              <a:buClrTx/>
              <a:buSzPct val="90000"/>
              <a:buFont typeface="Wingdings" charset="2"/>
              <a:buChar char="q"/>
              <a:defRPr/>
            </a:pPr>
            <a:r>
              <a:rPr lang="en-GB" sz="2400" dirty="0" smtClean="0">
                <a:solidFill>
                  <a:schemeClr val="tx1"/>
                </a:solidFill>
                <a:latin typeface="Times New Roman"/>
                <a:cs typeface="Times New Roman"/>
              </a:rPr>
              <a:t> </a:t>
            </a:r>
            <a:r>
              <a:rPr lang="en-GB" sz="2400" dirty="0" smtClean="0">
                <a:solidFill>
                  <a:srgbClr val="0000FF"/>
                </a:solidFill>
                <a:latin typeface="Times New Roman"/>
                <a:cs typeface="Times New Roman"/>
              </a:rPr>
              <a:t>Intervening galaxies </a:t>
            </a:r>
            <a:r>
              <a:rPr lang="en-GB" sz="2400" dirty="0" smtClean="0">
                <a:solidFill>
                  <a:schemeClr val="tx1"/>
                </a:solidFill>
                <a:latin typeface="Times New Roman"/>
                <a:cs typeface="Times New Roman"/>
              </a:rPr>
              <a:t>along line-of-sight </a:t>
            </a:r>
            <a:r>
              <a:rPr lang="en-GB" dirty="0" smtClean="0">
                <a:solidFill>
                  <a:schemeClr val="tx1"/>
                </a:solidFill>
                <a:latin typeface="Times New Roman"/>
                <a:cs typeface="Times New Roman"/>
              </a:rPr>
              <a:t>(Campana+12)</a:t>
            </a:r>
          </a:p>
          <a:p>
            <a:pPr marL="940952" lvl="1" indent="-510918" defTabSz="1007838" fontAlgn="auto" hangingPunct="1">
              <a:lnSpc>
                <a:spcPct val="100000"/>
              </a:lnSpc>
              <a:spcBef>
                <a:spcPts val="2205"/>
              </a:spcBef>
              <a:spcAft>
                <a:spcPts val="0"/>
              </a:spcAft>
              <a:buClrTx/>
              <a:buSzPct val="90000"/>
              <a:buFont typeface="Wingdings" charset="2"/>
              <a:buChar char="q"/>
              <a:defRPr/>
            </a:pPr>
            <a:r>
              <a:rPr lang="en-GB" sz="2400" dirty="0" smtClean="0">
                <a:solidFill>
                  <a:schemeClr val="tx1"/>
                </a:solidFill>
                <a:latin typeface="Times New Roman"/>
                <a:cs typeface="Times New Roman"/>
              </a:rPr>
              <a:t>A </a:t>
            </a:r>
            <a:r>
              <a:rPr lang="en-GB" sz="2400" b="1" dirty="0" smtClean="0">
                <a:solidFill>
                  <a:srgbClr val="0000FF"/>
                </a:solidFill>
                <a:latin typeface="Times New Roman"/>
                <a:cs typeface="Times New Roman"/>
              </a:rPr>
              <a:t>W</a:t>
            </a:r>
            <a:r>
              <a:rPr lang="en-GB" sz="2400" dirty="0" smtClean="0">
                <a:solidFill>
                  <a:srgbClr val="0000FF"/>
                </a:solidFill>
                <a:latin typeface="Times New Roman"/>
                <a:cs typeface="Times New Roman"/>
              </a:rPr>
              <a:t>arm </a:t>
            </a:r>
            <a:r>
              <a:rPr lang="en-GB" sz="2400" b="1" dirty="0" smtClean="0">
                <a:solidFill>
                  <a:srgbClr val="0000FF"/>
                </a:solidFill>
                <a:latin typeface="Times New Roman"/>
                <a:cs typeface="Times New Roman"/>
              </a:rPr>
              <a:t>H</a:t>
            </a:r>
            <a:r>
              <a:rPr lang="en-GB" sz="2400" dirty="0" smtClean="0">
                <a:solidFill>
                  <a:srgbClr val="0000FF"/>
                </a:solidFill>
                <a:latin typeface="Times New Roman"/>
                <a:cs typeface="Times New Roman"/>
              </a:rPr>
              <a:t>ot </a:t>
            </a:r>
            <a:r>
              <a:rPr lang="en-GB" sz="2400" b="1" dirty="0" smtClean="0">
                <a:solidFill>
                  <a:srgbClr val="0000FF"/>
                </a:solidFill>
                <a:latin typeface="Times New Roman"/>
                <a:cs typeface="Times New Roman"/>
              </a:rPr>
              <a:t>I</a:t>
            </a:r>
            <a:r>
              <a:rPr lang="en-GB" sz="2400" dirty="0" smtClean="0">
                <a:solidFill>
                  <a:srgbClr val="0000FF"/>
                </a:solidFill>
                <a:latin typeface="Times New Roman"/>
                <a:cs typeface="Times New Roman"/>
              </a:rPr>
              <a:t>ntergalactic </a:t>
            </a:r>
            <a:r>
              <a:rPr lang="en-GB" sz="2400" b="1" dirty="0" smtClean="0">
                <a:solidFill>
                  <a:srgbClr val="0000FF"/>
                </a:solidFill>
                <a:latin typeface="Times New Roman"/>
                <a:cs typeface="Times New Roman"/>
              </a:rPr>
              <a:t>M</a:t>
            </a:r>
            <a:r>
              <a:rPr lang="en-GB" sz="2400" dirty="0" smtClean="0">
                <a:solidFill>
                  <a:srgbClr val="0000FF"/>
                </a:solidFill>
                <a:latin typeface="Times New Roman"/>
                <a:cs typeface="Times New Roman"/>
              </a:rPr>
              <a:t>edium </a:t>
            </a:r>
            <a:r>
              <a:rPr lang="en-GB" sz="2400" dirty="0" smtClean="0">
                <a:solidFill>
                  <a:schemeClr val="tx1"/>
                </a:solidFill>
                <a:latin typeface="Times New Roman"/>
                <a:cs typeface="Times New Roman"/>
              </a:rPr>
              <a:t>within local Universe </a:t>
            </a:r>
            <a:r>
              <a:rPr lang="en-GB" dirty="0" smtClean="0">
                <a:solidFill>
                  <a:schemeClr val="tx1"/>
                </a:solidFill>
                <a:latin typeface="Times New Roman"/>
                <a:cs typeface="Times New Roman"/>
              </a:rPr>
              <a:t>(Bahar+11)</a:t>
            </a:r>
          </a:p>
          <a:p>
            <a:pPr marL="940952" lvl="1" indent="-510918" defTabSz="1007838" fontAlgn="auto" hangingPunct="1">
              <a:lnSpc>
                <a:spcPct val="100000"/>
              </a:lnSpc>
              <a:spcBef>
                <a:spcPts val="2205"/>
              </a:spcBef>
              <a:spcAft>
                <a:spcPts val="0"/>
              </a:spcAft>
              <a:buClrTx/>
              <a:buSzPct val="90000"/>
              <a:buFont typeface="Wingdings" charset="2"/>
              <a:buChar char="q"/>
              <a:defRPr/>
            </a:pPr>
            <a:r>
              <a:rPr lang="en-GB" sz="2400" dirty="0" smtClean="0">
                <a:solidFill>
                  <a:schemeClr val="tx1"/>
                </a:solidFill>
                <a:latin typeface="Times New Roman"/>
                <a:cs typeface="Times New Roman"/>
              </a:rPr>
              <a:t> </a:t>
            </a:r>
            <a:r>
              <a:rPr lang="en-GB" sz="2400" dirty="0" smtClean="0">
                <a:solidFill>
                  <a:srgbClr val="0000FF"/>
                </a:solidFill>
                <a:latin typeface="Times New Roman"/>
                <a:cs typeface="Times New Roman"/>
              </a:rPr>
              <a:t>Milky Way soft X-ray absorption </a:t>
            </a:r>
            <a:r>
              <a:rPr lang="en-GB" sz="2400" dirty="0" smtClean="0">
                <a:solidFill>
                  <a:schemeClr val="tx1"/>
                </a:solidFill>
                <a:latin typeface="Times New Roman"/>
                <a:cs typeface="Times New Roman"/>
              </a:rPr>
              <a:t>is underestimated</a:t>
            </a:r>
          </a:p>
        </p:txBody>
      </p:sp>
      <p:sp>
        <p:nvSpPr>
          <p:cNvPr id="9" name="Text Box 1"/>
          <p:cNvSpPr txBox="1">
            <a:spLocks noChangeArrowheads="1"/>
          </p:cNvSpPr>
          <p:nvPr/>
        </p:nvSpPr>
        <p:spPr bwMode="auto">
          <a:xfrm>
            <a:off x="5" y="215900"/>
            <a:ext cx="10080624" cy="469900"/>
          </a:xfrm>
          <a:prstGeom prst="rect">
            <a:avLst/>
          </a:prstGeom>
          <a:noFill/>
          <a:ln w="9525">
            <a:noFill/>
            <a:round/>
            <a:headEnd/>
            <a:tailEnd/>
          </a:ln>
          <a:effectLst/>
        </p:spPr>
        <p:txBody>
          <a:bodyPr wrap="none" lIns="89964" tIns="44982" rIns="89964" bIns="44982">
            <a:prstTxWarp prst="textNoShape">
              <a:avLst/>
            </a:prstTxWarp>
          </a:bodyPr>
          <a:lstStyle/>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3200" dirty="0" smtClean="0">
                <a:solidFill>
                  <a:schemeClr val="tx1"/>
                </a:solidFill>
                <a:latin typeface="Apple Chancery"/>
                <a:ea typeface="DejaVu Sans" charset="0"/>
                <a:cs typeface="Apple Chancery"/>
              </a:rPr>
              <a:t>What is the origin of the soft X-ray excess?</a:t>
            </a:r>
            <a:endParaRPr lang="en-US" sz="3200" dirty="0">
              <a:solidFill>
                <a:schemeClr val="tx1"/>
              </a:solidFill>
              <a:latin typeface="Apple Chancery"/>
              <a:ea typeface="DejaVu Sans" charset="0"/>
              <a:cs typeface="Apple Chancery"/>
            </a:endParaRPr>
          </a:p>
        </p:txBody>
      </p:sp>
      <p:pic>
        <p:nvPicPr>
          <p:cNvPr id="10" name="Picture 9" descr="MPElogo.gif"/>
          <p:cNvPicPr>
            <a:picLocks noChangeAspect="1"/>
          </p:cNvPicPr>
          <p:nvPr/>
        </p:nvPicPr>
        <p:blipFill>
          <a:blip r:embed="rId3"/>
          <a:stretch>
            <a:fillRect/>
          </a:stretch>
        </p:blipFill>
        <p:spPr>
          <a:xfrm>
            <a:off x="163516" y="122237"/>
            <a:ext cx="767655" cy="72760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 name="Picture 43" descr="grb080607.jpg"/>
          <p:cNvPicPr>
            <a:picLocks noChangeAspect="1"/>
          </p:cNvPicPr>
          <p:nvPr/>
        </p:nvPicPr>
        <p:blipFill>
          <a:blip r:embed="rId2"/>
          <a:stretch>
            <a:fillRect/>
          </a:stretch>
        </p:blipFill>
        <p:spPr>
          <a:xfrm rot="16200000">
            <a:off x="866666" y="3263791"/>
            <a:ext cx="3745130" cy="4846638"/>
          </a:xfrm>
          <a:prstGeom prst="rect">
            <a:avLst/>
          </a:prstGeom>
        </p:spPr>
      </p:pic>
      <p:sp>
        <p:nvSpPr>
          <p:cNvPr id="43" name="Rectangle 42"/>
          <p:cNvSpPr/>
          <p:nvPr/>
        </p:nvSpPr>
        <p:spPr>
          <a:xfrm>
            <a:off x="315912" y="3779837"/>
            <a:ext cx="4876800" cy="3779838"/>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
        <p:nvSpPr>
          <p:cNvPr id="9" name="Rectangle 4"/>
          <p:cNvSpPr>
            <a:spLocks noChangeArrowheads="1"/>
          </p:cNvSpPr>
          <p:nvPr/>
        </p:nvSpPr>
        <p:spPr bwMode="auto">
          <a:xfrm>
            <a:off x="5040312" y="5761037"/>
            <a:ext cx="4964113" cy="320171"/>
          </a:xfrm>
          <a:prstGeom prst="rect">
            <a:avLst/>
          </a:prstGeom>
          <a:solidFill>
            <a:schemeClr val="bg1"/>
          </a:solidFill>
          <a:ln w="9525">
            <a:noFill/>
            <a:miter lim="800000"/>
            <a:headEnd/>
            <a:tailEnd/>
          </a:ln>
          <a:effectLst/>
        </p:spPr>
        <p:txBody>
          <a:bodyPr wrap="square" lIns="91401" tIns="45701" rIns="91401" bIns="45701">
            <a:prstTxWarp prst="textNoShape">
              <a:avLst/>
            </a:prstTxWarp>
            <a:spAutoFit/>
          </a:bodyPr>
          <a:lstStyle/>
          <a:p>
            <a:pPr algn="ctr"/>
            <a:r>
              <a:rPr lang="en-US" sz="1400" b="1" dirty="0">
                <a:solidFill>
                  <a:srgbClr val="000000"/>
                </a:solidFill>
                <a:latin typeface="Times New Roman" pitchFamily="-110" charset="0"/>
              </a:rPr>
              <a:t>Frequency (Hz)</a:t>
            </a:r>
          </a:p>
        </p:txBody>
      </p:sp>
      <p:sp>
        <p:nvSpPr>
          <p:cNvPr id="10" name="Rectangle 32"/>
          <p:cNvSpPr>
            <a:spLocks noChangeArrowheads="1"/>
          </p:cNvSpPr>
          <p:nvPr/>
        </p:nvSpPr>
        <p:spPr bwMode="auto">
          <a:xfrm rot="16200000">
            <a:off x="2790462" y="3355678"/>
            <a:ext cx="4800598" cy="314920"/>
          </a:xfrm>
          <a:prstGeom prst="rect">
            <a:avLst/>
          </a:prstGeom>
          <a:solidFill>
            <a:schemeClr val="bg1"/>
          </a:solidFill>
          <a:ln w="9525">
            <a:noFill/>
            <a:miter lim="800000"/>
            <a:headEnd/>
            <a:tailEnd/>
          </a:ln>
          <a:effectLst/>
        </p:spPr>
        <p:txBody>
          <a:bodyPr wrap="square" lIns="91401" tIns="45701" rIns="91401" bIns="45701">
            <a:prstTxWarp prst="textNoShape">
              <a:avLst/>
            </a:prstTxWarp>
            <a:spAutoFit/>
          </a:bodyPr>
          <a:lstStyle/>
          <a:p>
            <a:pPr algn="ctr"/>
            <a:r>
              <a:rPr lang="en-US" sz="1400" b="1" dirty="0">
                <a:solidFill>
                  <a:srgbClr val="000000"/>
                </a:solidFill>
                <a:latin typeface="Times New Roman" pitchFamily="-110" charset="0"/>
              </a:rPr>
              <a:t>Flux Density (</a:t>
            </a:r>
            <a:r>
              <a:rPr lang="en-US" sz="1400" b="1" dirty="0" err="1">
                <a:solidFill>
                  <a:srgbClr val="000000"/>
                </a:solidFill>
                <a:latin typeface="Times New Roman" pitchFamily="-110" charset="0"/>
              </a:rPr>
              <a:t>mJy</a:t>
            </a:r>
            <a:r>
              <a:rPr lang="en-US" sz="1400" b="1" dirty="0">
                <a:solidFill>
                  <a:srgbClr val="000000"/>
                </a:solidFill>
                <a:latin typeface="Times New Roman" pitchFamily="-110" charset="0"/>
              </a:rPr>
              <a:t>)</a:t>
            </a:r>
          </a:p>
        </p:txBody>
      </p:sp>
      <p:pic>
        <p:nvPicPr>
          <p:cNvPr id="50" name="Picture 6" descr="grb060729_smcbknp_fluxden"/>
          <p:cNvPicPr>
            <a:picLocks noChangeAspect="1" noChangeArrowheads="1"/>
          </p:cNvPicPr>
          <p:nvPr/>
        </p:nvPicPr>
        <p:blipFill>
          <a:blip r:embed="rId3"/>
          <a:srcRect/>
          <a:stretch>
            <a:fillRect/>
          </a:stretch>
        </p:blipFill>
        <p:spPr bwMode="auto">
          <a:xfrm>
            <a:off x="5268912" y="1112837"/>
            <a:ext cx="4713286" cy="4725269"/>
          </a:xfrm>
          <a:prstGeom prst="rect">
            <a:avLst/>
          </a:prstGeom>
          <a:noFill/>
        </p:spPr>
      </p:pic>
      <p:sp>
        <p:nvSpPr>
          <p:cNvPr id="3" name="Rectangle 3"/>
          <p:cNvSpPr txBox="1">
            <a:spLocks noChangeArrowheads="1"/>
          </p:cNvSpPr>
          <p:nvPr/>
        </p:nvSpPr>
        <p:spPr bwMode="auto">
          <a:xfrm>
            <a:off x="5" y="198004"/>
            <a:ext cx="10080624" cy="579437"/>
          </a:xfrm>
          <a:prstGeom prst="rect">
            <a:avLst/>
          </a:prstGeom>
          <a:noFill/>
          <a:ln w="9525">
            <a:noFill/>
            <a:round/>
            <a:headEnd/>
            <a:tailEnd/>
          </a:ln>
          <a:effectLst/>
        </p:spPr>
        <p:txBody>
          <a:bodyPr vert="horz" wrap="square" lIns="0" tIns="0" rIns="0" bIns="0" numCol="1" anchor="ctr" anchorCtr="0" compatLnSpc="1">
            <a:prstTxWarp prst="textNoShape">
              <a:avLst/>
            </a:prstTxWarp>
            <a:noAutofit/>
          </a:bodyPr>
          <a:lstStyle/>
          <a:p>
            <a:pPr algn="ctr">
              <a:defRPr/>
            </a:pPr>
            <a:r>
              <a:rPr lang="en-US" sz="3200" kern="0" dirty="0" smtClean="0">
                <a:solidFill>
                  <a:srgbClr val="000000"/>
                </a:solidFill>
                <a:latin typeface="Apple Chancery"/>
                <a:ea typeface="+mj-ea"/>
                <a:cs typeface="Apple Chancery"/>
              </a:rPr>
              <a:t>Probing the ISM of GRB Hosts</a:t>
            </a:r>
            <a:endParaRPr lang="en-US" sz="3200" kern="0" dirty="0">
              <a:solidFill>
                <a:srgbClr val="000000"/>
              </a:solidFill>
              <a:latin typeface="Apple Chancery"/>
              <a:ea typeface="+mj-ea"/>
              <a:cs typeface="Apple Chancery"/>
            </a:endParaRPr>
          </a:p>
        </p:txBody>
      </p:sp>
      <p:sp>
        <p:nvSpPr>
          <p:cNvPr id="8" name="Line 14"/>
          <p:cNvSpPr>
            <a:spLocks noChangeShapeType="1"/>
          </p:cNvSpPr>
          <p:nvPr/>
        </p:nvSpPr>
        <p:spPr bwMode="auto">
          <a:xfrm>
            <a:off x="6596062" y="1792287"/>
            <a:ext cx="2711450" cy="2901950"/>
          </a:xfrm>
          <a:prstGeom prst="line">
            <a:avLst/>
          </a:prstGeom>
          <a:noFill/>
          <a:ln w="28575">
            <a:solidFill>
              <a:schemeClr val="tx1"/>
            </a:solidFill>
            <a:prstDash val="dash"/>
            <a:round/>
            <a:headEnd/>
            <a:tailEnd/>
          </a:ln>
          <a:effectLst/>
        </p:spPr>
        <p:txBody>
          <a:bodyPr wrap="none" lIns="91401" tIns="45701" rIns="91401" bIns="45701" anchor="ctr">
            <a:prstTxWarp prst="textNoShape">
              <a:avLst/>
            </a:prstTxWarp>
          </a:bodyPr>
          <a:lstStyle/>
          <a:p>
            <a:endParaRPr lang="en-US"/>
          </a:p>
        </p:txBody>
      </p:sp>
      <p:sp>
        <p:nvSpPr>
          <p:cNvPr id="16" name="Rectangle 15"/>
          <p:cNvSpPr/>
          <p:nvPr/>
        </p:nvSpPr>
        <p:spPr>
          <a:xfrm>
            <a:off x="5040312" y="1112836"/>
            <a:ext cx="4964113" cy="495300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a:p>
        </p:txBody>
      </p:sp>
      <p:pic>
        <p:nvPicPr>
          <p:cNvPr id="56" name="Picture 55" descr="MPElogo.gif"/>
          <p:cNvPicPr>
            <a:picLocks noChangeAspect="1"/>
          </p:cNvPicPr>
          <p:nvPr/>
        </p:nvPicPr>
        <p:blipFill>
          <a:blip r:embed="rId4"/>
          <a:stretch>
            <a:fillRect/>
          </a:stretch>
        </p:blipFill>
        <p:spPr>
          <a:xfrm>
            <a:off x="163516" y="122237"/>
            <a:ext cx="767655" cy="727604"/>
          </a:xfrm>
          <a:prstGeom prst="rect">
            <a:avLst/>
          </a:prstGeom>
        </p:spPr>
      </p:pic>
      <p:sp>
        <p:nvSpPr>
          <p:cNvPr id="57" name="Rectangle 56"/>
          <p:cNvSpPr/>
          <p:nvPr/>
        </p:nvSpPr>
        <p:spPr bwMode="auto">
          <a:xfrm>
            <a:off x="7326311" y="1341437"/>
            <a:ext cx="2514601"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01" tIns="45701" rIns="91401" bIns="45701" numCol="1" rtlCol="0" anchor="t" anchorCtr="0" compatLnSpc="1">
            <a:prstTxWarp prst="textNoShape">
              <a:avLst/>
            </a:prstTxWarp>
          </a:bodyPr>
          <a:lstStyle/>
          <a:p>
            <a:endParaRPr lang="en-GB" dirty="0"/>
          </a:p>
        </p:txBody>
      </p:sp>
      <p:sp>
        <p:nvSpPr>
          <p:cNvPr id="47" name="Rectangle 7"/>
          <p:cNvSpPr>
            <a:spLocks noChangeArrowheads="1"/>
          </p:cNvSpPr>
          <p:nvPr/>
        </p:nvSpPr>
        <p:spPr bwMode="auto">
          <a:xfrm>
            <a:off x="7478713" y="1420100"/>
            <a:ext cx="2290031" cy="378527"/>
          </a:xfrm>
          <a:prstGeom prst="rect">
            <a:avLst/>
          </a:prstGeom>
          <a:solidFill>
            <a:schemeClr val="bg1"/>
          </a:solidFill>
          <a:ln w="9525">
            <a:solidFill>
              <a:schemeClr val="tx1"/>
            </a:solidFill>
            <a:miter lim="800000"/>
            <a:headEnd/>
            <a:tailEnd/>
          </a:ln>
          <a:effectLst/>
        </p:spPr>
        <p:txBody>
          <a:bodyPr wrap="none" lIns="91401" tIns="45701" rIns="91401" bIns="45701">
            <a:prstTxWarp prst="textNoShape">
              <a:avLst/>
            </a:prstTxWarp>
            <a:spAutoFit/>
          </a:bodyPr>
          <a:lstStyle/>
          <a:p>
            <a:r>
              <a:rPr lang="en-US" b="1" dirty="0">
                <a:solidFill>
                  <a:srgbClr val="000000"/>
                </a:solidFill>
                <a:latin typeface="Times New Roman" pitchFamily="-110" charset="0"/>
              </a:rPr>
              <a:t>SED for GRB 060729</a:t>
            </a:r>
          </a:p>
        </p:txBody>
      </p:sp>
      <p:sp>
        <p:nvSpPr>
          <p:cNvPr id="48" name="Freeform 47"/>
          <p:cNvSpPr/>
          <p:nvPr/>
        </p:nvSpPr>
        <p:spPr>
          <a:xfrm>
            <a:off x="5878513" y="1403403"/>
            <a:ext cx="645160" cy="700034"/>
          </a:xfrm>
          <a:custGeom>
            <a:avLst/>
            <a:gdLst>
              <a:gd name="connsiteX0" fmla="*/ 0 w 585216"/>
              <a:gd name="connsiteY0" fmla="*/ 0 h 635058"/>
              <a:gd name="connsiteX1" fmla="*/ 498057 w 585216"/>
              <a:gd name="connsiteY1" fmla="*/ 211686 h 635058"/>
              <a:gd name="connsiteX2" fmla="*/ 585216 w 585216"/>
              <a:gd name="connsiteY2" fmla="*/ 286399 h 635058"/>
              <a:gd name="connsiteX3" fmla="*/ 585216 w 585216"/>
              <a:gd name="connsiteY3" fmla="*/ 635058 h 635058"/>
              <a:gd name="connsiteX4" fmla="*/ 361091 w 585216"/>
              <a:gd name="connsiteY4" fmla="*/ 323755 h 635058"/>
              <a:gd name="connsiteX5" fmla="*/ 211674 w 585216"/>
              <a:gd name="connsiteY5" fmla="*/ 186782 h 635058"/>
              <a:gd name="connsiteX6" fmla="*/ 0 w 585216"/>
              <a:gd name="connsiteY6" fmla="*/ 0 h 63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635058">
                <a:moveTo>
                  <a:pt x="0" y="0"/>
                </a:moveTo>
                <a:lnTo>
                  <a:pt x="498057" y="211686"/>
                </a:lnTo>
                <a:lnTo>
                  <a:pt x="585216" y="286399"/>
                </a:lnTo>
                <a:lnTo>
                  <a:pt x="585216" y="635058"/>
                </a:lnTo>
                <a:lnTo>
                  <a:pt x="361091" y="323755"/>
                </a:lnTo>
                <a:lnTo>
                  <a:pt x="211674" y="186782"/>
                </a:lnTo>
                <a:lnTo>
                  <a:pt x="0" y="0"/>
                </a:lnTo>
                <a:close/>
              </a:path>
            </a:pathLst>
          </a:custGeom>
          <a:solidFill>
            <a:srgbClr val="0000F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100750" tIns="50377" rIns="100750" bIns="50377" rtlCol="0" anchor="ctr"/>
          <a:lstStyle/>
          <a:p>
            <a:pPr algn="ctr"/>
            <a:endParaRPr lang="en-GB"/>
          </a:p>
        </p:txBody>
      </p:sp>
      <p:sp>
        <p:nvSpPr>
          <p:cNvPr id="49" name="TextBox 48"/>
          <p:cNvSpPr txBox="1"/>
          <p:nvPr/>
        </p:nvSpPr>
        <p:spPr>
          <a:xfrm>
            <a:off x="6564312" y="1646237"/>
            <a:ext cx="549716" cy="451577"/>
          </a:xfrm>
          <a:prstGeom prst="rect">
            <a:avLst/>
          </a:prstGeom>
          <a:noFill/>
        </p:spPr>
        <p:txBody>
          <a:bodyPr wrap="none" lIns="100750" tIns="50377" rIns="100750" bIns="50377" rtlCol="0">
            <a:spAutoFit/>
          </a:bodyPr>
          <a:lstStyle/>
          <a:p>
            <a:r>
              <a:rPr lang="en-GB" sz="2200" b="1" dirty="0" smtClean="0">
                <a:solidFill>
                  <a:srgbClr val="0000FF"/>
                </a:solidFill>
                <a:latin typeface="Times New Roman"/>
                <a:cs typeface="Times New Roman"/>
              </a:rPr>
              <a:t>A</a:t>
            </a:r>
            <a:r>
              <a:rPr lang="en-GB" sz="2200" b="1" baseline="-25000" dirty="0" smtClean="0">
                <a:solidFill>
                  <a:srgbClr val="0000FF"/>
                </a:solidFill>
                <a:latin typeface="Times New Roman"/>
                <a:cs typeface="Times New Roman"/>
              </a:rPr>
              <a:t>V</a:t>
            </a:r>
            <a:endParaRPr lang="en-GB" sz="2200" b="1" dirty="0" smtClean="0">
              <a:solidFill>
                <a:srgbClr val="0000FF"/>
              </a:solidFill>
              <a:latin typeface="Times New Roman"/>
              <a:cs typeface="Times New Roman"/>
            </a:endParaRPr>
          </a:p>
        </p:txBody>
      </p:sp>
      <p:pic>
        <p:nvPicPr>
          <p:cNvPr id="25" name="Picture 24" descr="extcurves.gif"/>
          <p:cNvPicPr>
            <a:picLocks noChangeAspect="1"/>
          </p:cNvPicPr>
          <p:nvPr/>
        </p:nvPicPr>
        <p:blipFill>
          <a:blip r:embed="rId5"/>
          <a:stretch>
            <a:fillRect/>
          </a:stretch>
        </p:blipFill>
        <p:spPr>
          <a:xfrm>
            <a:off x="925513" y="788988"/>
            <a:ext cx="3581399" cy="2686049"/>
          </a:xfrm>
          <a:prstGeom prst="rect">
            <a:avLst/>
          </a:prstGeom>
        </p:spPr>
      </p:pic>
      <p:sp>
        <p:nvSpPr>
          <p:cNvPr id="26" name="Text Box 6"/>
          <p:cNvSpPr txBox="1">
            <a:spLocks noChangeArrowheads="1"/>
          </p:cNvSpPr>
          <p:nvPr/>
        </p:nvSpPr>
        <p:spPr bwMode="auto">
          <a:xfrm>
            <a:off x="925513" y="3265486"/>
            <a:ext cx="3581399" cy="457199"/>
          </a:xfrm>
          <a:prstGeom prst="rect">
            <a:avLst/>
          </a:prstGeom>
          <a:solidFill>
            <a:srgbClr val="FFFFFF"/>
          </a:solidFill>
          <a:ln w="9525">
            <a:noFill/>
            <a:round/>
            <a:headEnd/>
            <a:tailEnd/>
          </a:ln>
          <a:effectLst/>
        </p:spPr>
        <p:txBody>
          <a:bodyPr lIns="89991" tIns="44996" rIns="89991" bIns="44996">
            <a:prstTxWarp prst="textNoShape">
              <a:avLst/>
            </a:prstTxWarp>
          </a:bodyPr>
          <a:lstStyle/>
          <a:p>
            <a:pPr>
              <a:tabLst>
                <a:tab pos="0" algn="l"/>
                <a:tab pos="457152" algn="l"/>
                <a:tab pos="914305" algn="l"/>
                <a:tab pos="1371457" algn="l"/>
                <a:tab pos="1828610" algn="l"/>
                <a:tab pos="2285763" algn="l"/>
                <a:tab pos="2742916" algn="l"/>
                <a:tab pos="3200068" algn="l"/>
                <a:tab pos="3657221" algn="l"/>
                <a:tab pos="4114373" algn="l"/>
                <a:tab pos="4571526" algn="l"/>
                <a:tab pos="5028678" algn="l"/>
                <a:tab pos="5485831" algn="l"/>
                <a:tab pos="5942984" algn="l"/>
                <a:tab pos="6400137" algn="l"/>
                <a:tab pos="6857289" algn="l"/>
                <a:tab pos="7314442" algn="l"/>
                <a:tab pos="7771594" algn="l"/>
                <a:tab pos="8228747" algn="l"/>
                <a:tab pos="8685899" algn="l"/>
                <a:tab pos="9143052" algn="l"/>
              </a:tabLst>
            </a:pPr>
            <a:r>
              <a:rPr lang="en-US" sz="1200" dirty="0" smtClean="0">
                <a:solidFill>
                  <a:srgbClr val="000000"/>
                </a:solidFill>
                <a:latin typeface="Century Schoolbook"/>
                <a:ea typeface="DejaVu Sans" charset="0"/>
                <a:cs typeface="Century Schoolbook"/>
              </a:rPr>
              <a:t>       3000                 2000                   1000</a:t>
            </a:r>
          </a:p>
          <a:p>
            <a:pPr algn="ctr">
              <a:tabLst>
                <a:tab pos="0" algn="l"/>
                <a:tab pos="457152" algn="l"/>
                <a:tab pos="914305" algn="l"/>
                <a:tab pos="1371457" algn="l"/>
                <a:tab pos="1828610" algn="l"/>
                <a:tab pos="2285763" algn="l"/>
                <a:tab pos="2742916" algn="l"/>
                <a:tab pos="3200068" algn="l"/>
                <a:tab pos="3657221" algn="l"/>
                <a:tab pos="4114373" algn="l"/>
                <a:tab pos="4571526" algn="l"/>
                <a:tab pos="5028678" algn="l"/>
                <a:tab pos="5485831" algn="l"/>
                <a:tab pos="5942984" algn="l"/>
                <a:tab pos="6400137" algn="l"/>
                <a:tab pos="6857289" algn="l"/>
                <a:tab pos="7314442" algn="l"/>
                <a:tab pos="7771594" algn="l"/>
                <a:tab pos="8228747" algn="l"/>
                <a:tab pos="8685899" algn="l"/>
                <a:tab pos="9143052" algn="l"/>
              </a:tabLst>
            </a:pPr>
            <a:r>
              <a:rPr lang="en-US" sz="1200" dirty="0" smtClean="0">
                <a:solidFill>
                  <a:srgbClr val="000000"/>
                </a:solidFill>
                <a:latin typeface="Century Schoolbook"/>
                <a:ea typeface="DejaVu Sans" charset="0"/>
                <a:cs typeface="Century Schoolbook"/>
              </a:rPr>
              <a:t>Wavelength  (Å)</a:t>
            </a:r>
          </a:p>
        </p:txBody>
      </p:sp>
      <p:sp>
        <p:nvSpPr>
          <p:cNvPr id="29" name="Text Box 10"/>
          <p:cNvSpPr txBox="1">
            <a:spLocks noChangeArrowheads="1"/>
          </p:cNvSpPr>
          <p:nvPr/>
        </p:nvSpPr>
        <p:spPr bwMode="auto">
          <a:xfrm rot="16200000">
            <a:off x="-108745" y="2002630"/>
            <a:ext cx="2514601" cy="315913"/>
          </a:xfrm>
          <a:prstGeom prst="rect">
            <a:avLst/>
          </a:prstGeom>
          <a:solidFill>
            <a:srgbClr val="FFFFFF"/>
          </a:solidFill>
          <a:ln w="9525">
            <a:noFill/>
            <a:round/>
            <a:headEnd/>
            <a:tailEnd/>
          </a:ln>
          <a:effectLst/>
        </p:spPr>
        <p:txBody>
          <a:bodyPr lIns="89991" tIns="44996" rIns="89991" bIns="44996">
            <a:prstTxWarp prst="textNoShape">
              <a:avLst/>
            </a:prstTxWarp>
          </a:bodyPr>
          <a:lstStyle/>
          <a:p>
            <a:pPr>
              <a:tabLst>
                <a:tab pos="0" algn="l"/>
                <a:tab pos="457152" algn="l"/>
                <a:tab pos="914305" algn="l"/>
                <a:tab pos="1371457" algn="l"/>
                <a:tab pos="1828610" algn="l"/>
                <a:tab pos="2285763" algn="l"/>
                <a:tab pos="2742916" algn="l"/>
                <a:tab pos="3200068" algn="l"/>
                <a:tab pos="3657221" algn="l"/>
                <a:tab pos="4114373" algn="l"/>
                <a:tab pos="4571526" algn="l"/>
                <a:tab pos="5028678" algn="l"/>
                <a:tab pos="5485831" algn="l"/>
                <a:tab pos="5942984" algn="l"/>
                <a:tab pos="6400137" algn="l"/>
                <a:tab pos="6857289" algn="l"/>
                <a:tab pos="7314442" algn="l"/>
                <a:tab pos="7771594" algn="l"/>
                <a:tab pos="8228747" algn="l"/>
                <a:tab pos="8685899" algn="l"/>
                <a:tab pos="9143052" algn="l"/>
              </a:tabLst>
            </a:pPr>
            <a:r>
              <a:rPr lang="en-US" sz="1200" dirty="0">
                <a:solidFill>
                  <a:srgbClr val="000000"/>
                </a:solidFill>
                <a:latin typeface="Century Schoolbook"/>
                <a:ea typeface="DejaVu Sans" charset="0"/>
                <a:cs typeface="Century Schoolbook"/>
              </a:rPr>
              <a:t>                        </a:t>
            </a:r>
            <a:r>
              <a:rPr lang="en-US" sz="1200" dirty="0" smtClean="0">
                <a:solidFill>
                  <a:srgbClr val="000000"/>
                </a:solidFill>
                <a:latin typeface="Century Schoolbook"/>
                <a:ea typeface="DejaVu Sans" charset="0"/>
                <a:cs typeface="Century Schoolbook"/>
              </a:rPr>
              <a:t>A</a:t>
            </a:r>
            <a:r>
              <a:rPr lang="en-US" sz="1200" baseline="-25000" dirty="0" smtClean="0">
                <a:solidFill>
                  <a:srgbClr val="000000"/>
                </a:solidFill>
                <a:latin typeface="Century Schoolbook"/>
                <a:ea typeface="DejaVu Sans" charset="0"/>
                <a:cs typeface="Century Schoolbook"/>
              </a:rPr>
              <a:t>λ</a:t>
            </a:r>
            <a:r>
              <a:rPr lang="en-US" sz="1200" dirty="0" smtClean="0">
                <a:solidFill>
                  <a:srgbClr val="000000"/>
                </a:solidFill>
                <a:latin typeface="Century Schoolbook"/>
                <a:ea typeface="DejaVu Sans" charset="0"/>
                <a:cs typeface="Century Schoolbook"/>
              </a:rPr>
              <a:t>/A</a:t>
            </a:r>
            <a:r>
              <a:rPr lang="en-US" sz="1200" baseline="-25000" dirty="0" smtClean="0">
                <a:solidFill>
                  <a:srgbClr val="000000"/>
                </a:solidFill>
                <a:latin typeface="Century Schoolbook"/>
                <a:ea typeface="DejaVu Sans" charset="0"/>
                <a:cs typeface="Century Schoolbook"/>
              </a:rPr>
              <a:t>3000Å</a:t>
            </a:r>
            <a:endParaRPr lang="en-US" sz="1200" baseline="-25000" dirty="0">
              <a:solidFill>
                <a:srgbClr val="000000"/>
              </a:solidFill>
              <a:latin typeface="Century Schoolbook"/>
              <a:ea typeface="DejaVu Sans" charset="0"/>
              <a:cs typeface="Century Schoolbook"/>
            </a:endParaRPr>
          </a:p>
        </p:txBody>
      </p:sp>
      <p:sp>
        <p:nvSpPr>
          <p:cNvPr id="30" name="TextBox 29"/>
          <p:cNvSpPr txBox="1"/>
          <p:nvPr/>
        </p:nvSpPr>
        <p:spPr>
          <a:xfrm>
            <a:off x="1791659" y="1131385"/>
            <a:ext cx="962653" cy="667252"/>
          </a:xfrm>
          <a:prstGeom prst="rect">
            <a:avLst/>
          </a:prstGeom>
          <a:noFill/>
        </p:spPr>
        <p:txBody>
          <a:bodyPr wrap="none" lIns="91430" tIns="45716" rIns="91430" bIns="45716" rtlCol="0">
            <a:spAutoFit/>
          </a:bodyPr>
          <a:lstStyle/>
          <a:p>
            <a:r>
              <a:rPr lang="en-GB" sz="1200" dirty="0" smtClean="0">
                <a:solidFill>
                  <a:srgbClr val="000000"/>
                </a:solidFill>
                <a:latin typeface="Century Schoolbook"/>
                <a:cs typeface="Century Schoolbook"/>
              </a:rPr>
              <a:t>SMC</a:t>
            </a:r>
          </a:p>
          <a:p>
            <a:r>
              <a:rPr lang="en-GB" sz="1200" dirty="0" smtClean="0">
                <a:solidFill>
                  <a:srgbClr val="000000"/>
                </a:solidFill>
                <a:latin typeface="Century Schoolbook"/>
                <a:cs typeface="Century Schoolbook"/>
              </a:rPr>
              <a:t>LMC</a:t>
            </a:r>
          </a:p>
          <a:p>
            <a:r>
              <a:rPr lang="en-GB" sz="1200" dirty="0" smtClean="0">
                <a:solidFill>
                  <a:srgbClr val="000000"/>
                </a:solidFill>
                <a:latin typeface="Century Schoolbook"/>
                <a:cs typeface="Century Schoolbook"/>
              </a:rPr>
              <a:t>Milky Way</a:t>
            </a:r>
            <a:endParaRPr lang="en-GB" sz="1200" dirty="0">
              <a:solidFill>
                <a:srgbClr val="000000"/>
              </a:solidFill>
              <a:latin typeface="Century Schoolbook"/>
              <a:cs typeface="Century Schoolbook"/>
            </a:endParaRPr>
          </a:p>
        </p:txBody>
      </p:sp>
      <p:sp>
        <p:nvSpPr>
          <p:cNvPr id="31" name="Rectangle 30"/>
          <p:cNvSpPr/>
          <p:nvPr/>
        </p:nvSpPr>
        <p:spPr>
          <a:xfrm>
            <a:off x="925200" y="774000"/>
            <a:ext cx="3505201"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sp>
        <p:nvSpPr>
          <p:cNvPr id="32" name="Rectangle 31"/>
          <p:cNvSpPr/>
          <p:nvPr/>
        </p:nvSpPr>
        <p:spPr>
          <a:xfrm>
            <a:off x="925513" y="774000"/>
            <a:ext cx="3581400" cy="29718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sp>
        <p:nvSpPr>
          <p:cNvPr id="7" name="Rectangle 8"/>
          <p:cNvSpPr>
            <a:spLocks noChangeArrowheads="1"/>
          </p:cNvSpPr>
          <p:nvPr/>
        </p:nvSpPr>
        <p:spPr bwMode="auto">
          <a:xfrm>
            <a:off x="8774112" y="5687310"/>
            <a:ext cx="1265374" cy="378527"/>
          </a:xfrm>
          <a:prstGeom prst="rect">
            <a:avLst/>
          </a:prstGeom>
          <a:noFill/>
          <a:ln w="9525">
            <a:noFill/>
            <a:miter lim="800000"/>
            <a:headEnd/>
            <a:tailEnd/>
          </a:ln>
          <a:effectLst/>
        </p:spPr>
        <p:txBody>
          <a:bodyPr wrap="none" lIns="91401" tIns="45701" rIns="91401" bIns="45701">
            <a:prstTxWarp prst="textNoShape">
              <a:avLst/>
            </a:prstTxWarp>
            <a:spAutoFit/>
          </a:bodyPr>
          <a:lstStyle/>
          <a:p>
            <a:r>
              <a:rPr lang="en-US" b="1" dirty="0" smtClean="0">
                <a:solidFill>
                  <a:srgbClr val="000000"/>
                </a:solidFill>
                <a:latin typeface="Times New Roman" pitchFamily="-110" charset="0"/>
              </a:rPr>
              <a:t>Schady+10</a:t>
            </a:r>
            <a:endParaRPr lang="en-US" b="1" dirty="0">
              <a:solidFill>
                <a:srgbClr val="000000"/>
              </a:solidFill>
              <a:latin typeface="Times New Roman" pitchFamily="-110" charset="0"/>
            </a:endParaRPr>
          </a:p>
        </p:txBody>
      </p:sp>
      <p:sp>
        <p:nvSpPr>
          <p:cNvPr id="34" name="TextBox 33"/>
          <p:cNvSpPr txBox="1"/>
          <p:nvPr/>
        </p:nvSpPr>
        <p:spPr>
          <a:xfrm>
            <a:off x="3516102" y="7171705"/>
            <a:ext cx="1600410" cy="387970"/>
          </a:xfrm>
          <a:prstGeom prst="rect">
            <a:avLst/>
          </a:prstGeom>
          <a:noFill/>
        </p:spPr>
        <p:txBody>
          <a:bodyPr wrap="none" lIns="100750" tIns="50377" rIns="100750" bIns="50377" rtlCol="0">
            <a:spAutoFit/>
          </a:bodyPr>
          <a:lstStyle/>
          <a:p>
            <a:r>
              <a:rPr lang="en-GB" b="1" dirty="0" smtClean="0">
                <a:solidFill>
                  <a:srgbClr val="000000"/>
                </a:solidFill>
                <a:latin typeface="Times New Roman"/>
                <a:cs typeface="Times New Roman"/>
              </a:rPr>
              <a:t>Prochaska+09</a:t>
            </a:r>
            <a:endParaRPr lang="en-GB" b="1" dirty="0">
              <a:solidFill>
                <a:srgbClr val="000000"/>
              </a:solidFill>
              <a:latin typeface="Times New Roman"/>
              <a:cs typeface="Times New Roman"/>
            </a:endParaRPr>
          </a:p>
        </p:txBody>
      </p:sp>
      <p:sp>
        <p:nvSpPr>
          <p:cNvPr id="35" name="Right Bracket 34"/>
          <p:cNvSpPr/>
          <p:nvPr/>
        </p:nvSpPr>
        <p:spPr>
          <a:xfrm rot="16200000">
            <a:off x="1715328" y="4569651"/>
            <a:ext cx="289673" cy="1178698"/>
          </a:xfrm>
          <a:prstGeom prst="rightBracket">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lIns="100750" tIns="50377" rIns="100750" bIns="50377" rtlCol="0" anchor="ctr"/>
          <a:lstStyle/>
          <a:p>
            <a:pPr algn="ctr"/>
            <a:endParaRPr lang="en-GB"/>
          </a:p>
        </p:txBody>
      </p:sp>
      <p:sp>
        <p:nvSpPr>
          <p:cNvPr id="36" name="Right Bracket 35"/>
          <p:cNvSpPr/>
          <p:nvPr/>
        </p:nvSpPr>
        <p:spPr>
          <a:xfrm rot="5400000" flipV="1">
            <a:off x="1263409" y="6354846"/>
            <a:ext cx="289672" cy="1148307"/>
          </a:xfrm>
          <a:prstGeom prst="rightBracket">
            <a:avLst/>
          </a:prstGeom>
          <a:ln>
            <a:solidFill>
              <a:srgbClr val="800000"/>
            </a:solidFill>
          </a:ln>
        </p:spPr>
        <p:style>
          <a:lnRef idx="2">
            <a:schemeClr val="accent1"/>
          </a:lnRef>
          <a:fillRef idx="0">
            <a:schemeClr val="accent1"/>
          </a:fillRef>
          <a:effectRef idx="1">
            <a:schemeClr val="accent1"/>
          </a:effectRef>
          <a:fontRef idx="minor">
            <a:schemeClr val="tx1"/>
          </a:fontRef>
        </p:style>
        <p:txBody>
          <a:bodyPr lIns="100750" tIns="50377" rIns="100750" bIns="50377" rtlCol="0" anchor="ctr"/>
          <a:lstStyle/>
          <a:p>
            <a:pPr algn="ctr"/>
            <a:endParaRPr lang="en-GB"/>
          </a:p>
        </p:txBody>
      </p:sp>
      <p:cxnSp>
        <p:nvCxnSpPr>
          <p:cNvPr id="37" name="Straight Connector 36"/>
          <p:cNvCxnSpPr/>
          <p:nvPr/>
        </p:nvCxnSpPr>
        <p:spPr>
          <a:xfrm rot="5400000">
            <a:off x="1241222" y="6928130"/>
            <a:ext cx="289671" cy="1751"/>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530901" y="6928123"/>
            <a:ext cx="289671" cy="1751"/>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73112" y="6610177"/>
            <a:ext cx="712513" cy="522460"/>
          </a:xfrm>
          <a:prstGeom prst="rect">
            <a:avLst/>
          </a:prstGeom>
          <a:noFill/>
        </p:spPr>
        <p:txBody>
          <a:bodyPr wrap="none" lIns="100750" tIns="50377" rIns="100750" bIns="50377" rtlCol="0">
            <a:spAutoFit/>
          </a:bodyPr>
          <a:lstStyle/>
          <a:p>
            <a:r>
              <a:rPr lang="en-GB" sz="2600" b="1" dirty="0" smtClean="0">
                <a:solidFill>
                  <a:srgbClr val="800000"/>
                </a:solidFill>
              </a:rPr>
              <a:t>CO</a:t>
            </a:r>
            <a:endParaRPr lang="en-GB" sz="2600" b="1" dirty="0">
              <a:solidFill>
                <a:srgbClr val="800000"/>
              </a:solidFill>
            </a:endParaRPr>
          </a:p>
        </p:txBody>
      </p:sp>
      <p:sp>
        <p:nvSpPr>
          <p:cNvPr id="40" name="TextBox 39"/>
          <p:cNvSpPr txBox="1"/>
          <p:nvPr/>
        </p:nvSpPr>
        <p:spPr>
          <a:xfrm>
            <a:off x="1576832" y="4407653"/>
            <a:ext cx="567880" cy="515184"/>
          </a:xfrm>
          <a:prstGeom prst="rect">
            <a:avLst/>
          </a:prstGeom>
          <a:noFill/>
        </p:spPr>
        <p:txBody>
          <a:bodyPr wrap="none" lIns="100750" tIns="50377" rIns="100750" bIns="50377" rtlCol="0">
            <a:spAutoFit/>
          </a:bodyPr>
          <a:lstStyle/>
          <a:p>
            <a:r>
              <a:rPr lang="en-GB" sz="2600" b="1" dirty="0" smtClean="0">
                <a:solidFill>
                  <a:srgbClr val="800000"/>
                </a:solidFill>
              </a:rPr>
              <a:t>H</a:t>
            </a:r>
            <a:r>
              <a:rPr lang="en-GB" sz="2600" b="1" baseline="-25000" dirty="0" smtClean="0">
                <a:solidFill>
                  <a:srgbClr val="800000"/>
                </a:solidFill>
              </a:rPr>
              <a:t>2</a:t>
            </a:r>
            <a:endParaRPr lang="en-GB" sz="2600" b="1" dirty="0">
              <a:solidFill>
                <a:srgbClr val="800000"/>
              </a:solidFill>
            </a:endParaRPr>
          </a:p>
        </p:txBody>
      </p:sp>
      <p:sp>
        <p:nvSpPr>
          <p:cNvPr id="41" name="TextBox 40"/>
          <p:cNvSpPr txBox="1"/>
          <p:nvPr/>
        </p:nvSpPr>
        <p:spPr>
          <a:xfrm>
            <a:off x="2906712" y="5009977"/>
            <a:ext cx="795516" cy="522460"/>
          </a:xfrm>
          <a:prstGeom prst="rect">
            <a:avLst/>
          </a:prstGeom>
          <a:noFill/>
        </p:spPr>
        <p:txBody>
          <a:bodyPr wrap="none" lIns="100750" tIns="50377" rIns="100750" bIns="50377" rtlCol="0">
            <a:spAutoFit/>
          </a:bodyPr>
          <a:lstStyle/>
          <a:p>
            <a:r>
              <a:rPr lang="en-GB" sz="2600" b="1" dirty="0" err="1" smtClean="0">
                <a:solidFill>
                  <a:srgbClr val="800000"/>
                </a:solidFill>
              </a:rPr>
              <a:t>Lyα</a:t>
            </a:r>
            <a:endParaRPr lang="en-GB" sz="2600" b="1" dirty="0">
              <a:solidFill>
                <a:srgbClr val="800000"/>
              </a:solidFill>
            </a:endParaRPr>
          </a:p>
        </p:txBody>
      </p:sp>
      <p:sp>
        <p:nvSpPr>
          <p:cNvPr id="42" name="TextBox 41"/>
          <p:cNvSpPr txBox="1"/>
          <p:nvPr/>
        </p:nvSpPr>
        <p:spPr>
          <a:xfrm>
            <a:off x="3836904" y="6229177"/>
            <a:ext cx="1203408" cy="522460"/>
          </a:xfrm>
          <a:prstGeom prst="rect">
            <a:avLst/>
          </a:prstGeom>
          <a:noFill/>
        </p:spPr>
        <p:txBody>
          <a:bodyPr wrap="none" lIns="100750" tIns="50377" rIns="100750" bIns="50377" rtlCol="0">
            <a:spAutoFit/>
          </a:bodyPr>
          <a:lstStyle/>
          <a:p>
            <a:r>
              <a:rPr lang="en-GB" sz="2600" b="1" dirty="0" smtClean="0">
                <a:solidFill>
                  <a:srgbClr val="800000"/>
                </a:solidFill>
              </a:rPr>
              <a:t>2175Å</a:t>
            </a:r>
            <a:endParaRPr lang="en-GB" sz="2600" b="1"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GRONDAvdist.tiff"/>
          <p:cNvPicPr>
            <a:picLocks noChangeAspect="1"/>
          </p:cNvPicPr>
          <p:nvPr/>
        </p:nvPicPr>
        <p:blipFill>
          <a:blip r:embed="rId3"/>
          <a:stretch>
            <a:fillRect/>
          </a:stretch>
        </p:blipFill>
        <p:spPr>
          <a:xfrm>
            <a:off x="1289860" y="1554144"/>
            <a:ext cx="6341252" cy="4648200"/>
          </a:xfrm>
          <a:prstGeom prst="rect">
            <a:avLst/>
          </a:prstGeom>
        </p:spPr>
      </p:pic>
      <p:sp>
        <p:nvSpPr>
          <p:cNvPr id="4097" name="Text Box 1"/>
          <p:cNvSpPr txBox="1">
            <a:spLocks noChangeArrowheads="1"/>
          </p:cNvSpPr>
          <p:nvPr/>
        </p:nvSpPr>
        <p:spPr bwMode="auto">
          <a:xfrm>
            <a:off x="405003" y="198004"/>
            <a:ext cx="9664513" cy="647699"/>
          </a:xfrm>
          <a:prstGeom prst="rect">
            <a:avLst/>
          </a:prstGeom>
          <a:noFill/>
          <a:ln w="9525">
            <a:noFill/>
            <a:round/>
            <a:headEnd/>
            <a:tailEnd/>
          </a:ln>
          <a:effectLst/>
        </p:spPr>
        <p:txBody>
          <a:bodyPr wrap="none" lIns="89964" tIns="44982" rIns="89964" bIns="44982">
            <a:prstTxWarp prst="textNoShape">
              <a:avLst/>
            </a:prstTxWarp>
          </a:bodyPr>
          <a:lstStyle/>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3200" dirty="0" smtClean="0">
                <a:solidFill>
                  <a:srgbClr val="000000"/>
                </a:solidFill>
                <a:latin typeface="Apple Chancery"/>
                <a:ea typeface="DejaVu Sans" charset="0"/>
                <a:cs typeface="Apple Chancery"/>
              </a:rPr>
              <a:t>GRB hosts: dust-poor?</a:t>
            </a:r>
            <a:endParaRPr lang="en-US" sz="3200" baseline="-25000" dirty="0">
              <a:solidFill>
                <a:srgbClr val="000000"/>
              </a:solidFill>
              <a:latin typeface="Apple Chancery"/>
              <a:ea typeface="DejaVu Sans" charset="0"/>
              <a:cs typeface="Apple Chancery"/>
            </a:endParaRPr>
          </a:p>
        </p:txBody>
      </p:sp>
      <p:sp>
        <p:nvSpPr>
          <p:cNvPr id="10" name="TextBox 9"/>
          <p:cNvSpPr txBox="1"/>
          <p:nvPr/>
        </p:nvSpPr>
        <p:spPr>
          <a:xfrm rot="16200000">
            <a:off x="-1389407" y="3887428"/>
            <a:ext cx="5029201" cy="362635"/>
          </a:xfrm>
          <a:prstGeom prst="rect">
            <a:avLst/>
          </a:prstGeom>
          <a:solidFill>
            <a:schemeClr val="bg1"/>
          </a:solidFill>
        </p:spPr>
        <p:txBody>
          <a:bodyPr wrap="square" lIns="91401" tIns="45701" rIns="91401" bIns="45701" rtlCol="0">
            <a:spAutoFit/>
          </a:bodyPr>
          <a:lstStyle/>
          <a:p>
            <a:pPr algn="ctr"/>
            <a:r>
              <a:rPr lang="en-GB" sz="1700" dirty="0" smtClean="0">
                <a:solidFill>
                  <a:srgbClr val="000000"/>
                </a:solidFill>
                <a:latin typeface="Century Schoolbook"/>
                <a:cs typeface="Century Schoolbook"/>
              </a:rPr>
              <a:t>Number of Afterglows </a:t>
            </a:r>
            <a:endParaRPr lang="en-GB" sz="1700" dirty="0">
              <a:solidFill>
                <a:srgbClr val="000000"/>
              </a:solidFill>
              <a:latin typeface="Century Schoolbook"/>
              <a:cs typeface="Century Schoolbook"/>
            </a:endParaRPr>
          </a:p>
        </p:txBody>
      </p:sp>
      <p:sp>
        <p:nvSpPr>
          <p:cNvPr id="11" name="TextBox 10"/>
          <p:cNvSpPr txBox="1"/>
          <p:nvPr/>
        </p:nvSpPr>
        <p:spPr>
          <a:xfrm>
            <a:off x="1230312" y="6202345"/>
            <a:ext cx="6400800" cy="362625"/>
          </a:xfrm>
          <a:prstGeom prst="rect">
            <a:avLst/>
          </a:prstGeom>
          <a:solidFill>
            <a:schemeClr val="bg1"/>
          </a:solidFill>
        </p:spPr>
        <p:txBody>
          <a:bodyPr wrap="square" lIns="91401" tIns="45701" rIns="91401" bIns="45701" rtlCol="0">
            <a:spAutoFit/>
          </a:bodyPr>
          <a:lstStyle/>
          <a:p>
            <a:pPr algn="ctr"/>
            <a:r>
              <a:rPr lang="en-GB" sz="1700" dirty="0" smtClean="0">
                <a:solidFill>
                  <a:srgbClr val="000000"/>
                </a:solidFill>
                <a:latin typeface="Century Schoolbook"/>
                <a:cs typeface="Century Schoolbook"/>
              </a:rPr>
              <a:t>Afterglows A</a:t>
            </a:r>
            <a:r>
              <a:rPr lang="en-GB" sz="1700" baseline="-25000" dirty="0" smtClean="0">
                <a:solidFill>
                  <a:srgbClr val="000000"/>
                </a:solidFill>
                <a:latin typeface="Century Schoolbook"/>
                <a:cs typeface="Century Schoolbook"/>
              </a:rPr>
              <a:t>V </a:t>
            </a:r>
            <a:r>
              <a:rPr lang="en-GB" sz="1700" dirty="0" smtClean="0">
                <a:solidFill>
                  <a:srgbClr val="000000"/>
                </a:solidFill>
                <a:latin typeface="Century Schoolbook"/>
                <a:cs typeface="Century Schoolbook"/>
              </a:rPr>
              <a:t>[</a:t>
            </a:r>
            <a:r>
              <a:rPr lang="en-GB" sz="1700" dirty="0" err="1" smtClean="0">
                <a:solidFill>
                  <a:srgbClr val="000000"/>
                </a:solidFill>
                <a:latin typeface="Century Schoolbook"/>
                <a:cs typeface="Century Schoolbook"/>
              </a:rPr>
              <a:t>mag</a:t>
            </a:r>
            <a:r>
              <a:rPr lang="en-GB" sz="1700" dirty="0" smtClean="0">
                <a:solidFill>
                  <a:srgbClr val="000000"/>
                </a:solidFill>
                <a:latin typeface="Century Schoolbook"/>
                <a:cs typeface="Century Schoolbook"/>
              </a:rPr>
              <a:t>]</a:t>
            </a:r>
            <a:endParaRPr lang="en-GB" sz="1700" dirty="0">
              <a:solidFill>
                <a:srgbClr val="000000"/>
              </a:solidFill>
              <a:latin typeface="Century Schoolbook"/>
              <a:cs typeface="Century Schoolbook"/>
            </a:endParaRPr>
          </a:p>
        </p:txBody>
      </p:sp>
      <p:sp>
        <p:nvSpPr>
          <p:cNvPr id="36" name="TextBox 35"/>
          <p:cNvSpPr txBox="1"/>
          <p:nvPr/>
        </p:nvSpPr>
        <p:spPr>
          <a:xfrm>
            <a:off x="963084" y="6202345"/>
            <a:ext cx="1311924" cy="378527"/>
          </a:xfrm>
          <a:prstGeom prst="rect">
            <a:avLst/>
          </a:prstGeom>
          <a:noFill/>
        </p:spPr>
        <p:txBody>
          <a:bodyPr wrap="none" lIns="91401" tIns="45701" rIns="91401" bIns="45701" rtlCol="0">
            <a:spAutoFit/>
          </a:bodyPr>
          <a:lstStyle/>
          <a:p>
            <a:r>
              <a:rPr lang="en-GB" b="1" dirty="0" smtClean="0">
                <a:solidFill>
                  <a:srgbClr val="000000"/>
                </a:solidFill>
                <a:latin typeface="Times New Roman"/>
                <a:cs typeface="Times New Roman"/>
              </a:rPr>
              <a:t>Greiner+11</a:t>
            </a:r>
            <a:endParaRPr lang="en-GB" b="1" dirty="0">
              <a:solidFill>
                <a:srgbClr val="000000"/>
              </a:solidFill>
              <a:latin typeface="Times New Roman"/>
              <a:cs typeface="Times New Roman"/>
            </a:endParaRPr>
          </a:p>
        </p:txBody>
      </p:sp>
      <p:pic>
        <p:nvPicPr>
          <p:cNvPr id="19" name="Picture 18" descr="MPElogo.gif"/>
          <p:cNvPicPr>
            <a:picLocks noChangeAspect="1"/>
          </p:cNvPicPr>
          <p:nvPr/>
        </p:nvPicPr>
        <p:blipFill>
          <a:blip r:embed="rId4"/>
          <a:stretch>
            <a:fillRect/>
          </a:stretch>
        </p:blipFill>
        <p:spPr>
          <a:xfrm>
            <a:off x="163516" y="122237"/>
            <a:ext cx="767655" cy="727604"/>
          </a:xfrm>
          <a:prstGeom prst="rect">
            <a:avLst/>
          </a:prstGeom>
        </p:spPr>
      </p:pic>
      <p:sp>
        <p:nvSpPr>
          <p:cNvPr id="45" name="Rectangle 44"/>
          <p:cNvSpPr/>
          <p:nvPr/>
        </p:nvSpPr>
        <p:spPr>
          <a:xfrm>
            <a:off x="925512" y="1554145"/>
            <a:ext cx="6705600" cy="5029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cxnSp>
        <p:nvCxnSpPr>
          <p:cNvPr id="30" name="Straight Connector 29"/>
          <p:cNvCxnSpPr/>
          <p:nvPr/>
        </p:nvCxnSpPr>
        <p:spPr bwMode="auto">
          <a:xfrm>
            <a:off x="8164512" y="6583344"/>
            <a:ext cx="1724189" cy="1588"/>
          </a:xfrm>
          <a:prstGeom prst="line">
            <a:avLst/>
          </a:prstGeom>
          <a:solidFill>
            <a:srgbClr val="00B8FF"/>
          </a:solidFill>
          <a:ln w="25400" cap="flat" cmpd="sng" algn="ctr">
            <a:solidFill>
              <a:srgbClr val="FF0000"/>
            </a:solidFill>
            <a:prstDash val="solid"/>
            <a:round/>
            <a:headEnd type="none" w="med" len="med"/>
            <a:tailEnd type="none" w="med" len="med"/>
          </a:ln>
          <a:effectLst/>
        </p:spPr>
      </p:cxnSp>
      <p:sp>
        <p:nvSpPr>
          <p:cNvPr id="31" name="Rectangle 30"/>
          <p:cNvSpPr/>
          <p:nvPr/>
        </p:nvSpPr>
        <p:spPr bwMode="auto">
          <a:xfrm flipH="1">
            <a:off x="8661235" y="6430944"/>
            <a:ext cx="228600" cy="152401"/>
          </a:xfrm>
          <a:prstGeom prst="rect">
            <a:avLst/>
          </a:prstGeom>
          <a:solidFill>
            <a:srgbClr val="FF0000"/>
          </a:solidFill>
          <a:ln w="9525" cap="flat" cmpd="sng" algn="ctr">
            <a:noFill/>
            <a:prstDash val="solid"/>
            <a:round/>
            <a:headEnd type="none" w="med" len="med"/>
            <a:tailEnd type="none" w="med" len="med"/>
          </a:ln>
          <a:effectLst/>
        </p:spPr>
        <p:txBody>
          <a:bodyPr vert="horz" wrap="square" lIns="91430" tIns="45716" rIns="91430" bIns="45716" numCol="1" rtlCol="0" anchor="t" anchorCtr="0" compatLnSpc="1">
            <a:prstTxWarp prst="textNoShape">
              <a:avLst/>
            </a:prstTxWarp>
          </a:bodyPr>
          <a:lstStyle/>
          <a:p>
            <a:pPr defTabSz="457152"/>
            <a:endParaRPr lang="en-GB" dirty="0"/>
          </a:p>
        </p:txBody>
      </p:sp>
      <p:cxnSp>
        <p:nvCxnSpPr>
          <p:cNvPr id="33" name="Straight Arrow Connector 32"/>
          <p:cNvCxnSpPr/>
          <p:nvPr/>
        </p:nvCxnSpPr>
        <p:spPr bwMode="auto">
          <a:xfrm rot="16200000" flipH="1">
            <a:off x="7326312" y="4983144"/>
            <a:ext cx="2057400" cy="685800"/>
          </a:xfrm>
          <a:prstGeom prst="straightConnector1">
            <a:avLst/>
          </a:prstGeom>
          <a:solidFill>
            <a:srgbClr val="00B8FF"/>
          </a:solidFill>
          <a:ln w="9525" cap="flat" cmpd="sng" algn="ctr">
            <a:solidFill>
              <a:srgbClr val="FF0000"/>
            </a:solidFill>
            <a:prstDash val="solid"/>
            <a:round/>
            <a:headEnd type="none" w="med" len="med"/>
            <a:tailEnd type="arrow"/>
          </a:ln>
          <a:effectLst/>
        </p:spPr>
      </p:cxnSp>
      <p:sp>
        <p:nvSpPr>
          <p:cNvPr id="35" name="Rectangle 34"/>
          <p:cNvSpPr/>
          <p:nvPr/>
        </p:nvSpPr>
        <p:spPr>
          <a:xfrm>
            <a:off x="8240712" y="4678344"/>
            <a:ext cx="1672733" cy="571225"/>
          </a:xfrm>
          <a:prstGeom prst="rect">
            <a:avLst/>
          </a:prstGeom>
        </p:spPr>
        <p:txBody>
          <a:bodyPr wrap="none" lIns="91430" tIns="45716" rIns="91430" bIns="45716">
            <a:spAutoFit/>
          </a:bodyPr>
          <a:lstStyle/>
          <a:p>
            <a:pPr>
              <a:tabLst>
                <a:tab pos="0" algn="l"/>
                <a:tab pos="457152" algn="l"/>
                <a:tab pos="914305" algn="l"/>
                <a:tab pos="1371457" algn="l"/>
                <a:tab pos="1828610" algn="l"/>
                <a:tab pos="2285763" algn="l"/>
                <a:tab pos="2742916" algn="l"/>
                <a:tab pos="3200068" algn="l"/>
                <a:tab pos="3657221" algn="l"/>
                <a:tab pos="4114373" algn="l"/>
                <a:tab pos="4571526" algn="l"/>
                <a:tab pos="5028678" algn="l"/>
                <a:tab pos="5485831" algn="l"/>
                <a:tab pos="5942984" algn="l"/>
                <a:tab pos="6400137" algn="l"/>
                <a:tab pos="6857289" algn="l"/>
                <a:tab pos="7314442" algn="l"/>
                <a:tab pos="7771594" algn="l"/>
                <a:tab pos="8228747" algn="l"/>
                <a:tab pos="8685899" algn="l"/>
                <a:tab pos="9143052" algn="l"/>
              </a:tabLst>
            </a:pPr>
            <a:r>
              <a:rPr lang="en-US" dirty="0" smtClean="0">
                <a:solidFill>
                  <a:srgbClr val="FF0000"/>
                </a:solidFill>
                <a:latin typeface="Century Schoolbook"/>
                <a:ea typeface="DejaVu Sans" charset="0"/>
                <a:cs typeface="Century Schoolbook"/>
              </a:rPr>
              <a:t>GRB070306</a:t>
            </a:r>
          </a:p>
          <a:p>
            <a:pPr>
              <a:tabLst>
                <a:tab pos="0" algn="l"/>
                <a:tab pos="457152" algn="l"/>
                <a:tab pos="914305" algn="l"/>
                <a:tab pos="1371457" algn="l"/>
                <a:tab pos="1828610" algn="l"/>
                <a:tab pos="2285763" algn="l"/>
                <a:tab pos="2742916" algn="l"/>
                <a:tab pos="3200068" algn="l"/>
                <a:tab pos="3657221" algn="l"/>
                <a:tab pos="4114373" algn="l"/>
                <a:tab pos="4571526" algn="l"/>
                <a:tab pos="5028678" algn="l"/>
                <a:tab pos="5485831" algn="l"/>
                <a:tab pos="5942984" algn="l"/>
                <a:tab pos="6400137" algn="l"/>
                <a:tab pos="6857289" algn="l"/>
                <a:tab pos="7314442" algn="l"/>
                <a:tab pos="7771594" algn="l"/>
                <a:tab pos="8228747" algn="l"/>
                <a:tab pos="8685899" algn="l"/>
                <a:tab pos="9143052" algn="l"/>
              </a:tabLst>
            </a:pPr>
            <a:r>
              <a:rPr lang="en-US" sz="1200" dirty="0" smtClean="0">
                <a:solidFill>
                  <a:schemeClr val="tx1"/>
                </a:solidFill>
                <a:latin typeface="Century Schoolbook"/>
                <a:ea typeface="DejaVu Sans" charset="0"/>
                <a:cs typeface="Century Schoolbook"/>
              </a:rPr>
              <a:t>(</a:t>
            </a:r>
            <a:r>
              <a:rPr lang="en-US" sz="1200" dirty="0" err="1" smtClean="0">
                <a:solidFill>
                  <a:schemeClr val="tx1"/>
                </a:solidFill>
                <a:latin typeface="Century Schoolbook"/>
                <a:ea typeface="DejaVu Sans" charset="0"/>
                <a:cs typeface="Century Schoolbook"/>
              </a:rPr>
              <a:t>Jaunsen</a:t>
            </a:r>
            <a:r>
              <a:rPr lang="en-US" sz="1200" dirty="0" smtClean="0">
                <a:solidFill>
                  <a:schemeClr val="tx1"/>
                </a:solidFill>
                <a:latin typeface="Century Schoolbook"/>
                <a:ea typeface="DejaVu Sans" charset="0"/>
                <a:cs typeface="Century Schoolbook"/>
              </a:rPr>
              <a:t> et al. 2009)</a:t>
            </a:r>
            <a:endParaRPr lang="en-US" sz="1200" dirty="0">
              <a:solidFill>
                <a:schemeClr val="tx1"/>
              </a:solidFill>
              <a:latin typeface="Century Schoolbook"/>
              <a:ea typeface="DejaVu Sans" charset="0"/>
              <a:cs typeface="Century Schoolbook"/>
            </a:endParaRPr>
          </a:p>
        </p:txBody>
      </p:sp>
      <p:sp>
        <p:nvSpPr>
          <p:cNvPr id="37" name="Rectangle 36"/>
          <p:cNvSpPr/>
          <p:nvPr/>
        </p:nvSpPr>
        <p:spPr bwMode="auto">
          <a:xfrm flipH="1">
            <a:off x="9459912" y="6430944"/>
            <a:ext cx="228600" cy="152401"/>
          </a:xfrm>
          <a:prstGeom prst="rect">
            <a:avLst/>
          </a:prstGeom>
          <a:solidFill>
            <a:srgbClr val="FF0000"/>
          </a:solidFill>
          <a:ln w="9525" cap="flat" cmpd="sng" algn="ctr">
            <a:noFill/>
            <a:prstDash val="solid"/>
            <a:round/>
            <a:headEnd type="none" w="med" len="med"/>
            <a:tailEnd type="none" w="med" len="med"/>
          </a:ln>
          <a:effectLst/>
        </p:spPr>
        <p:txBody>
          <a:bodyPr vert="horz" wrap="square" lIns="91430" tIns="45716" rIns="91430" bIns="45716" numCol="1" rtlCol="0" anchor="t" anchorCtr="0" compatLnSpc="1">
            <a:prstTxWarp prst="textNoShape">
              <a:avLst/>
            </a:prstTxWarp>
          </a:bodyPr>
          <a:lstStyle/>
          <a:p>
            <a:pPr defTabSz="457152"/>
            <a:endParaRPr lang="en-GB" dirty="0"/>
          </a:p>
        </p:txBody>
      </p:sp>
      <p:sp>
        <p:nvSpPr>
          <p:cNvPr id="38" name="Rectangle 37"/>
          <p:cNvSpPr/>
          <p:nvPr/>
        </p:nvSpPr>
        <p:spPr>
          <a:xfrm>
            <a:off x="7707312" y="3611544"/>
            <a:ext cx="1527336" cy="571225"/>
          </a:xfrm>
          <a:prstGeom prst="rect">
            <a:avLst/>
          </a:prstGeom>
        </p:spPr>
        <p:txBody>
          <a:bodyPr wrap="none" lIns="91430" tIns="45716" rIns="91430" bIns="45716">
            <a:spAutoFit/>
          </a:bodyPr>
          <a:lstStyle/>
          <a:p>
            <a:pPr>
              <a:tabLst>
                <a:tab pos="0" algn="l"/>
                <a:tab pos="457152" algn="l"/>
                <a:tab pos="914305" algn="l"/>
                <a:tab pos="1371457" algn="l"/>
                <a:tab pos="1828610" algn="l"/>
                <a:tab pos="2285763" algn="l"/>
                <a:tab pos="2742916" algn="l"/>
                <a:tab pos="3200068" algn="l"/>
                <a:tab pos="3657221" algn="l"/>
                <a:tab pos="4114373" algn="l"/>
                <a:tab pos="4571526" algn="l"/>
                <a:tab pos="5028678" algn="l"/>
                <a:tab pos="5485831" algn="l"/>
                <a:tab pos="5942984" algn="l"/>
                <a:tab pos="6400137" algn="l"/>
                <a:tab pos="6857289" algn="l"/>
                <a:tab pos="7314442" algn="l"/>
                <a:tab pos="7771594" algn="l"/>
                <a:tab pos="8228747" algn="l"/>
                <a:tab pos="8685899" algn="l"/>
                <a:tab pos="9143052" algn="l"/>
              </a:tabLst>
            </a:pPr>
            <a:r>
              <a:rPr lang="en-US" dirty="0" smtClean="0">
                <a:solidFill>
                  <a:srgbClr val="FF0000"/>
                </a:solidFill>
                <a:latin typeface="Century Schoolbook"/>
                <a:ea typeface="DejaVu Sans" charset="0"/>
                <a:cs typeface="Century Schoolbook"/>
              </a:rPr>
              <a:t>GRB080607</a:t>
            </a:r>
          </a:p>
          <a:p>
            <a:pPr>
              <a:tabLst>
                <a:tab pos="0" algn="l"/>
                <a:tab pos="457152" algn="l"/>
                <a:tab pos="914305" algn="l"/>
                <a:tab pos="1371457" algn="l"/>
                <a:tab pos="1828610" algn="l"/>
                <a:tab pos="2285763" algn="l"/>
                <a:tab pos="2742916" algn="l"/>
                <a:tab pos="3200068" algn="l"/>
                <a:tab pos="3657221" algn="l"/>
                <a:tab pos="4114373" algn="l"/>
                <a:tab pos="4571526" algn="l"/>
                <a:tab pos="5028678" algn="l"/>
                <a:tab pos="5485831" algn="l"/>
                <a:tab pos="5942984" algn="l"/>
                <a:tab pos="6400137" algn="l"/>
                <a:tab pos="6857289" algn="l"/>
                <a:tab pos="7314442" algn="l"/>
                <a:tab pos="7771594" algn="l"/>
                <a:tab pos="8228747" algn="l"/>
                <a:tab pos="8685899" algn="l"/>
                <a:tab pos="9143052" algn="l"/>
              </a:tabLst>
            </a:pPr>
            <a:r>
              <a:rPr lang="en-US" sz="1200" dirty="0" smtClean="0">
                <a:solidFill>
                  <a:schemeClr val="tx1"/>
                </a:solidFill>
                <a:latin typeface="Century Schoolbook"/>
                <a:ea typeface="DejaVu Sans" charset="0"/>
                <a:cs typeface="Century Schoolbook"/>
              </a:rPr>
              <a:t>(</a:t>
            </a:r>
            <a:r>
              <a:rPr lang="en-US" sz="1200" dirty="0" err="1" smtClean="0">
                <a:solidFill>
                  <a:schemeClr val="tx1"/>
                </a:solidFill>
                <a:latin typeface="Century Schoolbook"/>
                <a:ea typeface="DejaVu Sans" charset="0"/>
                <a:cs typeface="Century Schoolbook"/>
              </a:rPr>
              <a:t>Perley</a:t>
            </a:r>
            <a:r>
              <a:rPr lang="en-US" sz="1200" dirty="0" smtClean="0">
                <a:solidFill>
                  <a:schemeClr val="tx1"/>
                </a:solidFill>
                <a:latin typeface="Century Schoolbook"/>
                <a:ea typeface="DejaVu Sans" charset="0"/>
                <a:cs typeface="Century Schoolbook"/>
              </a:rPr>
              <a:t> et al. 2009)</a:t>
            </a:r>
            <a:endParaRPr lang="en-US" sz="1200" dirty="0">
              <a:solidFill>
                <a:schemeClr val="tx1"/>
              </a:solidFill>
              <a:latin typeface="Century Schoolbook"/>
              <a:ea typeface="DejaVu Sans" charset="0"/>
              <a:cs typeface="Century Schoolbook"/>
            </a:endParaRPr>
          </a:p>
        </p:txBody>
      </p:sp>
      <p:cxnSp>
        <p:nvCxnSpPr>
          <p:cNvPr id="39" name="Straight Arrow Connector 38"/>
          <p:cNvCxnSpPr/>
          <p:nvPr/>
        </p:nvCxnSpPr>
        <p:spPr bwMode="auto">
          <a:xfrm rot="16200000" flipH="1">
            <a:off x="9022473" y="5801582"/>
            <a:ext cx="1066800" cy="39523"/>
          </a:xfrm>
          <a:prstGeom prst="straightConnector1">
            <a:avLst/>
          </a:prstGeom>
          <a:solidFill>
            <a:srgbClr val="00B8FF"/>
          </a:solidFill>
          <a:ln w="9525" cap="flat" cmpd="sng" algn="ctr">
            <a:solidFill>
              <a:srgbClr val="FF0000"/>
            </a:solidFill>
            <a:prstDash val="solid"/>
            <a:round/>
            <a:headEnd type="none" w="med" len="med"/>
            <a:tailEnd type="arrow"/>
          </a:ln>
          <a:effectLst/>
        </p:spPr>
      </p:cxnSp>
      <p:cxnSp>
        <p:nvCxnSpPr>
          <p:cNvPr id="40" name="Straight Connector 39"/>
          <p:cNvCxnSpPr/>
          <p:nvPr/>
        </p:nvCxnSpPr>
        <p:spPr bwMode="auto">
          <a:xfrm>
            <a:off x="7583323" y="6583344"/>
            <a:ext cx="885989" cy="1588"/>
          </a:xfrm>
          <a:prstGeom prst="line">
            <a:avLst/>
          </a:prstGeom>
          <a:solidFill>
            <a:srgbClr val="00B8FF"/>
          </a:solidFill>
          <a:ln w="25400" cap="flat" cmpd="sng" algn="ctr">
            <a:solidFill>
              <a:srgbClr val="FF0000"/>
            </a:solidFill>
            <a:prstDash val="sysDash"/>
            <a:round/>
            <a:headEnd type="none" w="med" len="med"/>
            <a:tailEnd type="none" w="med" len="med"/>
          </a:ln>
          <a:effectLst/>
        </p:spPr>
      </p:cxnSp>
      <p:sp>
        <p:nvSpPr>
          <p:cNvPr id="41" name="TextBox 40"/>
          <p:cNvSpPr txBox="1"/>
          <p:nvPr/>
        </p:nvSpPr>
        <p:spPr>
          <a:xfrm>
            <a:off x="8545511" y="6541382"/>
            <a:ext cx="1335896" cy="362655"/>
          </a:xfrm>
          <a:prstGeom prst="rect">
            <a:avLst/>
          </a:prstGeom>
          <a:noFill/>
        </p:spPr>
        <p:txBody>
          <a:bodyPr wrap="none" lIns="91430" tIns="45716" rIns="91430" bIns="45716" rtlCol="0">
            <a:spAutoFit/>
          </a:bodyPr>
          <a:lstStyle/>
          <a:p>
            <a:r>
              <a:rPr lang="en-GB" sz="1700" dirty="0" smtClean="0">
                <a:solidFill>
                  <a:srgbClr val="FF0000"/>
                </a:solidFill>
                <a:latin typeface="Century Schoolbook"/>
                <a:cs typeface="Century Schoolbook"/>
              </a:rPr>
              <a:t>3.2         5.5</a:t>
            </a:r>
            <a:endParaRPr lang="en-GB" sz="1700" dirty="0">
              <a:solidFill>
                <a:srgbClr val="FF0000"/>
              </a:solidFill>
              <a:latin typeface="Century Schoolbook"/>
              <a:cs typeface="Century Schoolbook"/>
            </a:endParaRPr>
          </a:p>
        </p:txBody>
      </p:sp>
      <p:sp>
        <p:nvSpPr>
          <p:cNvPr id="56" name="Rectangle 55"/>
          <p:cNvSpPr/>
          <p:nvPr/>
        </p:nvSpPr>
        <p:spPr>
          <a:xfrm>
            <a:off x="4964112" y="1798637"/>
            <a:ext cx="25146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TextBox 54"/>
          <p:cNvSpPr txBox="1"/>
          <p:nvPr/>
        </p:nvSpPr>
        <p:spPr>
          <a:xfrm>
            <a:off x="5054021" y="1722437"/>
            <a:ext cx="2119891" cy="794269"/>
          </a:xfrm>
          <a:prstGeom prst="rect">
            <a:avLst/>
          </a:prstGeom>
          <a:noFill/>
        </p:spPr>
        <p:txBody>
          <a:bodyPr wrap="none" rtlCol="0">
            <a:spAutoFit/>
          </a:bodyPr>
          <a:lstStyle/>
          <a:p>
            <a:r>
              <a:rPr lang="en-GB" sz="2200" dirty="0" smtClean="0">
                <a:solidFill>
                  <a:schemeClr val="tx1"/>
                </a:solidFill>
                <a:latin typeface="Times New Roman"/>
                <a:cs typeface="Times New Roman"/>
              </a:rPr>
              <a:t>Unbiased sample</a:t>
            </a:r>
          </a:p>
          <a:p>
            <a:r>
              <a:rPr lang="en-GB" sz="2200" dirty="0" smtClean="0">
                <a:solidFill>
                  <a:schemeClr val="tx1"/>
                </a:solidFill>
                <a:latin typeface="Times New Roman"/>
                <a:cs typeface="Times New Roman"/>
              </a:rPr>
              <a:t>Optically bright</a:t>
            </a:r>
            <a:endParaRPr lang="en-GB" sz="2200" dirty="0">
              <a:solidFill>
                <a:schemeClr val="tx1"/>
              </a:solidFill>
              <a:latin typeface="Times New Roman"/>
              <a:cs typeface="Times New Roman"/>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p:bldP spid="37" grpId="0" animBg="1"/>
      <p:bldP spid="38" grpId="0"/>
      <p:bldP spid="41"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vnh.jpg"/>
          <p:cNvPicPr>
            <a:picLocks noChangeAspect="1"/>
          </p:cNvPicPr>
          <p:nvPr/>
        </p:nvPicPr>
        <p:blipFill>
          <a:blip r:embed="rId2"/>
          <a:stretch>
            <a:fillRect/>
          </a:stretch>
        </p:blipFill>
        <p:spPr>
          <a:xfrm>
            <a:off x="925516" y="990601"/>
            <a:ext cx="8392583" cy="6294437"/>
          </a:xfrm>
          <a:prstGeom prst="rect">
            <a:avLst/>
          </a:prstGeom>
          <a:ln w="19050">
            <a:solidFill>
              <a:schemeClr val="tx1"/>
            </a:solidFill>
          </a:ln>
        </p:spPr>
      </p:pic>
      <p:sp>
        <p:nvSpPr>
          <p:cNvPr id="3" name="Rectangle 3"/>
          <p:cNvSpPr txBox="1">
            <a:spLocks noChangeArrowheads="1"/>
          </p:cNvSpPr>
          <p:nvPr/>
        </p:nvSpPr>
        <p:spPr bwMode="auto">
          <a:xfrm>
            <a:off x="5" y="198004"/>
            <a:ext cx="10080624" cy="579437"/>
          </a:xfrm>
          <a:prstGeom prst="rect">
            <a:avLst/>
          </a:prstGeom>
          <a:noFill/>
          <a:ln w="9525">
            <a:noFill/>
            <a:round/>
            <a:headEnd/>
            <a:tailEnd/>
          </a:ln>
          <a:effectLst/>
        </p:spPr>
        <p:txBody>
          <a:bodyPr vert="horz" wrap="square" lIns="0" tIns="0" rIns="0" bIns="0" numCol="1" anchor="ctr" anchorCtr="0" compatLnSpc="1">
            <a:prstTxWarp prst="textNoShape">
              <a:avLst/>
            </a:prstTxWarp>
            <a:noAutofit/>
          </a:bodyPr>
          <a:lstStyle/>
          <a:p>
            <a:pPr algn="ctr">
              <a:defRPr/>
            </a:pPr>
            <a:r>
              <a:rPr lang="en-US" sz="3200" kern="0" dirty="0" smtClean="0">
                <a:solidFill>
                  <a:srgbClr val="000000"/>
                </a:solidFill>
                <a:latin typeface="Apple Chancery"/>
                <a:ea typeface="+mj-ea"/>
                <a:cs typeface="Apple Chancery"/>
              </a:rPr>
              <a:t>N</a:t>
            </a:r>
            <a:r>
              <a:rPr lang="en-US" sz="3200" kern="0" baseline="-25000" dirty="0" smtClean="0">
                <a:solidFill>
                  <a:srgbClr val="000000"/>
                </a:solidFill>
                <a:latin typeface="Apple Chancery"/>
                <a:ea typeface="+mj-ea"/>
                <a:cs typeface="Apple Chancery"/>
              </a:rPr>
              <a:t>H</a:t>
            </a:r>
            <a:r>
              <a:rPr lang="en-US" sz="3200" kern="0" dirty="0" smtClean="0">
                <a:solidFill>
                  <a:srgbClr val="000000"/>
                </a:solidFill>
                <a:latin typeface="Apple Chancery"/>
                <a:ea typeface="+mj-ea"/>
                <a:cs typeface="Apple Chancery"/>
              </a:rPr>
              <a:t>/A</a:t>
            </a:r>
            <a:r>
              <a:rPr lang="en-US" sz="3200" kern="0" baseline="-25000" dirty="0" smtClean="0">
                <a:solidFill>
                  <a:srgbClr val="000000"/>
                </a:solidFill>
                <a:latin typeface="Apple Chancery"/>
                <a:ea typeface="+mj-ea"/>
                <a:cs typeface="Apple Chancery"/>
              </a:rPr>
              <a:t>V</a:t>
            </a:r>
            <a:endParaRPr lang="en-US" sz="3200" kern="0" baseline="-25000" dirty="0">
              <a:solidFill>
                <a:srgbClr val="000000"/>
              </a:solidFill>
              <a:latin typeface="Apple Chancery"/>
              <a:ea typeface="+mj-ea"/>
              <a:cs typeface="Apple Chancery"/>
            </a:endParaRPr>
          </a:p>
        </p:txBody>
      </p:sp>
      <p:pic>
        <p:nvPicPr>
          <p:cNvPr id="4" name="Picture 3" descr="MPElogo.gif"/>
          <p:cNvPicPr>
            <a:picLocks noChangeAspect="1"/>
          </p:cNvPicPr>
          <p:nvPr/>
        </p:nvPicPr>
        <p:blipFill>
          <a:blip r:embed="rId3"/>
          <a:stretch>
            <a:fillRect/>
          </a:stretch>
        </p:blipFill>
        <p:spPr>
          <a:xfrm>
            <a:off x="163516" y="122237"/>
            <a:ext cx="767655" cy="727604"/>
          </a:xfrm>
          <a:prstGeom prst="rect">
            <a:avLst/>
          </a:prstGeom>
        </p:spPr>
      </p:pic>
      <p:sp>
        <p:nvSpPr>
          <p:cNvPr id="5" name="TextBox 4"/>
          <p:cNvSpPr txBox="1"/>
          <p:nvPr/>
        </p:nvSpPr>
        <p:spPr>
          <a:xfrm>
            <a:off x="7935912" y="6904037"/>
            <a:ext cx="1360898" cy="387970"/>
          </a:xfrm>
          <a:prstGeom prst="rect">
            <a:avLst/>
          </a:prstGeom>
          <a:noFill/>
        </p:spPr>
        <p:txBody>
          <a:bodyPr wrap="none" lIns="100750" tIns="50377" rIns="100750" bIns="50377" rtlCol="0">
            <a:spAutoFit/>
          </a:bodyPr>
          <a:lstStyle/>
          <a:p>
            <a:r>
              <a:rPr lang="en-GB" b="1" dirty="0" smtClean="0">
                <a:solidFill>
                  <a:srgbClr val="000000"/>
                </a:solidFill>
                <a:latin typeface="Times New Roman"/>
                <a:cs typeface="Times New Roman"/>
              </a:rPr>
              <a:t>Krühler+11</a:t>
            </a:r>
            <a:endParaRPr lang="en-GB" b="1" dirty="0">
              <a:solidFill>
                <a:srgbClr val="000000"/>
              </a:solidFill>
              <a:latin typeface="Times New Roman"/>
              <a:cs typeface="Times New Roman"/>
            </a:endParaRPr>
          </a:p>
        </p:txBody>
      </p:sp>
      <p:cxnSp>
        <p:nvCxnSpPr>
          <p:cNvPr id="7" name="Straight Connector 6"/>
          <p:cNvCxnSpPr/>
          <p:nvPr/>
        </p:nvCxnSpPr>
        <p:spPr>
          <a:xfrm>
            <a:off x="1992312" y="3246437"/>
            <a:ext cx="4724400" cy="1588"/>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899371" y="2865437"/>
            <a:ext cx="845541" cy="378565"/>
          </a:xfrm>
          <a:prstGeom prst="rect">
            <a:avLst/>
          </a:prstGeom>
          <a:noFill/>
        </p:spPr>
        <p:txBody>
          <a:bodyPr wrap="none" rtlCol="0">
            <a:spAutoFit/>
          </a:bodyPr>
          <a:lstStyle/>
          <a:p>
            <a:r>
              <a:rPr lang="en-GB" b="1" dirty="0" smtClean="0">
                <a:solidFill>
                  <a:srgbClr val="800000"/>
                </a:solidFill>
              </a:rPr>
              <a:t>A</a:t>
            </a:r>
            <a:r>
              <a:rPr lang="en-GB" b="1" baseline="-25000" dirty="0" smtClean="0">
                <a:solidFill>
                  <a:srgbClr val="800000"/>
                </a:solidFill>
              </a:rPr>
              <a:t>V</a:t>
            </a:r>
            <a:r>
              <a:rPr lang="en-GB" b="1" dirty="0" smtClean="0">
                <a:solidFill>
                  <a:srgbClr val="800000"/>
                </a:solidFill>
              </a:rPr>
              <a:t> &gt; 1</a:t>
            </a:r>
            <a:endParaRPr lang="en-GB" b="1" dirty="0">
              <a:solidFill>
                <a:srgbClr val="800000"/>
              </a:solidFill>
            </a:endParaRPr>
          </a:p>
        </p:txBody>
      </p:sp>
      <p:cxnSp>
        <p:nvCxnSpPr>
          <p:cNvPr id="10" name="Straight Connector 9"/>
          <p:cNvCxnSpPr/>
          <p:nvPr/>
        </p:nvCxnSpPr>
        <p:spPr>
          <a:xfrm rot="5400000">
            <a:off x="238917" y="4084637"/>
            <a:ext cx="4876800" cy="1588"/>
          </a:xfrm>
          <a:prstGeom prst="line">
            <a:avLst/>
          </a:prstGeom>
          <a:ln w="25400">
            <a:solidFill>
              <a:srgbClr val="000090"/>
            </a:solidFill>
            <a:prstDash val="lgDas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068512" y="6068272"/>
            <a:ext cx="1317451" cy="378565"/>
          </a:xfrm>
          <a:prstGeom prst="rect">
            <a:avLst/>
          </a:prstGeom>
          <a:solidFill>
            <a:schemeClr val="bg1"/>
          </a:solidFill>
        </p:spPr>
        <p:txBody>
          <a:bodyPr wrap="none" rtlCol="0">
            <a:spAutoFit/>
          </a:bodyPr>
          <a:lstStyle/>
          <a:p>
            <a:r>
              <a:rPr lang="en-GB" b="1" dirty="0" smtClean="0">
                <a:solidFill>
                  <a:srgbClr val="000090"/>
                </a:solidFill>
              </a:rPr>
              <a:t>[N</a:t>
            </a:r>
            <a:r>
              <a:rPr lang="en-GB" b="1" baseline="-25000" dirty="0" smtClean="0">
                <a:solidFill>
                  <a:srgbClr val="000090"/>
                </a:solidFill>
              </a:rPr>
              <a:t>H,X</a:t>
            </a:r>
            <a:r>
              <a:rPr lang="en-GB" b="1" dirty="0" smtClean="0">
                <a:solidFill>
                  <a:srgbClr val="000090"/>
                </a:solidFill>
              </a:rPr>
              <a:t>/</a:t>
            </a:r>
            <a:r>
              <a:rPr lang="en-GB" b="1" dirty="0" err="1" smtClean="0">
                <a:solidFill>
                  <a:srgbClr val="000090"/>
                </a:solidFill>
              </a:rPr>
              <a:t>A</a:t>
            </a:r>
            <a:r>
              <a:rPr lang="en-GB" b="1" baseline="-25000" dirty="0" err="1" smtClean="0">
                <a:solidFill>
                  <a:srgbClr val="000090"/>
                </a:solidFill>
              </a:rPr>
              <a:t>V</a:t>
            </a:r>
            <a:r>
              <a:rPr lang="en-GB" b="1" dirty="0" err="1" smtClean="0">
                <a:solidFill>
                  <a:srgbClr val="000090"/>
                </a:solidFill>
              </a:rPr>
              <a:t>]</a:t>
            </a:r>
            <a:r>
              <a:rPr lang="en-GB" b="1" baseline="-25000" dirty="0" err="1" smtClean="0">
                <a:solidFill>
                  <a:srgbClr val="000090"/>
                </a:solidFill>
              </a:rPr>
              <a:t>sol</a:t>
            </a:r>
            <a:endParaRPr lang="en-GB" b="1" dirty="0">
              <a:solidFill>
                <a:srgbClr val="000090"/>
              </a:solidFill>
            </a:endParaRPr>
          </a:p>
        </p:txBody>
      </p:sp>
      <p:cxnSp>
        <p:nvCxnSpPr>
          <p:cNvPr id="12" name="Straight Connector 11"/>
          <p:cNvCxnSpPr/>
          <p:nvPr/>
        </p:nvCxnSpPr>
        <p:spPr>
          <a:xfrm rot="5400000">
            <a:off x="2602706" y="4083843"/>
            <a:ext cx="4876800" cy="1588"/>
          </a:xfrm>
          <a:prstGeom prst="line">
            <a:avLst/>
          </a:prstGeom>
          <a:ln w="25400">
            <a:solidFill>
              <a:srgbClr val="000090"/>
            </a:solidFill>
            <a:prstDash val="lg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877718" y="4998243"/>
            <a:ext cx="3048000" cy="1588"/>
          </a:xfrm>
          <a:prstGeom prst="line">
            <a:avLst/>
          </a:prstGeom>
          <a:ln w="25400">
            <a:solidFill>
              <a:srgbClr val="000090"/>
            </a:solidFill>
            <a:prstDash val="lgDash"/>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304306" y="6065837"/>
            <a:ext cx="1574206" cy="378565"/>
          </a:xfrm>
          <a:prstGeom prst="rect">
            <a:avLst/>
          </a:prstGeom>
          <a:solidFill>
            <a:schemeClr val="bg1"/>
          </a:solidFill>
        </p:spPr>
        <p:txBody>
          <a:bodyPr wrap="none" rtlCol="0">
            <a:spAutoFit/>
          </a:bodyPr>
          <a:lstStyle/>
          <a:p>
            <a:r>
              <a:rPr lang="en-GB" b="1" dirty="0" smtClean="0">
                <a:solidFill>
                  <a:srgbClr val="000090"/>
                </a:solidFill>
              </a:rPr>
              <a:t>2x[N</a:t>
            </a:r>
            <a:r>
              <a:rPr lang="en-GB" b="1" baseline="-25000" dirty="0" smtClean="0">
                <a:solidFill>
                  <a:srgbClr val="000090"/>
                </a:solidFill>
              </a:rPr>
              <a:t>H,X</a:t>
            </a:r>
            <a:r>
              <a:rPr lang="en-GB" b="1" dirty="0" smtClean="0">
                <a:solidFill>
                  <a:srgbClr val="000090"/>
                </a:solidFill>
              </a:rPr>
              <a:t>/A</a:t>
            </a:r>
            <a:r>
              <a:rPr lang="en-GB" b="1" baseline="-25000" dirty="0" smtClean="0">
                <a:solidFill>
                  <a:srgbClr val="000090"/>
                </a:solidFill>
              </a:rPr>
              <a:t>V</a:t>
            </a:r>
            <a:r>
              <a:rPr lang="en-GB" b="1" dirty="0" smtClean="0">
                <a:solidFill>
                  <a:srgbClr val="000090"/>
                </a:solidFill>
              </a:rPr>
              <a:t>]</a:t>
            </a:r>
            <a:r>
              <a:rPr lang="en-GB" b="1" baseline="-25000" dirty="0" smtClean="0">
                <a:solidFill>
                  <a:srgbClr val="000090"/>
                </a:solidFill>
              </a:rPr>
              <a:t>sol</a:t>
            </a:r>
            <a:endParaRPr lang="en-GB" b="1" dirty="0">
              <a:solidFill>
                <a:srgbClr val="000090"/>
              </a:solidFill>
            </a:endParaRPr>
          </a:p>
        </p:txBody>
      </p:sp>
      <p:sp>
        <p:nvSpPr>
          <p:cNvPr id="16" name="TextBox 15"/>
          <p:cNvSpPr txBox="1"/>
          <p:nvPr/>
        </p:nvSpPr>
        <p:spPr>
          <a:xfrm>
            <a:off x="6666506" y="6065837"/>
            <a:ext cx="1574206" cy="378565"/>
          </a:xfrm>
          <a:prstGeom prst="rect">
            <a:avLst/>
          </a:prstGeom>
          <a:solidFill>
            <a:schemeClr val="bg1"/>
          </a:solidFill>
        </p:spPr>
        <p:txBody>
          <a:bodyPr wrap="none" rtlCol="0">
            <a:spAutoFit/>
          </a:bodyPr>
          <a:lstStyle/>
          <a:p>
            <a:r>
              <a:rPr lang="en-GB" b="1" dirty="0" smtClean="0">
                <a:solidFill>
                  <a:srgbClr val="000090"/>
                </a:solidFill>
              </a:rPr>
              <a:t>3x[N</a:t>
            </a:r>
            <a:r>
              <a:rPr lang="en-GB" b="1" baseline="-25000" dirty="0" smtClean="0">
                <a:solidFill>
                  <a:srgbClr val="000090"/>
                </a:solidFill>
              </a:rPr>
              <a:t>H,X</a:t>
            </a:r>
            <a:r>
              <a:rPr lang="en-GB" b="1" dirty="0" smtClean="0">
                <a:solidFill>
                  <a:srgbClr val="000090"/>
                </a:solidFill>
              </a:rPr>
              <a:t>/A</a:t>
            </a:r>
            <a:r>
              <a:rPr lang="en-GB" b="1" baseline="-25000" dirty="0" smtClean="0">
                <a:solidFill>
                  <a:srgbClr val="000090"/>
                </a:solidFill>
              </a:rPr>
              <a:t>V</a:t>
            </a:r>
            <a:r>
              <a:rPr lang="en-GB" b="1" dirty="0" smtClean="0">
                <a:solidFill>
                  <a:srgbClr val="000090"/>
                </a:solidFill>
              </a:rPr>
              <a:t>]</a:t>
            </a:r>
            <a:r>
              <a:rPr lang="en-GB" b="1" baseline="-25000" dirty="0" smtClean="0">
                <a:solidFill>
                  <a:srgbClr val="000090"/>
                </a:solidFill>
              </a:rPr>
              <a:t>sol</a:t>
            </a:r>
            <a:endParaRPr lang="en-GB" b="1" dirty="0">
              <a:solidFill>
                <a:srgbClr val="00009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rot="16200000">
            <a:off x="-1726408" y="3917158"/>
            <a:ext cx="6599241" cy="533399"/>
          </a:xfrm>
          <a:prstGeom prst="rect">
            <a:avLst/>
          </a:prstGeom>
          <a:solidFill>
            <a:srgbClr val="FFFFFF"/>
          </a:solidFill>
          <a:ln w="9525">
            <a:noFill/>
            <a:round/>
            <a:headEnd/>
            <a:tailEnd/>
          </a:ln>
          <a:effectLst/>
        </p:spPr>
        <p:txBody>
          <a:bodyPr lIns="89964" tIns="44982" rIns="89964" bIns="44982">
            <a:prstTxWarp prst="textNoShape">
              <a:avLst/>
            </a:prstTxWarp>
          </a:bodyPr>
          <a:lstStyle/>
          <a:p>
            <a:pP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1900" dirty="0">
                <a:solidFill>
                  <a:srgbClr val="000000"/>
                </a:solidFill>
                <a:latin typeface="Century Schoolbook"/>
                <a:ea typeface="DejaVu Sans" charset="0"/>
                <a:cs typeface="Century Schoolbook"/>
              </a:rPr>
              <a:t>                       </a:t>
            </a:r>
            <a:r>
              <a:rPr lang="en-US" sz="1900" dirty="0" smtClean="0">
                <a:solidFill>
                  <a:srgbClr val="000000"/>
                </a:solidFill>
                <a:latin typeface="Century Schoolbook"/>
                <a:ea typeface="DejaVu Sans" charset="0"/>
                <a:cs typeface="Century Schoolbook"/>
              </a:rPr>
              <a:t>                         A</a:t>
            </a:r>
            <a:r>
              <a:rPr lang="en-US" sz="1900" baseline="-25000" dirty="0" smtClean="0">
                <a:solidFill>
                  <a:srgbClr val="000000"/>
                </a:solidFill>
                <a:latin typeface="Century Schoolbook"/>
                <a:ea typeface="DejaVu Sans" charset="0"/>
                <a:cs typeface="Century Schoolbook"/>
              </a:rPr>
              <a:t>λ</a:t>
            </a:r>
            <a:r>
              <a:rPr lang="en-US" sz="1900" dirty="0" smtClean="0">
                <a:solidFill>
                  <a:srgbClr val="000000"/>
                </a:solidFill>
                <a:latin typeface="Century Schoolbook"/>
                <a:ea typeface="DejaVu Sans" charset="0"/>
                <a:cs typeface="Century Schoolbook"/>
              </a:rPr>
              <a:t>/A</a:t>
            </a:r>
            <a:r>
              <a:rPr lang="en-US" sz="1900" baseline="-25000" dirty="0" smtClean="0">
                <a:solidFill>
                  <a:srgbClr val="000000"/>
                </a:solidFill>
                <a:latin typeface="Century Schoolbook"/>
                <a:ea typeface="DejaVu Sans" charset="0"/>
                <a:cs typeface="Century Schoolbook"/>
              </a:rPr>
              <a:t>3000Å</a:t>
            </a:r>
            <a:endParaRPr lang="en-US" sz="1900" baseline="-25000" dirty="0">
              <a:solidFill>
                <a:srgbClr val="000000"/>
              </a:solidFill>
              <a:latin typeface="Century Schoolbook"/>
              <a:ea typeface="DejaVu Sans" charset="0"/>
              <a:cs typeface="Century Schoolbook"/>
            </a:endParaRPr>
          </a:p>
        </p:txBody>
      </p:sp>
      <p:sp>
        <p:nvSpPr>
          <p:cNvPr id="6" name="Text Box 13"/>
          <p:cNvSpPr txBox="1">
            <a:spLocks noChangeArrowheads="1"/>
          </p:cNvSpPr>
          <p:nvPr/>
        </p:nvSpPr>
        <p:spPr bwMode="auto">
          <a:xfrm>
            <a:off x="1611309" y="884238"/>
            <a:ext cx="7162800" cy="685800"/>
          </a:xfrm>
          <a:prstGeom prst="rect">
            <a:avLst/>
          </a:prstGeom>
          <a:solidFill>
            <a:schemeClr val="bg1"/>
          </a:solidFill>
          <a:ln w="9525">
            <a:noFill/>
            <a:round/>
            <a:headEnd/>
            <a:tailEnd/>
          </a:ln>
          <a:effectLst/>
        </p:spPr>
        <p:txBody>
          <a:bodyPr lIns="89964" tIns="44982" rIns="89964" bIns="44982">
            <a:prstTxWarp prst="textNoShape">
              <a:avLst/>
            </a:prstTxWarp>
          </a:bodyPr>
          <a:lstStyle/>
          <a:p>
            <a:pP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1900" dirty="0" smtClean="0">
                <a:solidFill>
                  <a:srgbClr val="000000"/>
                </a:solidFill>
                <a:latin typeface="Century Schoolbook L" pitchFamily="16" charset="0"/>
                <a:ea typeface="DejaVu Sans" charset="0"/>
                <a:cs typeface="DejaVu Sans" charset="0"/>
              </a:rPr>
              <a:t>                                        </a:t>
            </a:r>
            <a:r>
              <a:rPr lang="en-US" sz="1900" dirty="0" smtClean="0">
                <a:solidFill>
                  <a:srgbClr val="000000"/>
                </a:solidFill>
                <a:latin typeface="Century Schoolbook"/>
                <a:ea typeface="DejaVu Sans" charset="0"/>
                <a:cs typeface="Century Schoolbook"/>
              </a:rPr>
              <a:t>Wavelength (Å)</a:t>
            </a:r>
          </a:p>
          <a:p>
            <a:pP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1900" dirty="0" smtClean="0">
                <a:solidFill>
                  <a:srgbClr val="000000"/>
                </a:solidFill>
                <a:latin typeface="Century Schoolbook"/>
                <a:ea typeface="DejaVu Sans" charset="0"/>
                <a:cs typeface="Century Schoolbook"/>
              </a:rPr>
              <a:t> 5500            3000    	           2000              1500               1215</a:t>
            </a:r>
            <a:endParaRPr lang="en-US" sz="1900" dirty="0">
              <a:solidFill>
                <a:srgbClr val="000000"/>
              </a:solidFill>
              <a:latin typeface="Century Schoolbook"/>
              <a:ea typeface="DejaVu Sans" charset="0"/>
              <a:cs typeface="Century Schoolbook"/>
            </a:endParaRPr>
          </a:p>
        </p:txBody>
      </p:sp>
      <p:sp>
        <p:nvSpPr>
          <p:cNvPr id="5" name="Text Box 6"/>
          <p:cNvSpPr txBox="1">
            <a:spLocks noChangeArrowheads="1"/>
          </p:cNvSpPr>
          <p:nvPr/>
        </p:nvSpPr>
        <p:spPr bwMode="auto">
          <a:xfrm>
            <a:off x="1382709" y="6811962"/>
            <a:ext cx="7391400" cy="701676"/>
          </a:xfrm>
          <a:prstGeom prst="rect">
            <a:avLst/>
          </a:prstGeom>
          <a:solidFill>
            <a:srgbClr val="FFFFFF"/>
          </a:solidFill>
          <a:ln w="9525">
            <a:noFill/>
            <a:round/>
            <a:headEnd/>
            <a:tailEnd/>
          </a:ln>
          <a:effectLst/>
        </p:spPr>
        <p:txBody>
          <a:bodyPr lIns="89964" tIns="44982" rIns="89964" bIns="44982">
            <a:prstTxWarp prst="textNoShape">
              <a:avLst/>
            </a:prstTxWarp>
          </a:bodyPr>
          <a:lstStyle/>
          <a:p>
            <a:pP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1900" dirty="0" smtClean="0">
                <a:solidFill>
                  <a:srgbClr val="000000"/>
                </a:solidFill>
                <a:latin typeface="Century Schoolbook"/>
                <a:ea typeface="DejaVu Sans" charset="0"/>
                <a:cs typeface="Century Schoolbook"/>
              </a:rPr>
              <a:t>         2            3            4            5            6            7            8   </a:t>
            </a:r>
          </a:p>
          <a:p>
            <a:pP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1900" dirty="0">
                <a:solidFill>
                  <a:srgbClr val="000000"/>
                </a:solidFill>
                <a:latin typeface="Century Schoolbook"/>
                <a:ea typeface="DejaVu Sans" charset="0"/>
                <a:cs typeface="Century Schoolbook"/>
              </a:rPr>
              <a:t>          </a:t>
            </a:r>
            <a:r>
              <a:rPr lang="en-US" sz="1900" dirty="0" smtClean="0">
                <a:solidFill>
                  <a:srgbClr val="000000"/>
                </a:solidFill>
                <a:latin typeface="Century Schoolbook"/>
                <a:ea typeface="DejaVu Sans" charset="0"/>
                <a:cs typeface="Century Schoolbook"/>
              </a:rPr>
              <a:t>                       Inverse </a:t>
            </a:r>
            <a:r>
              <a:rPr lang="en-US" sz="1900" dirty="0">
                <a:solidFill>
                  <a:srgbClr val="000000"/>
                </a:solidFill>
                <a:latin typeface="Century Schoolbook"/>
                <a:ea typeface="DejaVu Sans" charset="0"/>
                <a:cs typeface="Century Schoolbook"/>
              </a:rPr>
              <a:t>Wavelength (</a:t>
            </a:r>
            <a:r>
              <a:rPr lang="en-US" sz="1900" i="1" dirty="0">
                <a:solidFill>
                  <a:srgbClr val="000000"/>
                </a:solidFill>
                <a:latin typeface="Century Schoolbook"/>
                <a:ea typeface="DejaVu Sans" charset="0"/>
                <a:cs typeface="Century Schoolbook"/>
              </a:rPr>
              <a:t>μ</a:t>
            </a:r>
            <a:r>
              <a:rPr lang="en-US" sz="1900" dirty="0">
                <a:solidFill>
                  <a:srgbClr val="000000"/>
                </a:solidFill>
                <a:latin typeface="Century Schoolbook"/>
                <a:ea typeface="DejaVu Sans" charset="0"/>
                <a:cs typeface="Century Schoolbook"/>
              </a:rPr>
              <a:t>m</a:t>
            </a:r>
            <a:r>
              <a:rPr lang="en-US" sz="1900" baseline="33000" dirty="0">
                <a:solidFill>
                  <a:srgbClr val="000000"/>
                </a:solidFill>
                <a:latin typeface="Century Schoolbook"/>
                <a:ea typeface="DejaVu Sans" charset="0"/>
                <a:cs typeface="Century Schoolbook"/>
              </a:rPr>
              <a:t>-1</a:t>
            </a:r>
            <a:r>
              <a:rPr lang="en-US" sz="1900" dirty="0" smtClean="0">
                <a:solidFill>
                  <a:srgbClr val="000000"/>
                </a:solidFill>
                <a:latin typeface="Century Schoolbook"/>
                <a:ea typeface="DejaVu Sans" charset="0"/>
                <a:cs typeface="Century Schoolbook"/>
              </a:rPr>
              <a:t>)</a:t>
            </a:r>
          </a:p>
        </p:txBody>
      </p:sp>
      <p:pic>
        <p:nvPicPr>
          <p:cNvPr id="23" name="Picture 22" descr="myextcurve_slctn.tiff"/>
          <p:cNvPicPr>
            <a:picLocks noChangeAspect="1"/>
          </p:cNvPicPr>
          <p:nvPr/>
        </p:nvPicPr>
        <p:blipFill>
          <a:blip r:embed="rId3"/>
          <a:stretch>
            <a:fillRect/>
          </a:stretch>
        </p:blipFill>
        <p:spPr>
          <a:xfrm>
            <a:off x="1832400" y="1570037"/>
            <a:ext cx="6944400" cy="5350124"/>
          </a:xfrm>
          <a:prstGeom prst="rect">
            <a:avLst/>
          </a:prstGeom>
        </p:spPr>
      </p:pic>
      <p:pic>
        <p:nvPicPr>
          <p:cNvPr id="24" name="Picture 23" descr="extcurve_slctn.tiff"/>
          <p:cNvPicPr>
            <a:picLocks noChangeAspect="1"/>
          </p:cNvPicPr>
          <p:nvPr/>
        </p:nvPicPr>
        <p:blipFill>
          <a:blip r:embed="rId4"/>
          <a:stretch>
            <a:fillRect/>
          </a:stretch>
        </p:blipFill>
        <p:spPr>
          <a:xfrm>
            <a:off x="1839912" y="1570037"/>
            <a:ext cx="6942696" cy="5356354"/>
          </a:xfrm>
          <a:prstGeom prst="rect">
            <a:avLst/>
          </a:prstGeom>
        </p:spPr>
      </p:pic>
      <p:sp>
        <p:nvSpPr>
          <p:cNvPr id="16" name="Rectangle 15"/>
          <p:cNvSpPr/>
          <p:nvPr/>
        </p:nvSpPr>
        <p:spPr bwMode="auto">
          <a:xfrm rot="19482394">
            <a:off x="2422153" y="5315530"/>
            <a:ext cx="1051839" cy="239895"/>
          </a:xfrm>
          <a:prstGeom prst="rect">
            <a:avLst/>
          </a:prstGeom>
          <a:solidFill>
            <a:schemeClr val="bg1"/>
          </a:solidFill>
          <a:ln w="9525" cap="flat" cmpd="sng" algn="ctr">
            <a:noFill/>
            <a:prstDash val="solid"/>
            <a:round/>
            <a:headEnd type="none" w="med" len="med"/>
            <a:tailEnd type="none" w="med" len="med"/>
          </a:ln>
          <a:effectLst/>
        </p:spPr>
        <p:txBody>
          <a:bodyPr vert="horz" wrap="square" lIns="91401" tIns="45701" rIns="91401" bIns="45701" numCol="1" rtlCol="0" anchor="t" anchorCtr="0" compatLnSpc="1">
            <a:prstTxWarp prst="textNoShape">
              <a:avLst/>
            </a:prstTxWarp>
          </a:bodyPr>
          <a:lstStyle/>
          <a:p>
            <a:endParaRPr lang="en-GB" dirty="0"/>
          </a:p>
        </p:txBody>
      </p:sp>
      <p:sp>
        <p:nvSpPr>
          <p:cNvPr id="17" name="Rectangle 16"/>
          <p:cNvSpPr/>
          <p:nvPr/>
        </p:nvSpPr>
        <p:spPr bwMode="auto">
          <a:xfrm rot="19017701">
            <a:off x="1859218" y="5712425"/>
            <a:ext cx="1078077" cy="335463"/>
          </a:xfrm>
          <a:prstGeom prst="rect">
            <a:avLst/>
          </a:prstGeom>
          <a:solidFill>
            <a:schemeClr val="bg1"/>
          </a:solidFill>
          <a:ln w="9525" cap="flat" cmpd="sng" algn="ctr">
            <a:noFill/>
            <a:prstDash val="solid"/>
            <a:round/>
            <a:headEnd type="none" w="med" len="med"/>
            <a:tailEnd type="none" w="med" len="med"/>
          </a:ln>
          <a:effectLst/>
        </p:spPr>
        <p:txBody>
          <a:bodyPr vert="horz" wrap="square" lIns="91401" tIns="45701" rIns="91401" bIns="45701" numCol="1" rtlCol="0" anchor="t" anchorCtr="0" compatLnSpc="1">
            <a:prstTxWarp prst="textNoShape">
              <a:avLst/>
            </a:prstTxWarp>
          </a:bodyPr>
          <a:lstStyle/>
          <a:p>
            <a:endParaRPr lang="en-GB" dirty="0"/>
          </a:p>
        </p:txBody>
      </p:sp>
      <p:sp>
        <p:nvSpPr>
          <p:cNvPr id="18" name="Rectangle 17"/>
          <p:cNvSpPr/>
          <p:nvPr/>
        </p:nvSpPr>
        <p:spPr bwMode="auto">
          <a:xfrm rot="19233657">
            <a:off x="2929118" y="4715911"/>
            <a:ext cx="504956" cy="200003"/>
          </a:xfrm>
          <a:prstGeom prst="rect">
            <a:avLst/>
          </a:prstGeom>
          <a:solidFill>
            <a:schemeClr val="bg1"/>
          </a:solidFill>
          <a:ln w="9525" cap="flat" cmpd="sng" algn="ctr">
            <a:noFill/>
            <a:prstDash val="solid"/>
            <a:round/>
            <a:headEnd type="none" w="med" len="med"/>
            <a:tailEnd type="none" w="med" len="med"/>
          </a:ln>
          <a:effectLst/>
        </p:spPr>
        <p:txBody>
          <a:bodyPr vert="horz" wrap="square" lIns="91401" tIns="45701" rIns="91401" bIns="45701" numCol="1" rtlCol="0" anchor="t" anchorCtr="0" compatLnSpc="1">
            <a:prstTxWarp prst="textNoShape">
              <a:avLst/>
            </a:prstTxWarp>
          </a:bodyPr>
          <a:lstStyle/>
          <a:p>
            <a:endParaRPr lang="en-GB" dirty="0"/>
          </a:p>
        </p:txBody>
      </p:sp>
      <p:sp>
        <p:nvSpPr>
          <p:cNvPr id="21" name="Text Box 1"/>
          <p:cNvSpPr txBox="1">
            <a:spLocks noChangeArrowheads="1"/>
          </p:cNvSpPr>
          <p:nvPr/>
        </p:nvSpPr>
        <p:spPr bwMode="auto">
          <a:xfrm>
            <a:off x="5" y="198004"/>
            <a:ext cx="10080624" cy="469900"/>
          </a:xfrm>
          <a:prstGeom prst="rect">
            <a:avLst/>
          </a:prstGeom>
          <a:noFill/>
          <a:ln w="9525">
            <a:noFill/>
            <a:round/>
            <a:headEnd/>
            <a:tailEnd/>
          </a:ln>
          <a:effectLst/>
        </p:spPr>
        <p:txBody>
          <a:bodyPr wrap="none" lIns="89964" tIns="44982" rIns="89964" bIns="44982">
            <a:prstTxWarp prst="textNoShape">
              <a:avLst/>
            </a:prstTxWarp>
          </a:bodyPr>
          <a:lstStyle/>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3200" dirty="0" smtClean="0">
                <a:solidFill>
                  <a:srgbClr val="000000"/>
                </a:solidFill>
                <a:latin typeface="Apple Chancery"/>
                <a:ea typeface="DejaVu Sans" charset="0"/>
                <a:cs typeface="Apple Chancery"/>
              </a:rPr>
              <a:t>Simultaneous SED analysis: Results</a:t>
            </a:r>
            <a:endParaRPr lang="en-US" sz="3200" dirty="0">
              <a:solidFill>
                <a:srgbClr val="000000"/>
              </a:solidFill>
              <a:latin typeface="Apple Chancery"/>
              <a:ea typeface="DejaVu Sans" charset="0"/>
              <a:cs typeface="Apple Chancery"/>
            </a:endParaRPr>
          </a:p>
        </p:txBody>
      </p:sp>
      <p:pic>
        <p:nvPicPr>
          <p:cNvPr id="20" name="Picture 19" descr="MPElogo.gif"/>
          <p:cNvPicPr>
            <a:picLocks noChangeAspect="1"/>
          </p:cNvPicPr>
          <p:nvPr/>
        </p:nvPicPr>
        <p:blipFill>
          <a:blip r:embed="rId5"/>
          <a:stretch>
            <a:fillRect/>
          </a:stretch>
        </p:blipFill>
        <p:spPr>
          <a:xfrm>
            <a:off x="163516" y="122237"/>
            <a:ext cx="767655" cy="727604"/>
          </a:xfrm>
          <a:prstGeom prst="rect">
            <a:avLst/>
          </a:prstGeom>
        </p:spPr>
      </p:pic>
      <p:sp>
        <p:nvSpPr>
          <p:cNvPr id="25" name="Rectangle 24"/>
          <p:cNvSpPr/>
          <p:nvPr/>
        </p:nvSpPr>
        <p:spPr>
          <a:xfrm>
            <a:off x="1306513" y="884238"/>
            <a:ext cx="7467600" cy="66294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sp>
        <p:nvSpPr>
          <p:cNvPr id="26" name="Rectangle 25"/>
          <p:cNvSpPr/>
          <p:nvPr/>
        </p:nvSpPr>
        <p:spPr>
          <a:xfrm>
            <a:off x="2830513" y="2179637"/>
            <a:ext cx="381000" cy="160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sp>
        <p:nvSpPr>
          <p:cNvPr id="9" name="TextBox 8"/>
          <p:cNvSpPr txBox="1"/>
          <p:nvPr/>
        </p:nvSpPr>
        <p:spPr>
          <a:xfrm>
            <a:off x="2830512" y="2067579"/>
            <a:ext cx="1577478" cy="1178848"/>
          </a:xfrm>
          <a:prstGeom prst="rect">
            <a:avLst/>
          </a:prstGeom>
          <a:noFill/>
        </p:spPr>
        <p:txBody>
          <a:bodyPr wrap="none" lIns="91401" tIns="45701" rIns="91401" bIns="45701" rtlCol="0">
            <a:spAutoFit/>
          </a:bodyPr>
          <a:lstStyle/>
          <a:p>
            <a:r>
              <a:rPr lang="en-GB" sz="1700" dirty="0" smtClean="0">
                <a:solidFill>
                  <a:srgbClr val="000000"/>
                </a:solidFill>
                <a:latin typeface="Century Schoolbook"/>
                <a:cs typeface="Century Schoolbook"/>
              </a:rPr>
              <a:t>Low A</a:t>
            </a:r>
            <a:r>
              <a:rPr lang="en-GB" sz="1700" baseline="-25000" dirty="0" smtClean="0">
                <a:solidFill>
                  <a:srgbClr val="000000"/>
                </a:solidFill>
                <a:latin typeface="Century Schoolbook"/>
                <a:cs typeface="Century Schoolbook"/>
              </a:rPr>
              <a:t>V</a:t>
            </a:r>
            <a:r>
              <a:rPr lang="en-GB" sz="1700" dirty="0" smtClean="0">
                <a:solidFill>
                  <a:srgbClr val="000000"/>
                </a:solidFill>
                <a:latin typeface="Century Schoolbook"/>
                <a:cs typeface="Century Schoolbook"/>
              </a:rPr>
              <a:t> </a:t>
            </a:r>
            <a:r>
              <a:rPr lang="en-GB" sz="1700" dirty="0" err="1" smtClean="0">
                <a:solidFill>
                  <a:srgbClr val="000000"/>
                </a:solidFill>
                <a:latin typeface="Century Schoolbook"/>
                <a:cs typeface="Century Schoolbook"/>
              </a:rPr>
              <a:t>GRBs</a:t>
            </a:r>
            <a:endParaRPr lang="en-GB" sz="1700" dirty="0" smtClean="0">
              <a:solidFill>
                <a:srgbClr val="000000"/>
              </a:solidFill>
              <a:latin typeface="Century Schoolbook"/>
              <a:cs typeface="Century Schoolbook"/>
            </a:endParaRPr>
          </a:p>
          <a:p>
            <a:r>
              <a:rPr lang="en-GB" sz="1700" dirty="0" smtClean="0">
                <a:solidFill>
                  <a:srgbClr val="000000"/>
                </a:solidFill>
                <a:latin typeface="Century Schoolbook"/>
                <a:cs typeface="Century Schoolbook"/>
              </a:rPr>
              <a:t>SMC</a:t>
            </a:r>
          </a:p>
          <a:p>
            <a:r>
              <a:rPr lang="en-GB" sz="1700" dirty="0" smtClean="0">
                <a:solidFill>
                  <a:srgbClr val="000000"/>
                </a:solidFill>
                <a:latin typeface="Century Schoolbook"/>
                <a:cs typeface="Century Schoolbook"/>
              </a:rPr>
              <a:t>LMC</a:t>
            </a:r>
          </a:p>
          <a:p>
            <a:r>
              <a:rPr lang="en-GB" sz="1700" dirty="0" smtClean="0">
                <a:solidFill>
                  <a:srgbClr val="000000"/>
                </a:solidFill>
                <a:latin typeface="Century Schoolbook"/>
                <a:cs typeface="Century Schoolbook"/>
              </a:rPr>
              <a:t>Milky Way</a:t>
            </a:r>
            <a:endParaRPr lang="en-GB" sz="1700" dirty="0">
              <a:solidFill>
                <a:srgbClr val="000000"/>
              </a:solidFill>
              <a:latin typeface="Century Schoolbook"/>
              <a:cs typeface="Century Schoolbook"/>
            </a:endParaRPr>
          </a:p>
        </p:txBody>
      </p:sp>
      <p:sp>
        <p:nvSpPr>
          <p:cNvPr id="15" name="TextBox 14"/>
          <p:cNvSpPr txBox="1"/>
          <p:nvPr/>
        </p:nvSpPr>
        <p:spPr>
          <a:xfrm>
            <a:off x="2830513" y="3145127"/>
            <a:ext cx="1524000" cy="634699"/>
          </a:xfrm>
          <a:prstGeom prst="rect">
            <a:avLst/>
          </a:prstGeom>
          <a:noFill/>
        </p:spPr>
        <p:txBody>
          <a:bodyPr wrap="square" lIns="91401" tIns="45701" rIns="91401" bIns="45701" rtlCol="0">
            <a:spAutoFit/>
          </a:bodyPr>
          <a:lstStyle/>
          <a:p>
            <a:r>
              <a:rPr lang="en-GB" sz="1700" dirty="0" smtClean="0">
                <a:solidFill>
                  <a:srgbClr val="000000"/>
                </a:solidFill>
                <a:latin typeface="Century Schoolbook"/>
                <a:cs typeface="Century Schoolbook"/>
              </a:rPr>
              <a:t>GRB 070802</a:t>
            </a:r>
          </a:p>
          <a:p>
            <a:r>
              <a:rPr lang="en-GB" sz="1700" dirty="0" smtClean="0">
                <a:solidFill>
                  <a:srgbClr val="000000"/>
                </a:solidFill>
                <a:latin typeface="Century Schoolbook"/>
                <a:cs typeface="Century Schoolbook"/>
              </a:rPr>
              <a:t>GRB 080607</a:t>
            </a:r>
          </a:p>
        </p:txBody>
      </p:sp>
      <p:sp>
        <p:nvSpPr>
          <p:cNvPr id="27" name="TextBox 26"/>
          <p:cNvSpPr txBox="1"/>
          <p:nvPr/>
        </p:nvSpPr>
        <p:spPr>
          <a:xfrm>
            <a:off x="7478712" y="7125667"/>
            <a:ext cx="1284255" cy="387970"/>
          </a:xfrm>
          <a:prstGeom prst="rect">
            <a:avLst/>
          </a:prstGeom>
          <a:noFill/>
        </p:spPr>
        <p:txBody>
          <a:bodyPr wrap="none" lIns="100750" tIns="50377" rIns="100750" bIns="50377" rtlCol="0">
            <a:spAutoFit/>
          </a:bodyPr>
          <a:lstStyle/>
          <a:p>
            <a:r>
              <a:rPr lang="en-GB" b="1" dirty="0" smtClean="0">
                <a:solidFill>
                  <a:srgbClr val="000000"/>
                </a:solidFill>
                <a:latin typeface="Times New Roman"/>
                <a:cs typeface="Times New Roman"/>
              </a:rPr>
              <a:t>Schady+12</a:t>
            </a:r>
            <a:endParaRPr lang="en-GB" b="1" dirty="0">
              <a:solidFill>
                <a:srgbClr val="000000"/>
              </a:solidFill>
              <a:latin typeface="Times New Roman"/>
              <a:cs typeface="Times New Roman"/>
            </a:endParaRPr>
          </a:p>
        </p:txBody>
      </p:sp>
      <p:sp>
        <p:nvSpPr>
          <p:cNvPr id="29" name="TextBox 28"/>
          <p:cNvSpPr txBox="1"/>
          <p:nvPr/>
        </p:nvSpPr>
        <p:spPr>
          <a:xfrm rot="19724571">
            <a:off x="6576931" y="3194015"/>
            <a:ext cx="1159265" cy="666644"/>
          </a:xfrm>
          <a:prstGeom prst="rect">
            <a:avLst/>
          </a:prstGeom>
          <a:noFill/>
        </p:spPr>
        <p:txBody>
          <a:bodyPr wrap="square" rtlCol="0">
            <a:spAutoFit/>
          </a:bodyPr>
          <a:lstStyle/>
          <a:p>
            <a:r>
              <a:rPr lang="en-GB" b="1" dirty="0" smtClean="0">
                <a:solidFill>
                  <a:srgbClr val="1CD30F"/>
                </a:solidFill>
              </a:rPr>
              <a:t>A</a:t>
            </a:r>
            <a:r>
              <a:rPr lang="en-GB" b="1" baseline="-25000" dirty="0" smtClean="0">
                <a:solidFill>
                  <a:srgbClr val="1CD30F"/>
                </a:solidFill>
              </a:rPr>
              <a:t>v</a:t>
            </a:r>
            <a:r>
              <a:rPr lang="en-GB" b="1" dirty="0" smtClean="0">
                <a:solidFill>
                  <a:srgbClr val="1CD30F"/>
                </a:solidFill>
              </a:rPr>
              <a:t> = 1.2</a:t>
            </a:r>
            <a:endParaRPr lang="en-GB" b="1" dirty="0" smtClean="0">
              <a:solidFill>
                <a:srgbClr val="1CD30F"/>
              </a:solidFill>
              <a:latin typeface="Times New Roman"/>
              <a:cs typeface="Times New Roman"/>
            </a:endParaRPr>
          </a:p>
          <a:p>
            <a:endParaRPr lang="en-GB" b="1" dirty="0">
              <a:solidFill>
                <a:srgbClr val="1CD30F"/>
              </a:solidFill>
            </a:endParaRPr>
          </a:p>
        </p:txBody>
      </p:sp>
      <p:sp>
        <p:nvSpPr>
          <p:cNvPr id="30" name="TextBox 29"/>
          <p:cNvSpPr txBox="1"/>
          <p:nvPr/>
        </p:nvSpPr>
        <p:spPr>
          <a:xfrm rot="20583159">
            <a:off x="6433165" y="4404945"/>
            <a:ext cx="1012354" cy="378565"/>
          </a:xfrm>
          <a:prstGeom prst="rect">
            <a:avLst/>
          </a:prstGeom>
          <a:noFill/>
        </p:spPr>
        <p:txBody>
          <a:bodyPr wrap="none" rtlCol="0">
            <a:spAutoFit/>
          </a:bodyPr>
          <a:lstStyle/>
          <a:p>
            <a:r>
              <a:rPr lang="en-GB" b="1" dirty="0" smtClean="0">
                <a:solidFill>
                  <a:srgbClr val="FF6600"/>
                </a:solidFill>
              </a:rPr>
              <a:t>A</a:t>
            </a:r>
            <a:r>
              <a:rPr lang="en-GB" b="1" baseline="-25000" dirty="0" smtClean="0">
                <a:solidFill>
                  <a:srgbClr val="FF6600"/>
                </a:solidFill>
              </a:rPr>
              <a:t>v</a:t>
            </a:r>
            <a:r>
              <a:rPr lang="en-GB" b="1" dirty="0" smtClean="0">
                <a:solidFill>
                  <a:srgbClr val="FF6600"/>
                </a:solidFill>
              </a:rPr>
              <a:t> = 3.2</a:t>
            </a:r>
            <a:endParaRPr lang="en-GB" b="1" dirty="0">
              <a:solidFill>
                <a:srgbClr val="FF6600"/>
              </a:solidFill>
            </a:endParaRPr>
          </a:p>
        </p:txBody>
      </p:sp>
      <p:sp>
        <p:nvSpPr>
          <p:cNvPr id="31" name="TextBox 30"/>
          <p:cNvSpPr txBox="1"/>
          <p:nvPr/>
        </p:nvSpPr>
        <p:spPr>
          <a:xfrm rot="19080321">
            <a:off x="5654543" y="2548756"/>
            <a:ext cx="1307569" cy="378565"/>
          </a:xfrm>
          <a:prstGeom prst="rect">
            <a:avLst/>
          </a:prstGeom>
          <a:noFill/>
        </p:spPr>
        <p:txBody>
          <a:bodyPr wrap="none" rtlCol="0">
            <a:spAutoFit/>
          </a:bodyPr>
          <a:lstStyle/>
          <a:p>
            <a:r>
              <a:rPr lang="en-GB" b="1" dirty="0" smtClean="0">
                <a:solidFill>
                  <a:srgbClr val="000000"/>
                </a:solidFill>
              </a:rPr>
              <a:t>&lt;A</a:t>
            </a:r>
            <a:r>
              <a:rPr lang="en-GB" b="1" baseline="-25000" dirty="0" smtClean="0">
                <a:solidFill>
                  <a:srgbClr val="000000"/>
                </a:solidFill>
              </a:rPr>
              <a:t>V</a:t>
            </a:r>
            <a:r>
              <a:rPr lang="en-GB" b="1" dirty="0" smtClean="0">
                <a:solidFill>
                  <a:srgbClr val="000000"/>
                </a:solidFill>
              </a:rPr>
              <a:t>&gt; = 0.3</a:t>
            </a:r>
            <a:endParaRPr lang="en-GB" b="1" dirty="0">
              <a:solidFill>
                <a:srgbClr val="000000"/>
              </a:solidFill>
            </a:endParaRPr>
          </a:p>
        </p:txBody>
      </p:sp>
      <p:sp>
        <p:nvSpPr>
          <p:cNvPr id="32" name="TextBox 31"/>
          <p:cNvSpPr txBox="1"/>
          <p:nvPr/>
        </p:nvSpPr>
        <p:spPr>
          <a:xfrm rot="19544671">
            <a:off x="6498451" y="3484426"/>
            <a:ext cx="1315948" cy="378565"/>
          </a:xfrm>
          <a:prstGeom prst="rect">
            <a:avLst/>
          </a:prstGeom>
          <a:noFill/>
        </p:spPr>
        <p:txBody>
          <a:bodyPr wrap="none" rtlCol="0">
            <a:spAutoFit/>
          </a:bodyPr>
          <a:lstStyle/>
          <a:p>
            <a:r>
              <a:rPr lang="en-GB" b="1" dirty="0" smtClean="0">
                <a:solidFill>
                  <a:srgbClr val="1CD30F"/>
                </a:solidFill>
                <a:latin typeface="Times New Roman"/>
                <a:cs typeface="Times New Roman"/>
              </a:rPr>
              <a:t>(Perley+11)</a:t>
            </a:r>
            <a:endParaRPr lang="en-GB" b="1" dirty="0">
              <a:solidFill>
                <a:srgbClr val="1CD30F"/>
              </a:solidFill>
              <a:latin typeface="Times New Roman"/>
              <a:cs typeface="Times New Roman"/>
            </a:endParaRPr>
          </a:p>
        </p:txBody>
      </p:sp>
      <p:sp>
        <p:nvSpPr>
          <p:cNvPr id="33" name="TextBox 32"/>
          <p:cNvSpPr txBox="1"/>
          <p:nvPr/>
        </p:nvSpPr>
        <p:spPr>
          <a:xfrm rot="20689537">
            <a:off x="6274545" y="4646445"/>
            <a:ext cx="1752365" cy="378565"/>
          </a:xfrm>
          <a:prstGeom prst="rect">
            <a:avLst/>
          </a:prstGeom>
          <a:noFill/>
        </p:spPr>
        <p:txBody>
          <a:bodyPr wrap="none" rtlCol="0">
            <a:spAutoFit/>
          </a:bodyPr>
          <a:lstStyle/>
          <a:p>
            <a:r>
              <a:rPr lang="en-GB" b="1" dirty="0" smtClean="0">
                <a:solidFill>
                  <a:srgbClr val="FF6600"/>
                </a:solidFill>
                <a:latin typeface="Times New Roman"/>
                <a:cs typeface="Times New Roman"/>
              </a:rPr>
              <a:t>(Elíasdóttir+09)</a:t>
            </a:r>
            <a:endParaRPr lang="en-GB" b="1" dirty="0">
              <a:solidFill>
                <a:srgbClr val="FF66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5" grpId="0"/>
      <p:bldP spid="29" grpId="0"/>
      <p:bldP spid="30" grpId="0"/>
      <p:bldP spid="32" grpId="0"/>
      <p:bldP spid="33"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5" y="198004"/>
            <a:ext cx="10080624" cy="469900"/>
          </a:xfrm>
          <a:prstGeom prst="rect">
            <a:avLst/>
          </a:prstGeom>
          <a:noFill/>
          <a:ln w="9525">
            <a:noFill/>
            <a:round/>
            <a:headEnd/>
            <a:tailEnd/>
          </a:ln>
          <a:effectLst/>
        </p:spPr>
        <p:txBody>
          <a:bodyPr wrap="none" lIns="89964" tIns="44982" rIns="89964" bIns="44982">
            <a:prstTxWarp prst="textNoShape">
              <a:avLst/>
            </a:prstTxWarp>
          </a:bodyPr>
          <a:lstStyle/>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3200" dirty="0" smtClean="0">
                <a:solidFill>
                  <a:srgbClr val="000000"/>
                </a:solidFill>
                <a:latin typeface="Apple Chancery"/>
                <a:ea typeface="DejaVu Sans" charset="0"/>
                <a:cs typeface="Apple Chancery"/>
              </a:rPr>
              <a:t>Dust depletion vs. Dust Extinction</a:t>
            </a:r>
            <a:endParaRPr lang="en-US" sz="3200" dirty="0">
              <a:solidFill>
                <a:srgbClr val="000000"/>
              </a:solidFill>
              <a:latin typeface="Apple Chancery"/>
              <a:ea typeface="DejaVu Sans" charset="0"/>
              <a:cs typeface="Apple Chancery"/>
            </a:endParaRPr>
          </a:p>
        </p:txBody>
      </p:sp>
      <p:pic>
        <p:nvPicPr>
          <p:cNvPr id="3" name="Picture 2" descr="AvvsFeZn.tiff"/>
          <p:cNvPicPr>
            <a:picLocks noChangeAspect="1"/>
          </p:cNvPicPr>
          <p:nvPr/>
        </p:nvPicPr>
        <p:blipFill>
          <a:blip r:embed="rId2"/>
          <a:stretch>
            <a:fillRect/>
          </a:stretch>
        </p:blipFill>
        <p:spPr>
          <a:xfrm>
            <a:off x="1001712" y="884237"/>
            <a:ext cx="8077199" cy="6522870"/>
          </a:xfrm>
          <a:prstGeom prst="rect">
            <a:avLst/>
          </a:prstGeom>
        </p:spPr>
      </p:pic>
      <p:sp>
        <p:nvSpPr>
          <p:cNvPr id="4" name="Oval 3"/>
          <p:cNvSpPr/>
          <p:nvPr/>
        </p:nvSpPr>
        <p:spPr bwMode="auto">
          <a:xfrm>
            <a:off x="7554912" y="1798637"/>
            <a:ext cx="990600" cy="9906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01" tIns="45701" rIns="91401" bIns="45701" numCol="1" rtlCol="0" anchor="t" anchorCtr="0" compatLnSpc="1">
            <a:prstTxWarp prst="textNoShape">
              <a:avLst/>
            </a:prstTxWarp>
          </a:bodyPr>
          <a:lstStyle/>
          <a:p>
            <a:endParaRPr lang="en-GB" dirty="0"/>
          </a:p>
        </p:txBody>
      </p:sp>
      <p:sp>
        <p:nvSpPr>
          <p:cNvPr id="5" name="TextBox 4"/>
          <p:cNvSpPr txBox="1"/>
          <p:nvPr/>
        </p:nvSpPr>
        <p:spPr>
          <a:xfrm>
            <a:off x="7234286" y="1343910"/>
            <a:ext cx="1539826" cy="378527"/>
          </a:xfrm>
          <a:prstGeom prst="rect">
            <a:avLst/>
          </a:prstGeom>
          <a:noFill/>
        </p:spPr>
        <p:txBody>
          <a:bodyPr wrap="none" lIns="91401" tIns="45701" rIns="91401" bIns="45701" rtlCol="0">
            <a:spAutoFit/>
          </a:bodyPr>
          <a:lstStyle/>
          <a:p>
            <a:r>
              <a:rPr lang="en-GB" b="1" dirty="0" smtClean="0">
                <a:solidFill>
                  <a:srgbClr val="FF0000"/>
                </a:solidFill>
                <a:latin typeface="Century Schoolbook"/>
                <a:cs typeface="Century Schoolbook"/>
              </a:rPr>
              <a:t>GRB070802</a:t>
            </a:r>
            <a:endParaRPr lang="en-GB" b="1" dirty="0">
              <a:solidFill>
                <a:srgbClr val="FF0000"/>
              </a:solidFill>
              <a:latin typeface="Century Schoolbook"/>
              <a:cs typeface="Century Schoolbook"/>
            </a:endParaRPr>
          </a:p>
        </p:txBody>
      </p:sp>
      <p:sp>
        <p:nvSpPr>
          <p:cNvPr id="7" name="TextBox 6"/>
          <p:cNvSpPr txBox="1"/>
          <p:nvPr/>
        </p:nvSpPr>
        <p:spPr>
          <a:xfrm>
            <a:off x="7612912" y="6982710"/>
            <a:ext cx="1466000" cy="378527"/>
          </a:xfrm>
          <a:prstGeom prst="rect">
            <a:avLst/>
          </a:prstGeom>
          <a:noFill/>
        </p:spPr>
        <p:txBody>
          <a:bodyPr wrap="none" lIns="91401" tIns="45701" rIns="91401" bIns="45701" rtlCol="0">
            <a:spAutoFit/>
          </a:bodyPr>
          <a:lstStyle/>
          <a:p>
            <a:r>
              <a:rPr lang="en-GB" b="1" dirty="0" smtClean="0">
                <a:solidFill>
                  <a:srgbClr val="000000"/>
                </a:solidFill>
                <a:latin typeface="Century Schoolbook"/>
                <a:cs typeface="Century Schoolbook"/>
              </a:rPr>
              <a:t>Schady+11</a:t>
            </a:r>
          </a:p>
        </p:txBody>
      </p:sp>
      <p:sp>
        <p:nvSpPr>
          <p:cNvPr id="9" name="Rectangle 8"/>
          <p:cNvSpPr/>
          <p:nvPr/>
        </p:nvSpPr>
        <p:spPr>
          <a:xfrm>
            <a:off x="1001712" y="884237"/>
            <a:ext cx="8077199" cy="6527097"/>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a:p>
        </p:txBody>
      </p:sp>
      <p:pic>
        <p:nvPicPr>
          <p:cNvPr id="10" name="Picture 9" descr="MPElogo.gif"/>
          <p:cNvPicPr>
            <a:picLocks noChangeAspect="1"/>
          </p:cNvPicPr>
          <p:nvPr/>
        </p:nvPicPr>
        <p:blipFill>
          <a:blip r:embed="rId3"/>
          <a:stretch>
            <a:fillRect/>
          </a:stretch>
        </p:blipFill>
        <p:spPr>
          <a:xfrm>
            <a:off x="163516" y="122237"/>
            <a:ext cx="767655" cy="72760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690104" y="7208838"/>
            <a:ext cx="4578808" cy="302670"/>
          </a:xfrm>
          <a:prstGeom prst="rect">
            <a:avLst/>
          </a:prstGeom>
          <a:solidFill>
            <a:schemeClr val="bg1"/>
          </a:solidFill>
        </p:spPr>
        <p:txBody>
          <a:bodyPr wrap="square" lIns="91430" tIns="45716" rIns="91430" bIns="45716" rtlCol="0">
            <a:spAutoFit/>
          </a:bodyPr>
          <a:lstStyle/>
          <a:p>
            <a:pPr algn="ctr"/>
            <a:r>
              <a:rPr lang="en-GB" sz="1300" b="1" dirty="0" err="1" smtClean="0">
                <a:solidFill>
                  <a:srgbClr val="595959"/>
                </a:solidFill>
                <a:latin typeface="Times New Roman"/>
                <a:cs typeface="Times New Roman"/>
              </a:rPr>
              <a:t>z</a:t>
            </a:r>
            <a:endParaRPr lang="en-GB" sz="1300" b="1" dirty="0">
              <a:solidFill>
                <a:srgbClr val="595959"/>
              </a:solidFill>
              <a:latin typeface="Times New Roman"/>
              <a:cs typeface="Times New Roman"/>
            </a:endParaRPr>
          </a:p>
        </p:txBody>
      </p:sp>
      <p:pic>
        <p:nvPicPr>
          <p:cNvPr id="8" name="Picture 7" descr="GRB_zdist.tiff"/>
          <p:cNvPicPr>
            <a:picLocks noChangeAspect="1"/>
          </p:cNvPicPr>
          <p:nvPr/>
        </p:nvPicPr>
        <p:blipFill>
          <a:blip r:embed="rId2"/>
          <a:stretch>
            <a:fillRect/>
          </a:stretch>
        </p:blipFill>
        <p:spPr>
          <a:xfrm>
            <a:off x="647418" y="4237038"/>
            <a:ext cx="4316694" cy="3070161"/>
          </a:xfrm>
          <a:prstGeom prst="rect">
            <a:avLst/>
          </a:prstGeom>
        </p:spPr>
      </p:pic>
      <p:pic>
        <p:nvPicPr>
          <p:cNvPr id="2" name="Picture 5" descr="fruchter"/>
          <p:cNvPicPr>
            <a:picLocks noChangeAspect="1" noChangeArrowheads="1"/>
          </p:cNvPicPr>
          <p:nvPr/>
        </p:nvPicPr>
        <p:blipFill>
          <a:blip r:embed="rId3"/>
          <a:srcRect/>
          <a:stretch>
            <a:fillRect/>
          </a:stretch>
        </p:blipFill>
        <p:spPr bwMode="auto">
          <a:xfrm>
            <a:off x="619479" y="827923"/>
            <a:ext cx="4372749" cy="3206683"/>
          </a:xfrm>
          <a:prstGeom prst="rect">
            <a:avLst/>
          </a:prstGeom>
          <a:noFill/>
          <a:ln w="25400">
            <a:solidFill>
              <a:srgbClr val="FF0000"/>
            </a:solidFill>
          </a:ln>
        </p:spPr>
      </p:pic>
      <p:sp>
        <p:nvSpPr>
          <p:cNvPr id="3" name="TextBox 2"/>
          <p:cNvSpPr txBox="1"/>
          <p:nvPr/>
        </p:nvSpPr>
        <p:spPr>
          <a:xfrm rot="16200000">
            <a:off x="3373155" y="5708906"/>
            <a:ext cx="3398838" cy="302702"/>
          </a:xfrm>
          <a:prstGeom prst="rect">
            <a:avLst/>
          </a:prstGeom>
          <a:solidFill>
            <a:schemeClr val="bg1"/>
          </a:solidFill>
        </p:spPr>
        <p:txBody>
          <a:bodyPr wrap="square" lIns="91430" tIns="45716" rIns="91430" bIns="45716" rtlCol="0">
            <a:spAutoFit/>
          </a:bodyPr>
          <a:lstStyle/>
          <a:p>
            <a:pPr algn="ctr"/>
            <a:endParaRPr lang="en-GB" sz="1300" b="1" dirty="0">
              <a:solidFill>
                <a:srgbClr val="595959"/>
              </a:solidFill>
              <a:latin typeface="Times New Roman"/>
              <a:cs typeface="Times New Roman"/>
            </a:endParaRPr>
          </a:p>
        </p:txBody>
      </p:sp>
      <p:sp>
        <p:nvSpPr>
          <p:cNvPr id="4" name="TextBox 3"/>
          <p:cNvSpPr txBox="1"/>
          <p:nvPr/>
        </p:nvSpPr>
        <p:spPr>
          <a:xfrm rot="16200000">
            <a:off x="-1075834" y="5700141"/>
            <a:ext cx="3246439" cy="320233"/>
          </a:xfrm>
          <a:prstGeom prst="rect">
            <a:avLst/>
          </a:prstGeom>
          <a:solidFill>
            <a:schemeClr val="bg1"/>
          </a:solidFill>
        </p:spPr>
        <p:txBody>
          <a:bodyPr wrap="square" lIns="91430" tIns="45716" rIns="91430" bIns="45716" rtlCol="0">
            <a:spAutoFit/>
          </a:bodyPr>
          <a:lstStyle/>
          <a:p>
            <a:pPr algn="ctr"/>
            <a:r>
              <a:rPr lang="en-GB" sz="1400" b="1" dirty="0" smtClean="0">
                <a:solidFill>
                  <a:srgbClr val="595959"/>
                </a:solidFill>
                <a:latin typeface="Times New Roman"/>
                <a:cs typeface="Times New Roman"/>
              </a:rPr>
              <a:t>Number of </a:t>
            </a:r>
            <a:r>
              <a:rPr lang="en-GB" sz="1400" b="1" dirty="0" err="1" smtClean="0">
                <a:solidFill>
                  <a:srgbClr val="595959"/>
                </a:solidFill>
                <a:latin typeface="Times New Roman"/>
                <a:cs typeface="Times New Roman"/>
              </a:rPr>
              <a:t>GRBs</a:t>
            </a:r>
            <a:endParaRPr lang="en-GB" sz="1400" b="1" dirty="0">
              <a:solidFill>
                <a:srgbClr val="595959"/>
              </a:solidFill>
              <a:latin typeface="Times New Roman"/>
              <a:cs typeface="Times New Roman"/>
            </a:endParaRPr>
          </a:p>
        </p:txBody>
      </p:sp>
      <p:sp>
        <p:nvSpPr>
          <p:cNvPr id="5" name="TextBox 4"/>
          <p:cNvSpPr txBox="1"/>
          <p:nvPr/>
        </p:nvSpPr>
        <p:spPr>
          <a:xfrm>
            <a:off x="468313" y="4160837"/>
            <a:ext cx="4419600" cy="226470"/>
          </a:xfrm>
          <a:prstGeom prst="rect">
            <a:avLst/>
          </a:prstGeom>
          <a:solidFill>
            <a:schemeClr val="bg1"/>
          </a:solidFill>
        </p:spPr>
        <p:txBody>
          <a:bodyPr wrap="square" lIns="91430" tIns="45716" rIns="91430" bIns="45716" rtlCol="0">
            <a:spAutoFit/>
          </a:bodyPr>
          <a:lstStyle/>
          <a:p>
            <a:pPr algn="ctr"/>
            <a:endParaRPr lang="en-GB" sz="1300" b="1" dirty="0">
              <a:solidFill>
                <a:schemeClr val="tx1">
                  <a:lumMod val="65000"/>
                  <a:lumOff val="35000"/>
                </a:schemeClr>
              </a:solidFill>
              <a:latin typeface="Times New Roman"/>
              <a:cs typeface="Times New Roman"/>
            </a:endParaRPr>
          </a:p>
        </p:txBody>
      </p:sp>
      <p:sp>
        <p:nvSpPr>
          <p:cNvPr id="9" name="TextBox 8"/>
          <p:cNvSpPr txBox="1"/>
          <p:nvPr/>
        </p:nvSpPr>
        <p:spPr>
          <a:xfrm>
            <a:off x="1306512" y="4407782"/>
            <a:ext cx="2098606" cy="362655"/>
          </a:xfrm>
          <a:prstGeom prst="rect">
            <a:avLst/>
          </a:prstGeom>
          <a:noFill/>
        </p:spPr>
        <p:txBody>
          <a:bodyPr wrap="none" lIns="91430" tIns="45716" rIns="91430" bIns="45716" rtlCol="0">
            <a:spAutoFit/>
          </a:bodyPr>
          <a:lstStyle/>
          <a:p>
            <a:r>
              <a:rPr lang="en-US" sz="1700" b="1" dirty="0" smtClean="0">
                <a:solidFill>
                  <a:srgbClr val="000000"/>
                </a:solidFill>
                <a:latin typeface="Times New Roman" pitchFamily="-108" charset="0"/>
              </a:rPr>
              <a:t>&lt; </a:t>
            </a:r>
            <a:r>
              <a:rPr lang="en-US" sz="1700" b="1" dirty="0" err="1" smtClean="0">
                <a:solidFill>
                  <a:srgbClr val="000000"/>
                </a:solidFill>
                <a:latin typeface="Times New Roman" pitchFamily="-108" charset="0"/>
              </a:rPr>
              <a:t>z</a:t>
            </a:r>
            <a:r>
              <a:rPr lang="en-US" sz="1700" b="1" dirty="0" smtClean="0">
                <a:solidFill>
                  <a:srgbClr val="000000"/>
                </a:solidFill>
                <a:latin typeface="Times New Roman" pitchFamily="-108" charset="0"/>
              </a:rPr>
              <a:t> &gt;=2.2; Fynbo+09</a:t>
            </a:r>
          </a:p>
        </p:txBody>
      </p:sp>
      <p:sp>
        <p:nvSpPr>
          <p:cNvPr id="11" name="TextBox 10"/>
          <p:cNvSpPr txBox="1"/>
          <p:nvPr/>
        </p:nvSpPr>
        <p:spPr>
          <a:xfrm>
            <a:off x="360442" y="7197107"/>
            <a:ext cx="2086534" cy="378557"/>
          </a:xfrm>
          <a:prstGeom prst="rect">
            <a:avLst/>
          </a:prstGeom>
          <a:noFill/>
        </p:spPr>
        <p:txBody>
          <a:bodyPr wrap="none" lIns="91430" tIns="45716" rIns="91430" bIns="45716" rtlCol="0">
            <a:spAutoFit/>
          </a:bodyPr>
          <a:lstStyle/>
          <a:p>
            <a:r>
              <a:rPr lang="en-GB" b="1" dirty="0" smtClean="0">
                <a:solidFill>
                  <a:srgbClr val="000000"/>
                </a:solidFill>
                <a:latin typeface="Times New Roman"/>
                <a:cs typeface="Times New Roman"/>
              </a:rPr>
              <a:t>Credit: Edo Berger</a:t>
            </a:r>
            <a:endParaRPr lang="en-GB" b="1" dirty="0">
              <a:solidFill>
                <a:srgbClr val="000000"/>
              </a:solidFill>
              <a:latin typeface="Times New Roman"/>
              <a:cs typeface="Times New Roman"/>
            </a:endParaRPr>
          </a:p>
        </p:txBody>
      </p:sp>
      <p:sp>
        <p:nvSpPr>
          <p:cNvPr id="12" name="Rectangle 11"/>
          <p:cNvSpPr/>
          <p:nvPr/>
        </p:nvSpPr>
        <p:spPr>
          <a:xfrm>
            <a:off x="405074" y="4160837"/>
            <a:ext cx="4863838" cy="3398838"/>
          </a:xfrm>
          <a:prstGeom prst="rect">
            <a:avLst/>
          </a:prstGeom>
          <a:noFill/>
          <a:ln w="19050">
            <a:solidFill>
              <a:srgbClr val="0000FF"/>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sp>
        <p:nvSpPr>
          <p:cNvPr id="13" name="TextBox 12"/>
          <p:cNvSpPr txBox="1"/>
          <p:nvPr/>
        </p:nvSpPr>
        <p:spPr>
          <a:xfrm rot="16200000">
            <a:off x="3701641" y="5377761"/>
            <a:ext cx="2601679" cy="320233"/>
          </a:xfrm>
          <a:prstGeom prst="rect">
            <a:avLst/>
          </a:prstGeom>
          <a:noFill/>
        </p:spPr>
        <p:txBody>
          <a:bodyPr wrap="square" lIns="91430" tIns="45716" rIns="91430" bIns="45716" rtlCol="0">
            <a:spAutoFit/>
          </a:bodyPr>
          <a:lstStyle/>
          <a:p>
            <a:r>
              <a:rPr lang="en-GB" sz="1400" b="1" dirty="0" smtClean="0">
                <a:solidFill>
                  <a:srgbClr val="000000"/>
                </a:solidFill>
                <a:latin typeface="Helvetica"/>
                <a:cs typeface="Helvetica"/>
              </a:rPr>
              <a:t>GRB 090429B (</a:t>
            </a:r>
            <a:r>
              <a:rPr lang="en-GB" sz="1400" b="1" dirty="0" err="1" smtClean="0">
                <a:solidFill>
                  <a:srgbClr val="000000"/>
                </a:solidFill>
                <a:latin typeface="Helvetica"/>
                <a:cs typeface="Helvetica"/>
              </a:rPr>
              <a:t>z</a:t>
            </a:r>
            <a:r>
              <a:rPr lang="en-GB" sz="1400" b="1" dirty="0" smtClean="0">
                <a:solidFill>
                  <a:srgbClr val="000000"/>
                </a:solidFill>
                <a:latin typeface="Helvetica"/>
                <a:cs typeface="Helvetica"/>
              </a:rPr>
              <a:t>=9.4)</a:t>
            </a:r>
            <a:endParaRPr lang="en-GB" sz="1400" b="1" dirty="0">
              <a:solidFill>
                <a:srgbClr val="000000"/>
              </a:solidFill>
              <a:latin typeface="Helvetica"/>
              <a:cs typeface="Helvetica"/>
            </a:endParaRPr>
          </a:p>
        </p:txBody>
      </p:sp>
      <p:sp>
        <p:nvSpPr>
          <p:cNvPr id="14" name="Rectangle 13"/>
          <p:cNvSpPr/>
          <p:nvPr/>
        </p:nvSpPr>
        <p:spPr>
          <a:xfrm flipH="1">
            <a:off x="4919889" y="6993170"/>
            <a:ext cx="143999" cy="900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cxnSp>
        <p:nvCxnSpPr>
          <p:cNvPr id="15" name="Straight Connector 14"/>
          <p:cNvCxnSpPr/>
          <p:nvPr/>
        </p:nvCxnSpPr>
        <p:spPr>
          <a:xfrm>
            <a:off x="4811713" y="7092001"/>
            <a:ext cx="41894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H="1">
            <a:off x="4908643" y="6868814"/>
            <a:ext cx="193705"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592512" y="3629880"/>
            <a:ext cx="1431456" cy="378557"/>
          </a:xfrm>
          <a:prstGeom prst="rect">
            <a:avLst/>
          </a:prstGeom>
          <a:noFill/>
        </p:spPr>
        <p:txBody>
          <a:bodyPr wrap="none" lIns="91430" tIns="45716" rIns="91430" bIns="45716" rtlCol="0">
            <a:spAutoFit/>
          </a:bodyPr>
          <a:lstStyle/>
          <a:p>
            <a:r>
              <a:rPr lang="en-GB" b="1" dirty="0" smtClean="0">
                <a:solidFill>
                  <a:srgbClr val="FFFFFF"/>
                </a:solidFill>
                <a:latin typeface="Times New Roman"/>
                <a:cs typeface="Times New Roman"/>
              </a:rPr>
              <a:t>Fruchter+06</a:t>
            </a:r>
            <a:endParaRPr lang="en-GB" b="1" dirty="0">
              <a:solidFill>
                <a:srgbClr val="FFFFFF"/>
              </a:solidFill>
              <a:latin typeface="Times New Roman"/>
              <a:cs typeface="Times New Roman"/>
            </a:endParaRPr>
          </a:p>
        </p:txBody>
      </p:sp>
      <p:sp>
        <p:nvSpPr>
          <p:cNvPr id="18" name="Rectangle 28"/>
          <p:cNvSpPr>
            <a:spLocks noChangeArrowheads="1"/>
          </p:cNvSpPr>
          <p:nvPr/>
        </p:nvSpPr>
        <p:spPr bwMode="auto">
          <a:xfrm>
            <a:off x="480701" y="808037"/>
            <a:ext cx="4635812" cy="473976"/>
          </a:xfrm>
          <a:prstGeom prst="rect">
            <a:avLst/>
          </a:prstGeom>
          <a:solidFill>
            <a:schemeClr val="bg1"/>
          </a:solidFill>
          <a:ln w="19050">
            <a:solidFill>
              <a:srgbClr val="FF0000"/>
            </a:solidFill>
            <a:miter lim="800000"/>
            <a:headEnd/>
            <a:tailEnd/>
          </a:ln>
          <a:effectLst/>
        </p:spPr>
        <p:txBody>
          <a:bodyPr wrap="square" lIns="91430" tIns="45716" rIns="91430" bIns="45716">
            <a:prstTxWarp prst="textNoShape">
              <a:avLst/>
            </a:prstTxWarp>
            <a:spAutoFit/>
          </a:bodyPr>
          <a:lstStyle/>
          <a:p>
            <a:pPr algn="ctr"/>
            <a:r>
              <a:rPr lang="en-US" sz="2400" dirty="0" smtClean="0">
                <a:solidFill>
                  <a:srgbClr val="FF0000"/>
                </a:solidFill>
                <a:latin typeface="Times New Roman" pitchFamily="-108" charset="0"/>
              </a:rPr>
              <a:t>Probe young, star forming galaxies</a:t>
            </a:r>
          </a:p>
        </p:txBody>
      </p:sp>
      <p:pic>
        <p:nvPicPr>
          <p:cNvPr id="19" name="Picture 14" descr="f8"/>
          <p:cNvPicPr>
            <a:picLocks noChangeAspect="1" noChangeArrowheads="1"/>
          </p:cNvPicPr>
          <p:nvPr/>
        </p:nvPicPr>
        <p:blipFill>
          <a:blip r:embed="rId4"/>
          <a:srcRect/>
          <a:stretch>
            <a:fillRect/>
          </a:stretch>
        </p:blipFill>
        <p:spPr bwMode="auto">
          <a:xfrm>
            <a:off x="5532481" y="1646238"/>
            <a:ext cx="4384632" cy="5761037"/>
          </a:xfrm>
          <a:prstGeom prst="rect">
            <a:avLst/>
          </a:prstGeom>
          <a:noFill/>
          <a:ln w="19050">
            <a:solidFill>
              <a:schemeClr val="tx1"/>
            </a:solidFill>
          </a:ln>
        </p:spPr>
      </p:pic>
      <p:sp>
        <p:nvSpPr>
          <p:cNvPr id="22" name="Rectangle 21"/>
          <p:cNvSpPr/>
          <p:nvPr/>
        </p:nvSpPr>
        <p:spPr>
          <a:xfrm>
            <a:off x="6902838" y="5792560"/>
            <a:ext cx="1240846" cy="7809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sp>
        <p:nvSpPr>
          <p:cNvPr id="23" name="Title 1"/>
          <p:cNvSpPr txBox="1">
            <a:spLocks/>
          </p:cNvSpPr>
          <p:nvPr/>
        </p:nvSpPr>
        <p:spPr>
          <a:xfrm>
            <a:off x="1" y="-131391"/>
            <a:ext cx="10080624" cy="868362"/>
          </a:xfrm>
          <a:prstGeom prst="rect">
            <a:avLst/>
          </a:prstGeom>
        </p:spPr>
        <p:txBody>
          <a:bodyPr vert="horz" lIns="91430" tIns="45716" rIns="91430" bIns="45716" rtlCol="0" anchor="ctr">
            <a:noAutofit/>
          </a:bodyPr>
          <a:lstStyle/>
          <a:p>
            <a:pPr algn="ctr" defTabSz="914305" fontAlgn="auto" hangingPunct="1">
              <a:lnSpc>
                <a:spcPct val="100000"/>
              </a:lnSpc>
              <a:spcAft>
                <a:spcPts val="0"/>
              </a:spcAft>
              <a:buClrTx/>
              <a:buSzTx/>
              <a:defRPr/>
            </a:pPr>
            <a:r>
              <a:rPr lang="en-GB" sz="3200" dirty="0" smtClean="0">
                <a:solidFill>
                  <a:schemeClr val="tx1"/>
                </a:solidFill>
                <a:latin typeface="Apple Chancery"/>
                <a:ea typeface="+mj-ea"/>
                <a:cs typeface="Apple Chancery"/>
              </a:rPr>
              <a:t>  GRB hosts: probes to the distant Universe</a:t>
            </a:r>
            <a:endParaRPr lang="en-GB" sz="3200" dirty="0">
              <a:solidFill>
                <a:schemeClr val="tx1"/>
              </a:solidFill>
              <a:latin typeface="Apple Chancery"/>
              <a:ea typeface="+mj-ea"/>
              <a:cs typeface="Apple Chancery"/>
            </a:endParaRPr>
          </a:p>
        </p:txBody>
      </p:sp>
      <p:sp>
        <p:nvSpPr>
          <p:cNvPr id="25" name="TextBox 24"/>
          <p:cNvSpPr txBox="1"/>
          <p:nvPr/>
        </p:nvSpPr>
        <p:spPr>
          <a:xfrm>
            <a:off x="8697912" y="6980237"/>
            <a:ext cx="1252697" cy="378557"/>
          </a:xfrm>
          <a:prstGeom prst="rect">
            <a:avLst/>
          </a:prstGeom>
          <a:noFill/>
        </p:spPr>
        <p:txBody>
          <a:bodyPr wrap="none" lIns="91430" tIns="45716" rIns="91430" bIns="45716" rtlCol="0">
            <a:spAutoFit/>
          </a:bodyPr>
          <a:lstStyle/>
          <a:p>
            <a:r>
              <a:rPr lang="en-GB" b="1" dirty="0" smtClean="0">
                <a:solidFill>
                  <a:srgbClr val="000000"/>
                </a:solidFill>
                <a:latin typeface="Times New Roman"/>
                <a:cs typeface="Times New Roman"/>
              </a:rPr>
              <a:t>Blustin+06</a:t>
            </a:r>
            <a:endParaRPr lang="en-GB" b="1" dirty="0">
              <a:solidFill>
                <a:srgbClr val="000000"/>
              </a:solidFill>
              <a:latin typeface="Times New Roman"/>
              <a:cs typeface="Times New Roman"/>
            </a:endParaRPr>
          </a:p>
        </p:txBody>
      </p:sp>
      <p:sp>
        <p:nvSpPr>
          <p:cNvPr id="20" name="TextBox 19"/>
          <p:cNvSpPr txBox="1"/>
          <p:nvPr/>
        </p:nvSpPr>
        <p:spPr>
          <a:xfrm>
            <a:off x="5687586" y="884237"/>
            <a:ext cx="4077126" cy="858082"/>
          </a:xfrm>
          <a:prstGeom prst="rect">
            <a:avLst/>
          </a:prstGeom>
          <a:solidFill>
            <a:schemeClr val="bg1"/>
          </a:solidFill>
          <a:ln w="19050">
            <a:solidFill>
              <a:schemeClr val="tx1"/>
            </a:solidFill>
          </a:ln>
        </p:spPr>
        <p:txBody>
          <a:bodyPr wrap="square" lIns="91430" tIns="45716" rIns="91430" bIns="45716" rtlCol="0">
            <a:spAutoFit/>
          </a:bodyPr>
          <a:lstStyle/>
          <a:p>
            <a:pPr algn="ctr"/>
            <a:r>
              <a:rPr lang="en-US" sz="2400" dirty="0" smtClean="0">
                <a:solidFill>
                  <a:srgbClr val="000000"/>
                </a:solidFill>
                <a:latin typeface="Times New Roman" pitchFamily="-108" charset="0"/>
              </a:rPr>
              <a:t>Highly luminous synchrotron featureless spectra</a:t>
            </a:r>
          </a:p>
        </p:txBody>
      </p:sp>
      <p:pic>
        <p:nvPicPr>
          <p:cNvPr id="27" name="Picture 26" descr="MPElogo.gif"/>
          <p:cNvPicPr>
            <a:picLocks noChangeAspect="1"/>
          </p:cNvPicPr>
          <p:nvPr/>
        </p:nvPicPr>
        <p:blipFill>
          <a:blip r:embed="rId5"/>
          <a:stretch>
            <a:fillRect/>
          </a:stretch>
        </p:blipFill>
        <p:spPr>
          <a:xfrm>
            <a:off x="163516" y="122237"/>
            <a:ext cx="767655" cy="727604"/>
          </a:xfrm>
          <a:prstGeom prst="rect">
            <a:avLst/>
          </a:prstGeom>
        </p:spPr>
      </p:pic>
      <p:sp>
        <p:nvSpPr>
          <p:cNvPr id="29" name="TextBox 28"/>
          <p:cNvSpPr txBox="1"/>
          <p:nvPr/>
        </p:nvSpPr>
        <p:spPr>
          <a:xfrm>
            <a:off x="6897072" y="2444142"/>
            <a:ext cx="1191240" cy="666616"/>
          </a:xfrm>
          <a:prstGeom prst="rect">
            <a:avLst/>
          </a:prstGeom>
          <a:noFill/>
        </p:spPr>
        <p:txBody>
          <a:bodyPr wrap="square" lIns="91410" tIns="45706" rIns="91410" bIns="45706" rtlCol="0">
            <a:spAutoFit/>
          </a:bodyPr>
          <a:lstStyle/>
          <a:p>
            <a:pPr algn="ctr"/>
            <a:r>
              <a:rPr lang="en-GB" dirty="0" smtClean="0">
                <a:solidFill>
                  <a:schemeClr val="tx1"/>
                </a:solidFill>
                <a:latin typeface="Times New Roman"/>
                <a:cs typeface="Times New Roman"/>
              </a:rPr>
              <a:t>Dust extinction</a:t>
            </a:r>
          </a:p>
        </p:txBody>
      </p:sp>
      <p:sp>
        <p:nvSpPr>
          <p:cNvPr id="31" name="TextBox 30"/>
          <p:cNvSpPr txBox="1"/>
          <p:nvPr/>
        </p:nvSpPr>
        <p:spPr>
          <a:xfrm>
            <a:off x="7262174" y="3398837"/>
            <a:ext cx="1159231" cy="666616"/>
          </a:xfrm>
          <a:prstGeom prst="rect">
            <a:avLst/>
          </a:prstGeom>
          <a:noFill/>
        </p:spPr>
        <p:txBody>
          <a:bodyPr wrap="none" lIns="91410" tIns="45706" rIns="91410" bIns="45706" rtlCol="0">
            <a:spAutoFit/>
          </a:bodyPr>
          <a:lstStyle/>
          <a:p>
            <a:pPr algn="ctr"/>
            <a:r>
              <a:rPr lang="en-GB" dirty="0" smtClean="0">
                <a:solidFill>
                  <a:srgbClr val="000000"/>
                </a:solidFill>
                <a:latin typeface="Times New Roman"/>
                <a:cs typeface="Times New Roman"/>
              </a:rPr>
              <a:t>Metals</a:t>
            </a:r>
          </a:p>
          <a:p>
            <a:pPr algn="ctr"/>
            <a:r>
              <a:rPr lang="en-GB" dirty="0" smtClean="0">
                <a:solidFill>
                  <a:srgbClr val="000000"/>
                </a:solidFill>
                <a:latin typeface="Times New Roman"/>
                <a:cs typeface="Times New Roman"/>
              </a:rPr>
              <a:t>absorption</a:t>
            </a:r>
          </a:p>
        </p:txBody>
      </p:sp>
      <p:sp>
        <p:nvSpPr>
          <p:cNvPr id="34" name="Right Brace 33"/>
          <p:cNvSpPr/>
          <p:nvPr/>
        </p:nvSpPr>
        <p:spPr>
          <a:xfrm>
            <a:off x="6869112" y="2332037"/>
            <a:ext cx="155448" cy="914400"/>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5" name="Left Brace 34"/>
          <p:cNvSpPr/>
          <p:nvPr/>
        </p:nvSpPr>
        <p:spPr>
          <a:xfrm>
            <a:off x="8313864" y="3246437"/>
            <a:ext cx="155448" cy="914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TextBox 35"/>
          <p:cNvSpPr txBox="1"/>
          <p:nvPr/>
        </p:nvSpPr>
        <p:spPr>
          <a:xfrm>
            <a:off x="1297194" y="6446837"/>
            <a:ext cx="999918" cy="442172"/>
          </a:xfrm>
          <a:prstGeom prst="rect">
            <a:avLst/>
          </a:prstGeom>
          <a:solidFill>
            <a:schemeClr val="bg1"/>
          </a:solidFill>
          <a:ln w="19050">
            <a:solidFill>
              <a:srgbClr val="0000FF"/>
            </a:solidFill>
          </a:ln>
        </p:spPr>
        <p:txBody>
          <a:bodyPr wrap="none" rtlCol="0">
            <a:spAutoFit/>
          </a:bodyPr>
          <a:lstStyle/>
          <a:p>
            <a:r>
              <a:rPr lang="en-GB" sz="2200" dirty="0" smtClean="0">
                <a:solidFill>
                  <a:srgbClr val="0000FF"/>
                </a:solidFill>
                <a:latin typeface="Times New Roman"/>
                <a:cs typeface="Times New Roman"/>
              </a:rPr>
              <a:t>High-</a:t>
            </a:r>
            <a:r>
              <a:rPr lang="en-GB" sz="2200" dirty="0" err="1" smtClean="0">
                <a:solidFill>
                  <a:srgbClr val="0000FF"/>
                </a:solidFill>
                <a:latin typeface="Times New Roman"/>
                <a:cs typeface="Times New Roman"/>
              </a:rPr>
              <a:t>z</a:t>
            </a:r>
            <a:endParaRPr lang="en-GB" sz="2200" dirty="0">
              <a:solidFill>
                <a:srgbClr val="0000FF"/>
              </a:solidFill>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5" y="198004"/>
            <a:ext cx="10080624" cy="469900"/>
          </a:xfrm>
          <a:prstGeom prst="rect">
            <a:avLst/>
          </a:prstGeom>
          <a:noFill/>
          <a:ln w="9525">
            <a:noFill/>
            <a:round/>
            <a:headEnd/>
            <a:tailEnd/>
          </a:ln>
          <a:effectLst/>
        </p:spPr>
        <p:txBody>
          <a:bodyPr wrap="none" lIns="89964" tIns="44982" rIns="89964" bIns="44982">
            <a:prstTxWarp prst="textNoShape">
              <a:avLst/>
            </a:prstTxWarp>
          </a:bodyPr>
          <a:lstStyle/>
          <a:p>
            <a:pPr algn="ctr">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pPr>
            <a:r>
              <a:rPr lang="en-US" sz="3200" b="1" dirty="0" smtClean="0">
                <a:solidFill>
                  <a:srgbClr val="000000"/>
                </a:solidFill>
                <a:latin typeface="Apple Chancery"/>
                <a:ea typeface="DejaVu Sans" charset="0"/>
                <a:cs typeface="Apple Chancery"/>
              </a:rPr>
              <a:t>Conclusions</a:t>
            </a:r>
            <a:endParaRPr lang="en-US" sz="3200" b="1" dirty="0">
              <a:solidFill>
                <a:srgbClr val="000000"/>
              </a:solidFill>
              <a:latin typeface="Apple Chancery"/>
              <a:ea typeface="DejaVu Sans" charset="0"/>
              <a:cs typeface="Apple Chancery"/>
            </a:endParaRPr>
          </a:p>
        </p:txBody>
      </p:sp>
      <p:sp>
        <p:nvSpPr>
          <p:cNvPr id="12" name="Content Placeholder 2"/>
          <p:cNvSpPr txBox="1">
            <a:spLocks/>
          </p:cNvSpPr>
          <p:nvPr/>
        </p:nvSpPr>
        <p:spPr>
          <a:xfrm>
            <a:off x="468312" y="1112837"/>
            <a:ext cx="9296400" cy="5943600"/>
          </a:xfrm>
          <a:prstGeom prst="rect">
            <a:avLst/>
          </a:prstGeom>
          <a:noFill/>
        </p:spPr>
        <p:txBody>
          <a:bodyPr vert="horz" lIns="91440" tIns="45720" rIns="91440" bIns="45720" rtlCol="0">
            <a:normAutofit/>
          </a:bodyPr>
          <a:lstStyle/>
          <a:p>
            <a:pPr marL="463550" marR="0" lvl="0" indent="-463550" algn="l" defTabSz="914400" rtl="0" eaLnBrk="1" fontAlgn="auto" latinLnBrk="0" hangingPunct="1">
              <a:lnSpc>
                <a:spcPct val="100000"/>
              </a:lnSpc>
              <a:spcBef>
                <a:spcPts val="2000"/>
              </a:spcBef>
              <a:spcAft>
                <a:spcPts val="0"/>
              </a:spcAft>
              <a:buClrTx/>
              <a:buSzPct val="90000"/>
              <a:buFont typeface="Wingdings" charset="2"/>
              <a:buChar char="q"/>
              <a:tabLst/>
              <a:defRPr/>
            </a:pPr>
            <a:r>
              <a:rPr kumimoji="0" lang="en-GB" sz="2400" b="1" i="0" u="none" strike="noStrike" kern="1200" cap="none" spc="0" normalizeH="0" baseline="0" noProof="0" dirty="0" smtClean="0">
                <a:ln>
                  <a:noFill/>
                </a:ln>
                <a:solidFill>
                  <a:schemeClr val="tx1"/>
                </a:solidFill>
                <a:effectLst/>
                <a:uLnTx/>
                <a:uFillTx/>
                <a:latin typeface="Times New Roman"/>
                <a:ea typeface="+mn-ea"/>
                <a:cs typeface="Times New Roman"/>
              </a:rPr>
              <a:t>Rich sample of GRB optical and X-ray afterglow spectra</a:t>
            </a:r>
          </a:p>
          <a:p>
            <a:pPr marL="914400" lvl="1" indent="-457200" defTabSz="914400" fontAlgn="auto" hangingPunct="1">
              <a:lnSpc>
                <a:spcPct val="100000"/>
              </a:lnSpc>
              <a:spcBef>
                <a:spcPts val="600"/>
              </a:spcBef>
              <a:spcAft>
                <a:spcPts val="0"/>
              </a:spcAft>
              <a:buClrTx/>
              <a:buSzPct val="90000"/>
              <a:buFont typeface="Wingdings" charset="2"/>
              <a:buChar char="§"/>
              <a:defRPr/>
            </a:pPr>
            <a:r>
              <a:rPr lang="en-GB" sz="2200" dirty="0" smtClean="0">
                <a:solidFill>
                  <a:schemeClr val="tx1"/>
                </a:solidFill>
                <a:latin typeface="Times New Roman"/>
                <a:cs typeface="Times New Roman"/>
              </a:rPr>
              <a:t>Can </a:t>
            </a:r>
            <a:r>
              <a:rPr lang="en-GB" sz="2200" dirty="0" smtClean="0">
                <a:solidFill>
                  <a:srgbClr val="FF6600"/>
                </a:solidFill>
                <a:latin typeface="Times New Roman"/>
                <a:cs typeface="Times New Roman"/>
              </a:rPr>
              <a:t>probe ionisation state and relative abundances</a:t>
            </a:r>
            <a:r>
              <a:rPr lang="en-GB" sz="2200" dirty="0" smtClean="0">
                <a:solidFill>
                  <a:schemeClr val="tx1"/>
                </a:solidFill>
                <a:latin typeface="Times New Roman"/>
                <a:cs typeface="Times New Roman"/>
              </a:rPr>
              <a:t> of host galaxy gas</a:t>
            </a:r>
          </a:p>
          <a:p>
            <a:pPr marL="914400" marR="0" lvl="1" indent="-457200" algn="l" defTabSz="914400" rtl="0" eaLnBrk="1" fontAlgn="auto" latinLnBrk="0" hangingPunct="1">
              <a:lnSpc>
                <a:spcPct val="100000"/>
              </a:lnSpc>
              <a:spcBef>
                <a:spcPts val="600"/>
              </a:spcBef>
              <a:spcAft>
                <a:spcPts val="0"/>
              </a:spcAft>
              <a:buClrTx/>
              <a:buSzPct val="90000"/>
              <a:buFont typeface="Wingdings" charset="2"/>
              <a:buChar char="§"/>
              <a:tabLst/>
              <a:defRPr/>
            </a:pPr>
            <a:r>
              <a:rPr kumimoji="0" lang="en-GB" sz="2200" b="0" i="0" u="none" strike="noStrike" kern="1200" cap="none" spc="0" normalizeH="0" baseline="0" noProof="0" dirty="0" smtClean="0">
                <a:ln>
                  <a:noFill/>
                </a:ln>
                <a:solidFill>
                  <a:schemeClr val="tx1"/>
                </a:solidFill>
                <a:effectLst/>
                <a:uLnTx/>
                <a:uFillTx/>
                <a:latin typeface="Times New Roman"/>
                <a:ea typeface="+mn-ea"/>
                <a:cs typeface="Times New Roman"/>
              </a:rPr>
              <a:t>Can </a:t>
            </a:r>
            <a:r>
              <a:rPr kumimoji="0" lang="en-GB" sz="2200" b="0" i="0" u="none" strike="noStrike" kern="1200" cap="none" spc="0" normalizeH="0" baseline="0" noProof="0" dirty="0" smtClean="0">
                <a:ln>
                  <a:noFill/>
                </a:ln>
                <a:solidFill>
                  <a:srgbClr val="FF6600"/>
                </a:solidFill>
                <a:effectLst/>
                <a:uLnTx/>
                <a:uFillTx/>
                <a:latin typeface="Times New Roman"/>
                <a:ea typeface="+mn-ea"/>
                <a:cs typeface="Times New Roman"/>
              </a:rPr>
              <a:t>probe A</a:t>
            </a:r>
            <a:r>
              <a:rPr kumimoji="0" lang="en-GB" sz="2200" b="0" i="0" u="none" strike="noStrike" kern="1200" cap="none" spc="0" normalizeH="0" baseline="-25000" noProof="0" dirty="0" smtClean="0">
                <a:ln>
                  <a:noFill/>
                </a:ln>
                <a:solidFill>
                  <a:srgbClr val="FF6600"/>
                </a:solidFill>
                <a:effectLst/>
                <a:uLnTx/>
                <a:uFillTx/>
                <a:latin typeface="Times New Roman"/>
                <a:ea typeface="+mn-ea"/>
                <a:cs typeface="Times New Roman"/>
              </a:rPr>
              <a:t>V</a:t>
            </a:r>
            <a:r>
              <a:rPr kumimoji="0" lang="en-GB" sz="2200" b="0" i="0" u="none" strike="noStrike" kern="1200" cap="none" spc="0" normalizeH="0" baseline="0" noProof="0" dirty="0" smtClean="0">
                <a:ln>
                  <a:noFill/>
                </a:ln>
                <a:solidFill>
                  <a:srgbClr val="FF6600"/>
                </a:solidFill>
                <a:effectLst/>
                <a:uLnTx/>
                <a:uFillTx/>
                <a:latin typeface="Times New Roman"/>
                <a:ea typeface="+mn-ea"/>
                <a:cs typeface="Times New Roman"/>
              </a:rPr>
              <a:t> distribution and dust extinction law </a:t>
            </a:r>
            <a:r>
              <a:rPr kumimoji="0" lang="en-GB" sz="2200" b="0" i="0" u="none" strike="noStrike" kern="1200" cap="none" spc="0" normalizeH="0" baseline="0" noProof="0" dirty="0" smtClean="0">
                <a:ln>
                  <a:noFill/>
                </a:ln>
                <a:solidFill>
                  <a:schemeClr val="tx1"/>
                </a:solidFill>
                <a:effectLst/>
                <a:uLnTx/>
                <a:uFillTx/>
                <a:latin typeface="Times New Roman"/>
                <a:ea typeface="+mn-ea"/>
                <a:cs typeface="Times New Roman"/>
              </a:rPr>
              <a:t>across cosmic time</a:t>
            </a:r>
          </a:p>
          <a:p>
            <a:pPr marL="914400" marR="0" lvl="1" indent="-457200" algn="l" defTabSz="914400" rtl="0" eaLnBrk="1" fontAlgn="auto" latinLnBrk="0" hangingPunct="1">
              <a:lnSpc>
                <a:spcPct val="100000"/>
              </a:lnSpc>
              <a:spcBef>
                <a:spcPts val="600"/>
              </a:spcBef>
              <a:spcAft>
                <a:spcPts val="0"/>
              </a:spcAft>
              <a:buClrTx/>
              <a:buSzPct val="90000"/>
              <a:buFont typeface="Wingdings" charset="2"/>
              <a:buChar char="§"/>
              <a:tabLst/>
              <a:defRPr/>
            </a:pPr>
            <a:endParaRPr kumimoji="0" lang="en-GB" sz="22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463550" marR="0" lvl="0" indent="-463550" algn="l" defTabSz="914400" rtl="0" eaLnBrk="1" fontAlgn="auto" latinLnBrk="0" hangingPunct="1">
              <a:lnSpc>
                <a:spcPct val="100000"/>
              </a:lnSpc>
              <a:spcBef>
                <a:spcPts val="2000"/>
              </a:spcBef>
              <a:spcAft>
                <a:spcPts val="0"/>
              </a:spcAft>
              <a:buClrTx/>
              <a:buSzPct val="90000"/>
              <a:buFont typeface="Wingdings" charset="2"/>
              <a:buChar char="q"/>
              <a:tabLst/>
              <a:defRPr/>
            </a:pPr>
            <a:r>
              <a:rPr kumimoji="0" lang="en-GB" sz="2400" b="1" i="0" u="none" strike="noStrike" kern="1200" cap="none" spc="0" normalizeH="0" baseline="0" noProof="0" dirty="0" smtClean="0">
                <a:ln>
                  <a:noFill/>
                </a:ln>
                <a:solidFill>
                  <a:schemeClr val="tx1"/>
                </a:solidFill>
                <a:effectLst/>
                <a:uLnTx/>
                <a:uFillTx/>
                <a:latin typeface="Times New Roman"/>
                <a:ea typeface="+mn-ea"/>
                <a:cs typeface="Times New Roman"/>
              </a:rPr>
              <a:t>Soft X-ray column densities typically an order of magnitude larger than neutral gas column densities</a:t>
            </a:r>
          </a:p>
          <a:p>
            <a:pPr marL="914400" marR="0" lvl="1" indent="-457200" algn="l" defTabSz="914400" rtl="0" eaLnBrk="1" fontAlgn="auto" latinLnBrk="0" hangingPunct="1">
              <a:lnSpc>
                <a:spcPct val="100000"/>
              </a:lnSpc>
              <a:spcBef>
                <a:spcPts val="600"/>
              </a:spcBef>
              <a:spcAft>
                <a:spcPts val="0"/>
              </a:spcAft>
              <a:buClrTx/>
              <a:buSzPct val="90000"/>
              <a:buFont typeface="Wingdings" charset="2"/>
              <a:buChar char="§"/>
              <a:tabLst/>
              <a:defRPr/>
            </a:pPr>
            <a:r>
              <a:rPr lang="en-GB" sz="2200" dirty="0" smtClean="0">
                <a:solidFill>
                  <a:srgbClr val="000000"/>
                </a:solidFill>
                <a:latin typeface="Times New Roman"/>
                <a:cs typeface="Times New Roman"/>
              </a:rPr>
              <a:t>M</a:t>
            </a:r>
            <a:r>
              <a:rPr kumimoji="0" lang="en-GB" sz="2200" b="0" i="0" u="none" strike="noStrike" kern="1200" cap="none" spc="0" normalizeH="0" baseline="0" noProof="0" dirty="0" err="1" smtClean="0">
                <a:ln>
                  <a:noFill/>
                </a:ln>
                <a:solidFill>
                  <a:srgbClr val="000000"/>
                </a:solidFill>
                <a:effectLst/>
                <a:uLnTx/>
                <a:uFillTx/>
                <a:latin typeface="Times New Roman"/>
                <a:ea typeface="+mn-ea"/>
                <a:cs typeface="Times New Roman"/>
              </a:rPr>
              <a:t>ajority</a:t>
            </a:r>
            <a:r>
              <a:rPr kumimoji="0" lang="en-GB" sz="2200" b="0" i="0" u="none" strike="noStrike" kern="1200" cap="none" spc="0" normalizeH="0" baseline="0" noProof="0" dirty="0" smtClean="0">
                <a:ln>
                  <a:noFill/>
                </a:ln>
                <a:solidFill>
                  <a:srgbClr val="000000"/>
                </a:solidFill>
                <a:effectLst/>
                <a:uLnTx/>
                <a:uFillTx/>
                <a:latin typeface="Times New Roman"/>
                <a:ea typeface="+mn-ea"/>
                <a:cs typeface="Times New Roman"/>
              </a:rPr>
              <a:t> </a:t>
            </a:r>
            <a:r>
              <a:rPr kumimoji="0" lang="en-GB" sz="2200" b="0" i="0" u="none" strike="noStrike" kern="1200" cap="none" spc="0" normalizeH="0" baseline="0" noProof="0" dirty="0" smtClean="0">
                <a:ln>
                  <a:noFill/>
                </a:ln>
                <a:solidFill>
                  <a:schemeClr val="tx1"/>
                </a:solidFill>
                <a:effectLst/>
                <a:uLnTx/>
                <a:uFillTx/>
                <a:latin typeface="Times New Roman"/>
                <a:ea typeface="+mn-ea"/>
                <a:cs typeface="Times New Roman"/>
              </a:rPr>
              <a:t>of </a:t>
            </a:r>
            <a:r>
              <a:rPr kumimoji="0" lang="en-GB" sz="2200" b="0" i="0" u="none" strike="noStrike" kern="1200" cap="none" spc="0" normalizeH="0" baseline="0" noProof="0" dirty="0" smtClean="0">
                <a:ln>
                  <a:noFill/>
                </a:ln>
                <a:solidFill>
                  <a:srgbClr val="008000"/>
                </a:solidFill>
                <a:effectLst/>
                <a:uLnTx/>
                <a:uFillTx/>
                <a:latin typeface="Times New Roman"/>
                <a:ea typeface="+mn-ea"/>
                <a:cs typeface="Times New Roman"/>
              </a:rPr>
              <a:t>host gas is in a super ionised state </a:t>
            </a:r>
            <a:r>
              <a:rPr kumimoji="0" lang="en-GB" sz="2200" b="0" i="0" u="none" strike="noStrike" kern="1200" cap="none" spc="0" normalizeH="0" baseline="0" noProof="0" dirty="0" smtClean="0">
                <a:ln>
                  <a:noFill/>
                </a:ln>
                <a:solidFill>
                  <a:srgbClr val="000000"/>
                </a:solidFill>
                <a:effectLst/>
                <a:uLnTx/>
                <a:uFillTx/>
                <a:latin typeface="Times New Roman"/>
                <a:ea typeface="+mn-ea"/>
                <a:cs typeface="Times New Roman"/>
              </a:rPr>
              <a:t>?</a:t>
            </a:r>
          </a:p>
          <a:p>
            <a:pPr marL="914400" marR="0" lvl="1" indent="-457200" algn="l" defTabSz="914400" rtl="0" eaLnBrk="1" fontAlgn="auto" latinLnBrk="0" hangingPunct="1">
              <a:lnSpc>
                <a:spcPct val="100000"/>
              </a:lnSpc>
              <a:spcBef>
                <a:spcPts val="600"/>
              </a:spcBef>
              <a:spcAft>
                <a:spcPts val="0"/>
              </a:spcAft>
              <a:buClrTx/>
              <a:buSzPct val="90000"/>
              <a:buFont typeface="Wingdings" charset="2"/>
              <a:buChar char="§"/>
              <a:tabLst/>
              <a:defRPr/>
            </a:pPr>
            <a:r>
              <a:rPr lang="en-GB" sz="2200" dirty="0" smtClean="0">
                <a:solidFill>
                  <a:srgbClr val="000000"/>
                </a:solidFill>
                <a:latin typeface="Times New Roman"/>
                <a:cs typeface="Times New Roman"/>
              </a:rPr>
              <a:t>Soft X-rays </a:t>
            </a:r>
            <a:r>
              <a:rPr lang="en-GB" sz="2200" dirty="0" smtClean="0">
                <a:solidFill>
                  <a:srgbClr val="008000"/>
                </a:solidFill>
                <a:latin typeface="Times New Roman"/>
                <a:cs typeface="Times New Roman"/>
              </a:rPr>
              <a:t>absorbed by gas external to host</a:t>
            </a:r>
            <a:r>
              <a:rPr lang="en-GB" sz="2200" dirty="0" smtClean="0">
                <a:solidFill>
                  <a:srgbClr val="000000"/>
                </a:solidFill>
                <a:latin typeface="Times New Roman"/>
                <a:cs typeface="Times New Roman"/>
              </a:rPr>
              <a:t>; intervening galaxies, local WHIM, Milky Way?</a:t>
            </a:r>
          </a:p>
          <a:p>
            <a:pPr marL="914400" marR="0" lvl="1" indent="-457200" algn="l" defTabSz="914400" rtl="0" eaLnBrk="1" fontAlgn="auto" latinLnBrk="0" hangingPunct="1">
              <a:lnSpc>
                <a:spcPct val="100000"/>
              </a:lnSpc>
              <a:spcBef>
                <a:spcPts val="600"/>
              </a:spcBef>
              <a:spcAft>
                <a:spcPts val="0"/>
              </a:spcAft>
              <a:buClrTx/>
              <a:buSzPct val="90000"/>
              <a:buFont typeface="Wingdings" charset="2"/>
              <a:buChar char="§"/>
              <a:tabLst/>
              <a:defRPr/>
            </a:pPr>
            <a:endParaRPr lang="en-GB" sz="2200" dirty="0" smtClean="0">
              <a:solidFill>
                <a:srgbClr val="000000"/>
              </a:solidFill>
              <a:latin typeface="Times New Roman"/>
              <a:cs typeface="Times New Roman"/>
            </a:endParaRPr>
          </a:p>
          <a:p>
            <a:pPr marL="484365" indent="-457200" defTabSz="914400" fontAlgn="auto" hangingPunct="1">
              <a:lnSpc>
                <a:spcPct val="100000"/>
              </a:lnSpc>
              <a:spcBef>
                <a:spcPts val="600"/>
              </a:spcBef>
              <a:spcAft>
                <a:spcPts val="0"/>
              </a:spcAft>
              <a:buClrTx/>
              <a:buSzPct val="90000"/>
              <a:buFont typeface="Wingdings" charset="2"/>
              <a:buChar char="q"/>
              <a:defRPr/>
            </a:pPr>
            <a:r>
              <a:rPr lang="en-GB" sz="2400" b="1" dirty="0" smtClean="0">
                <a:solidFill>
                  <a:srgbClr val="000000"/>
                </a:solidFill>
                <a:latin typeface="Times New Roman"/>
                <a:cs typeface="Times New Roman"/>
              </a:rPr>
              <a:t>L</a:t>
            </a:r>
            <a:r>
              <a:rPr kumimoji="0" lang="en-GB" sz="2400" b="1" i="0" u="none" strike="noStrike" kern="1200" cap="none" spc="0" normalizeH="0" noProof="0" dirty="0" err="1" smtClean="0">
                <a:ln>
                  <a:noFill/>
                </a:ln>
                <a:solidFill>
                  <a:srgbClr val="000000"/>
                </a:solidFill>
                <a:effectLst/>
                <a:uLnTx/>
                <a:uFillTx/>
                <a:latin typeface="Times New Roman"/>
                <a:ea typeface="+mn-ea"/>
                <a:cs typeface="Times New Roman"/>
              </a:rPr>
              <a:t>ine</a:t>
            </a:r>
            <a:r>
              <a:rPr kumimoji="0" lang="en-GB" sz="2400" b="1" i="0" u="none" strike="noStrike" kern="1200" cap="none" spc="0" normalizeH="0" noProof="0" dirty="0" smtClean="0">
                <a:ln>
                  <a:noFill/>
                </a:ln>
                <a:solidFill>
                  <a:srgbClr val="000000"/>
                </a:solidFill>
                <a:effectLst/>
                <a:uLnTx/>
                <a:uFillTx/>
                <a:latin typeface="Times New Roman"/>
                <a:ea typeface="+mn-ea"/>
                <a:cs typeface="Times New Roman"/>
              </a:rPr>
              <a:t>-of-sight dust extinction properties (A</a:t>
            </a:r>
            <a:r>
              <a:rPr kumimoji="0" lang="en-GB" sz="2400" b="1" i="0" u="none" strike="noStrike" kern="1200" cap="none" spc="0" normalizeH="0" baseline="-25000" noProof="0" dirty="0" smtClean="0">
                <a:ln>
                  <a:noFill/>
                </a:ln>
                <a:solidFill>
                  <a:srgbClr val="000000"/>
                </a:solidFill>
                <a:effectLst/>
                <a:uLnTx/>
                <a:uFillTx/>
                <a:latin typeface="Times New Roman"/>
                <a:ea typeface="+mn-ea"/>
                <a:cs typeface="Times New Roman"/>
              </a:rPr>
              <a:t>V</a:t>
            </a:r>
            <a:r>
              <a:rPr kumimoji="0" lang="en-GB" sz="2400" b="1" i="0" u="none" strike="noStrike" kern="1200" cap="none" spc="0" normalizeH="0" noProof="0" dirty="0" smtClean="0">
                <a:ln>
                  <a:noFill/>
                </a:ln>
                <a:solidFill>
                  <a:srgbClr val="000000"/>
                </a:solidFill>
                <a:effectLst/>
                <a:uLnTx/>
                <a:uFillTx/>
                <a:latin typeface="Times New Roman"/>
                <a:ea typeface="+mn-ea"/>
                <a:cs typeface="Times New Roman"/>
              </a:rPr>
              <a:t>, extinction curve) dependent on global </a:t>
            </a:r>
            <a:r>
              <a:rPr kumimoji="0" lang="en-GB" sz="2400" b="1" i="0" u="none" strike="noStrike" kern="1200" cap="none" spc="0" normalizeH="0" noProof="0" dirty="0" err="1" smtClean="0">
                <a:ln>
                  <a:noFill/>
                </a:ln>
                <a:solidFill>
                  <a:srgbClr val="000000"/>
                </a:solidFill>
                <a:effectLst/>
                <a:uLnTx/>
                <a:uFillTx/>
                <a:latin typeface="Times New Roman"/>
                <a:ea typeface="+mn-ea"/>
                <a:cs typeface="Times New Roman"/>
              </a:rPr>
              <a:t>hos</a:t>
            </a:r>
            <a:r>
              <a:rPr lang="en-GB" sz="2400" b="1" dirty="0" err="1" smtClean="0">
                <a:solidFill>
                  <a:srgbClr val="000000"/>
                </a:solidFill>
                <a:latin typeface="Times New Roman"/>
                <a:cs typeface="Times New Roman"/>
              </a:rPr>
              <a:t>t</a:t>
            </a:r>
            <a:r>
              <a:rPr lang="en-GB" sz="2400" b="1" dirty="0" smtClean="0">
                <a:solidFill>
                  <a:srgbClr val="000000"/>
                </a:solidFill>
                <a:latin typeface="Times New Roman"/>
                <a:cs typeface="Times New Roman"/>
              </a:rPr>
              <a:t> galaxy properties?</a:t>
            </a:r>
          </a:p>
          <a:p>
            <a:pPr marL="914400" lvl="1" indent="-457200" defTabSz="914400" fontAlgn="auto" hangingPunct="1">
              <a:lnSpc>
                <a:spcPct val="100000"/>
              </a:lnSpc>
              <a:spcBef>
                <a:spcPts val="600"/>
              </a:spcBef>
              <a:spcAft>
                <a:spcPts val="0"/>
              </a:spcAft>
              <a:buClrTx/>
              <a:buSzPct val="90000"/>
              <a:buFont typeface="Wingdings" charset="2"/>
              <a:buChar char="§"/>
              <a:defRPr/>
            </a:pPr>
            <a:r>
              <a:rPr lang="en-GB" sz="2200" dirty="0" smtClean="0">
                <a:solidFill>
                  <a:schemeClr val="tx1"/>
                </a:solidFill>
                <a:latin typeface="Times New Roman"/>
                <a:cs typeface="Times New Roman"/>
              </a:rPr>
              <a:t>O</a:t>
            </a:r>
            <a:r>
              <a:rPr kumimoji="0" lang="en-GB" sz="2200" b="0" i="0" u="none" strike="noStrike" kern="1200" cap="none" spc="0" normalizeH="0" baseline="0" noProof="0" dirty="0" err="1" smtClean="0">
                <a:ln>
                  <a:noFill/>
                </a:ln>
                <a:solidFill>
                  <a:schemeClr val="tx1"/>
                </a:solidFill>
                <a:effectLst/>
                <a:uLnTx/>
                <a:uFillTx/>
                <a:latin typeface="Times New Roman"/>
                <a:ea typeface="+mn-ea"/>
                <a:cs typeface="Times New Roman"/>
              </a:rPr>
              <a:t>lder</a:t>
            </a:r>
            <a:r>
              <a:rPr kumimoji="0" lang="en-GB" sz="2200" b="0" i="0" u="none" strike="noStrike" kern="1200" cap="none" spc="0" normalizeH="0" baseline="0" noProof="0" dirty="0" smtClean="0">
                <a:ln>
                  <a:noFill/>
                </a:ln>
                <a:solidFill>
                  <a:schemeClr val="tx1"/>
                </a:solidFill>
                <a:effectLst/>
                <a:uLnTx/>
                <a:uFillTx/>
                <a:latin typeface="Times New Roman"/>
                <a:ea typeface="+mn-ea"/>
                <a:cs typeface="Times New Roman"/>
              </a:rPr>
              <a:t>,</a:t>
            </a:r>
            <a:r>
              <a:rPr kumimoji="0" lang="en-GB" sz="2200" b="0" i="0" u="none" strike="noStrike" kern="1200" cap="none" spc="0" normalizeH="0" noProof="0" dirty="0" smtClean="0">
                <a:ln>
                  <a:noFill/>
                </a:ln>
                <a:solidFill>
                  <a:schemeClr val="tx1"/>
                </a:solidFill>
                <a:effectLst/>
                <a:uLnTx/>
                <a:uFillTx/>
                <a:latin typeface="Times New Roman"/>
                <a:ea typeface="+mn-ea"/>
                <a:cs typeface="Times New Roman"/>
              </a:rPr>
              <a:t> more evolved galaxies have </a:t>
            </a:r>
            <a:r>
              <a:rPr kumimoji="0" lang="en-GB" sz="2200" b="0" i="0" u="none" strike="noStrike" kern="1200" cap="none" spc="0" normalizeH="0" noProof="0" dirty="0" smtClean="0">
                <a:ln>
                  <a:noFill/>
                </a:ln>
                <a:solidFill>
                  <a:srgbClr val="800000"/>
                </a:solidFill>
                <a:effectLst/>
                <a:uLnTx/>
                <a:uFillTx/>
                <a:latin typeface="Times New Roman"/>
                <a:ea typeface="+mn-ea"/>
                <a:cs typeface="Times New Roman"/>
              </a:rPr>
              <a:t>larger</a:t>
            </a:r>
            <a:r>
              <a:rPr kumimoji="0" lang="en-GB" sz="2200" b="0" i="0" u="none" strike="noStrike" kern="1200" cap="none" spc="0" normalizeH="0" baseline="0" noProof="0" dirty="0" smtClean="0">
                <a:ln>
                  <a:noFill/>
                </a:ln>
                <a:solidFill>
                  <a:srgbClr val="800000"/>
                </a:solidFill>
                <a:effectLst/>
                <a:uLnTx/>
                <a:uFillTx/>
                <a:latin typeface="Times New Roman"/>
                <a:ea typeface="+mn-ea"/>
                <a:cs typeface="Times New Roman"/>
              </a:rPr>
              <a:t> </a:t>
            </a:r>
            <a:r>
              <a:rPr lang="en-GB" sz="2200" dirty="0" err="1" smtClean="0">
                <a:solidFill>
                  <a:schemeClr val="tx1"/>
                </a:solidFill>
                <a:latin typeface="Times New Roman"/>
                <a:cs typeface="Times New Roman"/>
              </a:rPr>
              <a:t>d</a:t>
            </a:r>
            <a:r>
              <a:rPr kumimoji="0" lang="en-GB" sz="2200" b="0" i="0" u="none" strike="noStrike" kern="1200" cap="none" spc="0" normalizeH="0" noProof="0" dirty="0" err="1" smtClean="0">
                <a:ln>
                  <a:noFill/>
                </a:ln>
                <a:solidFill>
                  <a:schemeClr val="tx1"/>
                </a:solidFill>
                <a:effectLst/>
                <a:uLnTx/>
                <a:uFillTx/>
                <a:latin typeface="Times New Roman"/>
                <a:ea typeface="+mn-ea"/>
                <a:cs typeface="Times New Roman"/>
              </a:rPr>
              <a:t>ust</a:t>
            </a:r>
            <a:r>
              <a:rPr kumimoji="0" lang="en-GB" sz="2200" b="0" i="0" u="none" strike="noStrike" kern="1200" cap="none" spc="0" normalizeH="0" noProof="0" dirty="0" smtClean="0">
                <a:ln>
                  <a:noFill/>
                </a:ln>
                <a:solidFill>
                  <a:schemeClr val="tx1"/>
                </a:solidFill>
                <a:effectLst/>
                <a:uLnTx/>
                <a:uFillTx/>
                <a:latin typeface="Times New Roman"/>
                <a:ea typeface="+mn-ea"/>
                <a:cs typeface="Times New Roman"/>
              </a:rPr>
              <a:t> extinction and A</a:t>
            </a:r>
            <a:r>
              <a:rPr kumimoji="0" lang="en-GB" sz="2200" b="0" i="0" u="none" strike="noStrike" kern="1200" cap="none" spc="0" normalizeH="0" baseline="-25000" noProof="0" dirty="0" smtClean="0">
                <a:ln>
                  <a:noFill/>
                </a:ln>
                <a:solidFill>
                  <a:schemeClr val="tx1"/>
                </a:solidFill>
                <a:effectLst/>
                <a:uLnTx/>
                <a:uFillTx/>
                <a:latin typeface="Times New Roman"/>
                <a:ea typeface="+mn-ea"/>
                <a:cs typeface="Times New Roman"/>
              </a:rPr>
              <a:t>V</a:t>
            </a:r>
            <a:r>
              <a:rPr kumimoji="0" lang="en-GB" sz="2200" b="0" i="0" u="none" strike="noStrike" kern="1200" cap="none" spc="0" normalizeH="0" noProof="0" dirty="0" smtClean="0">
                <a:ln>
                  <a:noFill/>
                </a:ln>
                <a:solidFill>
                  <a:schemeClr val="tx1"/>
                </a:solidFill>
                <a:effectLst/>
                <a:uLnTx/>
                <a:uFillTx/>
                <a:latin typeface="Times New Roman"/>
                <a:ea typeface="+mn-ea"/>
                <a:cs typeface="Times New Roman"/>
              </a:rPr>
              <a:t>/N</a:t>
            </a:r>
            <a:r>
              <a:rPr kumimoji="0" lang="en-GB" sz="2200" b="0" i="0" u="none" strike="noStrike" kern="1200" cap="none" spc="0" normalizeH="0" baseline="-25000" noProof="0" dirty="0" smtClean="0">
                <a:ln>
                  <a:noFill/>
                </a:ln>
                <a:solidFill>
                  <a:schemeClr val="tx1"/>
                </a:solidFill>
                <a:effectLst/>
                <a:uLnTx/>
                <a:uFillTx/>
                <a:latin typeface="Times New Roman"/>
                <a:ea typeface="+mn-ea"/>
                <a:cs typeface="Times New Roman"/>
              </a:rPr>
              <a:t>H</a:t>
            </a:r>
            <a:r>
              <a:rPr lang="en-GB" sz="2200" dirty="0" smtClean="0">
                <a:solidFill>
                  <a:schemeClr val="tx1"/>
                </a:solidFill>
                <a:latin typeface="Times New Roman"/>
                <a:cs typeface="Times New Roman"/>
              </a:rPr>
              <a:t>, </a:t>
            </a:r>
            <a:r>
              <a:rPr lang="en-GB" sz="2200" dirty="0" smtClean="0">
                <a:solidFill>
                  <a:srgbClr val="800000"/>
                </a:solidFill>
                <a:latin typeface="Times New Roman"/>
                <a:cs typeface="Times New Roman"/>
              </a:rPr>
              <a:t>flatter </a:t>
            </a:r>
            <a:r>
              <a:rPr lang="en-GB" sz="2200" dirty="0" smtClean="0">
                <a:solidFill>
                  <a:srgbClr val="000000"/>
                </a:solidFill>
                <a:latin typeface="Times New Roman"/>
                <a:cs typeface="Times New Roman"/>
              </a:rPr>
              <a:t>extinction curves, </a:t>
            </a:r>
            <a:r>
              <a:rPr lang="en-GB" sz="2200" dirty="0" smtClean="0">
                <a:solidFill>
                  <a:srgbClr val="800000"/>
                </a:solidFill>
                <a:latin typeface="Times New Roman"/>
                <a:cs typeface="Times New Roman"/>
              </a:rPr>
              <a:t>more pronounced </a:t>
            </a:r>
            <a:r>
              <a:rPr lang="en-GB" sz="2200" dirty="0" smtClean="0">
                <a:solidFill>
                  <a:srgbClr val="000000"/>
                </a:solidFill>
                <a:latin typeface="Times New Roman"/>
                <a:cs typeface="Times New Roman"/>
              </a:rPr>
              <a:t>2175Å bump</a:t>
            </a:r>
            <a:endParaRPr kumimoji="0" lang="en-GB" sz="2200" b="0" i="0" u="none" strike="noStrike" kern="1200" cap="none" spc="0" normalizeH="0" baseline="0" noProof="0" dirty="0" smtClean="0">
              <a:ln>
                <a:noFill/>
              </a:ln>
              <a:solidFill>
                <a:srgbClr val="800000"/>
              </a:solidFill>
              <a:effectLst/>
              <a:uLnTx/>
              <a:uFillTx/>
              <a:latin typeface="Times New Roman"/>
              <a:ea typeface="+mn-ea"/>
              <a:cs typeface="Times New Roman"/>
            </a:endParaRPr>
          </a:p>
        </p:txBody>
      </p:sp>
      <p:pic>
        <p:nvPicPr>
          <p:cNvPr id="13" name="Picture 12" descr="MPElogo.gif"/>
          <p:cNvPicPr>
            <a:picLocks noChangeAspect="1"/>
          </p:cNvPicPr>
          <p:nvPr/>
        </p:nvPicPr>
        <p:blipFill>
          <a:blip r:embed="rId2"/>
          <a:stretch>
            <a:fillRect/>
          </a:stretch>
        </p:blipFill>
        <p:spPr>
          <a:xfrm>
            <a:off x="163516" y="122237"/>
            <a:ext cx="767655" cy="72760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4" descr="060607grism"/>
          <p:cNvPicPr>
            <a:picLocks noChangeAspect="1" noChangeArrowheads="1"/>
          </p:cNvPicPr>
          <p:nvPr/>
        </p:nvPicPr>
        <p:blipFill>
          <a:blip r:embed="rId3"/>
          <a:srcRect/>
          <a:stretch>
            <a:fillRect/>
          </a:stretch>
        </p:blipFill>
        <p:spPr bwMode="auto">
          <a:xfrm>
            <a:off x="-6208" y="377"/>
            <a:ext cx="10080625" cy="7559675"/>
          </a:xfrm>
          <a:prstGeom prst="rect">
            <a:avLst/>
          </a:prstGeom>
          <a:noFill/>
        </p:spPr>
      </p:pic>
      <p:sp>
        <p:nvSpPr>
          <p:cNvPr id="9" name="Rectangle 7"/>
          <p:cNvSpPr>
            <a:spLocks noChangeArrowheads="1"/>
          </p:cNvSpPr>
          <p:nvPr/>
        </p:nvSpPr>
        <p:spPr bwMode="auto">
          <a:xfrm>
            <a:off x="6883483" y="1687547"/>
            <a:ext cx="2983012" cy="495229"/>
          </a:xfrm>
          <a:prstGeom prst="rect">
            <a:avLst/>
          </a:prstGeom>
          <a:solidFill>
            <a:schemeClr val="tx2">
              <a:alpha val="39999"/>
            </a:schemeClr>
          </a:solidFill>
          <a:ln w="9525">
            <a:noFill/>
            <a:miter lim="800000"/>
            <a:headEnd/>
            <a:tailEnd/>
          </a:ln>
          <a:effectLst/>
        </p:spPr>
        <p:txBody>
          <a:bodyPr wrap="none" lIns="100761" tIns="50382" rIns="100761" bIns="50382" anchor="ctr">
            <a:prstTxWarp prst="textNoShape">
              <a:avLst/>
            </a:prstTxWarp>
          </a:bodyPr>
          <a:lstStyle/>
          <a:p>
            <a:endParaRPr lang="en-GB"/>
          </a:p>
        </p:txBody>
      </p:sp>
      <p:sp>
        <p:nvSpPr>
          <p:cNvPr id="10" name="Rectangle 8"/>
          <p:cNvSpPr>
            <a:spLocks noChangeArrowheads="1"/>
          </p:cNvSpPr>
          <p:nvPr/>
        </p:nvSpPr>
        <p:spPr bwMode="auto">
          <a:xfrm>
            <a:off x="805364" y="2215711"/>
            <a:ext cx="4514967" cy="503978"/>
          </a:xfrm>
          <a:prstGeom prst="rect">
            <a:avLst/>
          </a:prstGeom>
          <a:solidFill>
            <a:schemeClr val="tx2">
              <a:alpha val="39999"/>
            </a:schemeClr>
          </a:solidFill>
          <a:ln w="9525">
            <a:noFill/>
            <a:miter lim="800000"/>
            <a:headEnd/>
            <a:tailEnd/>
          </a:ln>
          <a:effectLst/>
        </p:spPr>
        <p:txBody>
          <a:bodyPr wrap="none" lIns="100761" tIns="50382" rIns="100761" bIns="50382" anchor="ctr">
            <a:prstTxWarp prst="textNoShape">
              <a:avLst/>
            </a:prstTxWarp>
          </a:bodyPr>
          <a:lstStyle/>
          <a:p>
            <a:endParaRPr lang="en-GB"/>
          </a:p>
        </p:txBody>
      </p:sp>
      <p:sp>
        <p:nvSpPr>
          <p:cNvPr id="6" name="Rectangle 5"/>
          <p:cNvSpPr/>
          <p:nvPr/>
        </p:nvSpPr>
        <p:spPr>
          <a:xfrm>
            <a:off x="7250113" y="7132640"/>
            <a:ext cx="1219200" cy="427038"/>
          </a:xfrm>
          <a:prstGeom prst="rect">
            <a:avLst/>
          </a:prstGeom>
          <a:solidFill>
            <a:srgbClr val="C4C5B9"/>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dirty="0">
              <a:solidFill>
                <a:srgbClr val="C4C5B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4" descr="060607grism"/>
          <p:cNvPicPr>
            <a:picLocks noChangeAspect="1" noChangeArrowheads="1"/>
          </p:cNvPicPr>
          <p:nvPr/>
        </p:nvPicPr>
        <p:blipFill>
          <a:blip r:embed="rId3"/>
          <a:srcRect/>
          <a:stretch>
            <a:fillRect/>
          </a:stretch>
        </p:blipFill>
        <p:spPr bwMode="auto">
          <a:xfrm>
            <a:off x="-6208" y="377"/>
            <a:ext cx="10080625" cy="7559675"/>
          </a:xfrm>
          <a:prstGeom prst="rect">
            <a:avLst/>
          </a:prstGeom>
          <a:noFill/>
        </p:spPr>
      </p:pic>
      <p:sp>
        <p:nvSpPr>
          <p:cNvPr id="9" name="Rectangle 7"/>
          <p:cNvSpPr>
            <a:spLocks noChangeArrowheads="1"/>
          </p:cNvSpPr>
          <p:nvPr/>
        </p:nvSpPr>
        <p:spPr bwMode="auto">
          <a:xfrm>
            <a:off x="6883483" y="1687547"/>
            <a:ext cx="2983012" cy="495229"/>
          </a:xfrm>
          <a:prstGeom prst="rect">
            <a:avLst/>
          </a:prstGeom>
          <a:solidFill>
            <a:schemeClr val="tx2">
              <a:alpha val="39999"/>
            </a:schemeClr>
          </a:solidFill>
          <a:ln w="9525">
            <a:noFill/>
            <a:miter lim="800000"/>
            <a:headEnd/>
            <a:tailEnd/>
          </a:ln>
          <a:effectLst/>
        </p:spPr>
        <p:txBody>
          <a:bodyPr wrap="none" lIns="100761" tIns="50382" rIns="100761" bIns="50382" anchor="ctr">
            <a:prstTxWarp prst="textNoShape">
              <a:avLst/>
            </a:prstTxWarp>
          </a:bodyPr>
          <a:lstStyle/>
          <a:p>
            <a:endParaRPr lang="en-GB"/>
          </a:p>
        </p:txBody>
      </p:sp>
      <p:sp>
        <p:nvSpPr>
          <p:cNvPr id="10" name="Rectangle 8"/>
          <p:cNvSpPr>
            <a:spLocks noChangeArrowheads="1"/>
          </p:cNvSpPr>
          <p:nvPr/>
        </p:nvSpPr>
        <p:spPr bwMode="auto">
          <a:xfrm>
            <a:off x="805364" y="2215711"/>
            <a:ext cx="4514967" cy="503978"/>
          </a:xfrm>
          <a:prstGeom prst="rect">
            <a:avLst/>
          </a:prstGeom>
          <a:solidFill>
            <a:schemeClr val="tx2">
              <a:alpha val="39999"/>
            </a:schemeClr>
          </a:solidFill>
          <a:ln w="9525">
            <a:noFill/>
            <a:miter lim="800000"/>
            <a:headEnd/>
            <a:tailEnd/>
          </a:ln>
          <a:effectLst/>
        </p:spPr>
        <p:txBody>
          <a:bodyPr wrap="none" lIns="100761" tIns="50382" rIns="100761" bIns="50382" anchor="ctr">
            <a:prstTxWarp prst="textNoShape">
              <a:avLst/>
            </a:prstTxWarp>
          </a:bodyPr>
          <a:lstStyle/>
          <a:p>
            <a:endParaRPr lang="en-GB"/>
          </a:p>
        </p:txBody>
      </p:sp>
      <p:pic>
        <p:nvPicPr>
          <p:cNvPr id="11" name="Picture 5" descr="060607grism_zoom"/>
          <p:cNvPicPr>
            <a:picLocks noChangeAspect="1" noChangeArrowheads="1"/>
          </p:cNvPicPr>
          <p:nvPr/>
        </p:nvPicPr>
        <p:blipFill>
          <a:blip r:embed="rId4"/>
          <a:srcRect/>
          <a:stretch>
            <a:fillRect/>
          </a:stretch>
        </p:blipFill>
        <p:spPr bwMode="auto">
          <a:xfrm>
            <a:off x="-14278" y="16473"/>
            <a:ext cx="10088698" cy="7565729"/>
          </a:xfrm>
          <a:prstGeom prst="rect">
            <a:avLst/>
          </a:prstGeom>
          <a:noFill/>
        </p:spPr>
      </p:pic>
      <p:sp>
        <p:nvSpPr>
          <p:cNvPr id="6" name="Rectangle 5"/>
          <p:cNvSpPr/>
          <p:nvPr/>
        </p:nvSpPr>
        <p:spPr>
          <a:xfrm>
            <a:off x="7250113" y="7132640"/>
            <a:ext cx="1219200" cy="427038"/>
          </a:xfrm>
          <a:prstGeom prst="rect">
            <a:avLst/>
          </a:prstGeom>
          <a:solidFill>
            <a:srgbClr val="C4C5B9"/>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dirty="0">
              <a:solidFill>
                <a:srgbClr val="C4C5B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3" presetClass="entr" presetSubtype="16"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 name="TextBox 70"/>
          <p:cNvSpPr txBox="1"/>
          <p:nvPr/>
        </p:nvSpPr>
        <p:spPr>
          <a:xfrm>
            <a:off x="753062" y="5280851"/>
            <a:ext cx="3982450" cy="1242186"/>
          </a:xfrm>
          <a:prstGeom prst="rect">
            <a:avLst/>
          </a:prstGeom>
          <a:noFill/>
        </p:spPr>
        <p:txBody>
          <a:bodyPr wrap="square" rtlCol="0">
            <a:spAutoFit/>
          </a:bodyPr>
          <a:lstStyle/>
          <a:p>
            <a:r>
              <a:rPr lang="en-GB" sz="2400" b="1" dirty="0" err="1" smtClean="0">
                <a:solidFill>
                  <a:srgbClr val="0000FF"/>
                </a:solidFill>
                <a:latin typeface="Times New Roman"/>
                <a:cs typeface="Times New Roman"/>
              </a:rPr>
              <a:t>Lyα</a:t>
            </a:r>
            <a:r>
              <a:rPr lang="en-GB" sz="2400" b="1" dirty="0" smtClean="0">
                <a:solidFill>
                  <a:srgbClr val="0000FF"/>
                </a:solidFill>
                <a:latin typeface="Times New Roman"/>
                <a:cs typeface="Times New Roman"/>
              </a:rPr>
              <a:t> absorption gives measure of neutral hydrogen column density, N</a:t>
            </a:r>
            <a:r>
              <a:rPr lang="en-GB" sz="2400" b="1" baseline="-25000" dirty="0" smtClean="0">
                <a:solidFill>
                  <a:srgbClr val="0000FF"/>
                </a:solidFill>
                <a:latin typeface="Times New Roman"/>
                <a:cs typeface="Times New Roman"/>
              </a:rPr>
              <a:t>HI</a:t>
            </a:r>
            <a:endParaRPr lang="en-GB" sz="2400" b="1" dirty="0">
              <a:solidFill>
                <a:srgbClr val="0000FF"/>
              </a:solidFill>
              <a:latin typeface="Times New Roman"/>
              <a:cs typeface="Times New Roman"/>
            </a:endParaRPr>
          </a:p>
        </p:txBody>
      </p:sp>
      <p:pic>
        <p:nvPicPr>
          <p:cNvPr id="41" name="Picture 40" descr="grb050730_optspec.tiff"/>
          <p:cNvPicPr>
            <a:picLocks noChangeAspect="1"/>
          </p:cNvPicPr>
          <p:nvPr/>
        </p:nvPicPr>
        <p:blipFill>
          <a:blip r:embed="rId2"/>
          <a:stretch>
            <a:fillRect/>
          </a:stretch>
        </p:blipFill>
        <p:spPr>
          <a:xfrm>
            <a:off x="5026689" y="5532437"/>
            <a:ext cx="4954319" cy="1676402"/>
          </a:xfrm>
          <a:prstGeom prst="rect">
            <a:avLst/>
          </a:prstGeom>
          <a:noFill/>
          <a:ln>
            <a:solidFill>
              <a:schemeClr val="tx1"/>
            </a:solidFill>
          </a:ln>
        </p:spPr>
      </p:pic>
      <p:pic>
        <p:nvPicPr>
          <p:cNvPr id="2" name="Picture 1" descr="MPElogo.gif"/>
          <p:cNvPicPr>
            <a:picLocks noChangeAspect="1"/>
          </p:cNvPicPr>
          <p:nvPr/>
        </p:nvPicPr>
        <p:blipFill>
          <a:blip r:embed="rId3"/>
          <a:stretch>
            <a:fillRect/>
          </a:stretch>
        </p:blipFill>
        <p:spPr>
          <a:xfrm>
            <a:off x="163516" y="122237"/>
            <a:ext cx="767655" cy="727604"/>
          </a:xfrm>
          <a:prstGeom prst="rect">
            <a:avLst/>
          </a:prstGeom>
        </p:spPr>
      </p:pic>
      <p:sp>
        <p:nvSpPr>
          <p:cNvPr id="3" name="Rectangle 3"/>
          <p:cNvSpPr txBox="1">
            <a:spLocks noChangeArrowheads="1"/>
          </p:cNvSpPr>
          <p:nvPr/>
        </p:nvSpPr>
        <p:spPr bwMode="auto">
          <a:xfrm>
            <a:off x="369889" y="198004"/>
            <a:ext cx="10080624" cy="579437"/>
          </a:xfrm>
          <a:prstGeom prst="rect">
            <a:avLst/>
          </a:prstGeom>
          <a:noFill/>
          <a:ln w="9525">
            <a:noFill/>
            <a:round/>
            <a:headEnd/>
            <a:tailEnd/>
          </a:ln>
          <a:effectLst/>
        </p:spPr>
        <p:txBody>
          <a:bodyPr vert="horz" wrap="square" lIns="0" tIns="0" rIns="0" bIns="0" numCol="1" anchor="ctr" anchorCtr="0" compatLnSpc="1">
            <a:prstTxWarp prst="textNoShape">
              <a:avLst/>
            </a:prstTxWarp>
            <a:noAutofit/>
          </a:bodyPr>
          <a:lstStyle/>
          <a:p>
            <a:pPr algn="ctr">
              <a:defRPr/>
            </a:pPr>
            <a:r>
              <a:rPr lang="en-US" sz="3200" kern="0" dirty="0" smtClean="0">
                <a:solidFill>
                  <a:srgbClr val="000000"/>
                </a:solidFill>
                <a:latin typeface="Apple Chancery"/>
                <a:ea typeface="+mj-ea"/>
                <a:cs typeface="Apple Chancery"/>
              </a:rPr>
              <a:t>Optical vs. x-ray: the missing gas problem</a:t>
            </a:r>
            <a:endParaRPr lang="en-US" sz="3200" kern="0" dirty="0">
              <a:solidFill>
                <a:srgbClr val="000000"/>
              </a:solidFill>
              <a:latin typeface="Apple Chancery"/>
              <a:ea typeface="+mj-ea"/>
              <a:cs typeface="Apple Chancery"/>
            </a:endParaRPr>
          </a:p>
        </p:txBody>
      </p:sp>
      <p:sp>
        <p:nvSpPr>
          <p:cNvPr id="35" name="TextBox 34"/>
          <p:cNvSpPr txBox="1"/>
          <p:nvPr/>
        </p:nvSpPr>
        <p:spPr>
          <a:xfrm>
            <a:off x="1001599" y="1096709"/>
            <a:ext cx="1541877" cy="285142"/>
          </a:xfrm>
          <a:prstGeom prst="rect">
            <a:avLst/>
          </a:prstGeom>
          <a:noFill/>
        </p:spPr>
        <p:txBody>
          <a:bodyPr wrap="none" lIns="91401" tIns="45701" rIns="91401" bIns="45701" rtlCol="0">
            <a:spAutoFit/>
          </a:bodyPr>
          <a:lstStyle/>
          <a:p>
            <a:r>
              <a:rPr lang="en-US" sz="1200" b="1" dirty="0" smtClean="0">
                <a:latin typeface="Times New Roman"/>
                <a:cs typeface="Times New Roman"/>
              </a:rPr>
              <a:t>(Watson et al., 2007)</a:t>
            </a:r>
            <a:endParaRPr lang="en-US" sz="1200" b="1" dirty="0">
              <a:latin typeface="Times New Roman"/>
              <a:cs typeface="Times New Roman"/>
            </a:endParaRPr>
          </a:p>
        </p:txBody>
      </p:sp>
      <p:pic>
        <p:nvPicPr>
          <p:cNvPr id="40" name="Picture 6" descr="grb060729_smcbknp_fluxden"/>
          <p:cNvPicPr>
            <a:picLocks noChangeAspect="1" noChangeArrowheads="1"/>
          </p:cNvPicPr>
          <p:nvPr/>
        </p:nvPicPr>
        <p:blipFill>
          <a:blip r:embed="rId4"/>
          <a:srcRect/>
          <a:stretch>
            <a:fillRect/>
          </a:stretch>
        </p:blipFill>
        <p:spPr bwMode="auto">
          <a:xfrm>
            <a:off x="849312" y="960437"/>
            <a:ext cx="3200401" cy="3208539"/>
          </a:xfrm>
          <a:prstGeom prst="rect">
            <a:avLst/>
          </a:prstGeom>
          <a:noFill/>
          <a:ln>
            <a:solidFill>
              <a:schemeClr val="tx1"/>
            </a:solidFill>
          </a:ln>
        </p:spPr>
      </p:pic>
      <p:sp>
        <p:nvSpPr>
          <p:cNvPr id="42" name="Freeform 41"/>
          <p:cNvSpPr/>
          <p:nvPr/>
        </p:nvSpPr>
        <p:spPr>
          <a:xfrm>
            <a:off x="2678112" y="2408237"/>
            <a:ext cx="304800" cy="1676400"/>
          </a:xfrm>
          <a:custGeom>
            <a:avLst/>
            <a:gdLst>
              <a:gd name="connsiteX0" fmla="*/ 49806 w 448251"/>
              <a:gd name="connsiteY0" fmla="*/ 2191572 h 2191572"/>
              <a:gd name="connsiteX1" fmla="*/ 0 w 448251"/>
              <a:gd name="connsiteY1" fmla="*/ 0 h 2191572"/>
              <a:gd name="connsiteX2" fmla="*/ 398445 w 448251"/>
              <a:gd name="connsiteY2" fmla="*/ 435824 h 2191572"/>
              <a:gd name="connsiteX3" fmla="*/ 323737 w 448251"/>
              <a:gd name="connsiteY3" fmla="*/ 460728 h 2191572"/>
              <a:gd name="connsiteX4" fmla="*/ 373542 w 448251"/>
              <a:gd name="connsiteY4" fmla="*/ 522989 h 2191572"/>
              <a:gd name="connsiteX5" fmla="*/ 448251 w 448251"/>
              <a:gd name="connsiteY5" fmla="*/ 572797 h 2191572"/>
              <a:gd name="connsiteX6" fmla="*/ 348639 w 448251"/>
              <a:gd name="connsiteY6" fmla="*/ 622606 h 2191572"/>
              <a:gd name="connsiteX7" fmla="*/ 348639 w 448251"/>
              <a:gd name="connsiteY7" fmla="*/ 722222 h 2191572"/>
              <a:gd name="connsiteX8" fmla="*/ 261480 w 448251"/>
              <a:gd name="connsiteY8" fmla="*/ 846744 h 2191572"/>
              <a:gd name="connsiteX9" fmla="*/ 199223 w 448251"/>
              <a:gd name="connsiteY9" fmla="*/ 1145594 h 2191572"/>
              <a:gd name="connsiteX10" fmla="*/ 124514 w 448251"/>
              <a:gd name="connsiteY10" fmla="*/ 1606322 h 2191572"/>
              <a:gd name="connsiteX11" fmla="*/ 99611 w 448251"/>
              <a:gd name="connsiteY11" fmla="*/ 1768200 h 2191572"/>
              <a:gd name="connsiteX12" fmla="*/ 62257 w 448251"/>
              <a:gd name="connsiteY12" fmla="*/ 1979886 h 2191572"/>
              <a:gd name="connsiteX13" fmla="*/ 49806 w 448251"/>
              <a:gd name="connsiteY13" fmla="*/ 2191572 h 219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8251" h="2191572">
                <a:moveTo>
                  <a:pt x="49806" y="2191572"/>
                </a:moveTo>
                <a:lnTo>
                  <a:pt x="0" y="0"/>
                </a:lnTo>
                <a:lnTo>
                  <a:pt x="398445" y="435824"/>
                </a:lnTo>
                <a:lnTo>
                  <a:pt x="323737" y="460728"/>
                </a:lnTo>
                <a:lnTo>
                  <a:pt x="373542" y="522989"/>
                </a:lnTo>
                <a:lnTo>
                  <a:pt x="448251" y="572797"/>
                </a:lnTo>
                <a:lnTo>
                  <a:pt x="348639" y="622606"/>
                </a:lnTo>
                <a:lnTo>
                  <a:pt x="348639" y="722222"/>
                </a:lnTo>
                <a:lnTo>
                  <a:pt x="261480" y="846744"/>
                </a:lnTo>
                <a:lnTo>
                  <a:pt x="199223" y="1145594"/>
                </a:lnTo>
                <a:lnTo>
                  <a:pt x="124514" y="1606322"/>
                </a:lnTo>
                <a:lnTo>
                  <a:pt x="99611" y="1768200"/>
                </a:lnTo>
                <a:lnTo>
                  <a:pt x="62257" y="1979886"/>
                </a:lnTo>
                <a:lnTo>
                  <a:pt x="49806" y="2191572"/>
                </a:lnTo>
                <a:close/>
              </a:path>
            </a:pathLst>
          </a:custGeom>
          <a:solidFill>
            <a:schemeClr val="accent1">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a:p>
        </p:txBody>
      </p:sp>
      <p:sp>
        <p:nvSpPr>
          <p:cNvPr id="43" name="TextBox 42"/>
          <p:cNvSpPr txBox="1"/>
          <p:nvPr/>
        </p:nvSpPr>
        <p:spPr>
          <a:xfrm>
            <a:off x="2349466" y="2334500"/>
            <a:ext cx="633446" cy="378537"/>
          </a:xfrm>
          <a:prstGeom prst="rect">
            <a:avLst/>
          </a:prstGeom>
          <a:noFill/>
        </p:spPr>
        <p:txBody>
          <a:bodyPr wrap="none" lIns="91410" tIns="45706" rIns="91410" bIns="45706" rtlCol="0">
            <a:spAutoFit/>
          </a:bodyPr>
          <a:lstStyle/>
          <a:p>
            <a:r>
              <a:rPr lang="en-GB" b="1" dirty="0" smtClean="0">
                <a:solidFill>
                  <a:srgbClr val="FF0000"/>
                </a:solidFill>
                <a:latin typeface="Times New Roman"/>
                <a:cs typeface="Times New Roman"/>
              </a:rPr>
              <a:t>N</a:t>
            </a:r>
            <a:r>
              <a:rPr lang="en-GB" b="1" baseline="-25000" dirty="0" smtClean="0">
                <a:solidFill>
                  <a:srgbClr val="FF0000"/>
                </a:solidFill>
                <a:latin typeface="Times New Roman"/>
                <a:cs typeface="Times New Roman"/>
              </a:rPr>
              <a:t>O,X</a:t>
            </a:r>
          </a:p>
        </p:txBody>
      </p:sp>
      <p:sp>
        <p:nvSpPr>
          <p:cNvPr id="44" name="Freeform 43"/>
          <p:cNvSpPr/>
          <p:nvPr/>
        </p:nvSpPr>
        <p:spPr>
          <a:xfrm>
            <a:off x="6640512" y="5989637"/>
            <a:ext cx="1524000" cy="990600"/>
          </a:xfrm>
          <a:custGeom>
            <a:avLst/>
            <a:gdLst>
              <a:gd name="connsiteX0" fmla="*/ 1656037 w 1656037"/>
              <a:gd name="connsiteY0" fmla="*/ 25587 h 1333058"/>
              <a:gd name="connsiteX1" fmla="*/ 1456814 w 1656037"/>
              <a:gd name="connsiteY1" fmla="*/ 187464 h 1333058"/>
              <a:gd name="connsiteX2" fmla="*/ 1332300 w 1656037"/>
              <a:gd name="connsiteY2" fmla="*/ 361794 h 1333058"/>
              <a:gd name="connsiteX3" fmla="*/ 1245140 w 1656037"/>
              <a:gd name="connsiteY3" fmla="*/ 635740 h 1333058"/>
              <a:gd name="connsiteX4" fmla="*/ 1207786 w 1656037"/>
              <a:gd name="connsiteY4" fmla="*/ 884782 h 1333058"/>
              <a:gd name="connsiteX5" fmla="*/ 1182883 w 1656037"/>
              <a:gd name="connsiteY5" fmla="*/ 1208537 h 1333058"/>
              <a:gd name="connsiteX6" fmla="*/ 1182883 w 1656037"/>
              <a:gd name="connsiteY6" fmla="*/ 1208537 h 1333058"/>
              <a:gd name="connsiteX7" fmla="*/ 1095724 w 1656037"/>
              <a:gd name="connsiteY7" fmla="*/ 1333058 h 1333058"/>
              <a:gd name="connsiteX8" fmla="*/ 1021015 w 1656037"/>
              <a:gd name="connsiteY8" fmla="*/ 1320606 h 1333058"/>
              <a:gd name="connsiteX9" fmla="*/ 1021015 w 1656037"/>
              <a:gd name="connsiteY9" fmla="*/ 1320606 h 1333058"/>
              <a:gd name="connsiteX10" fmla="*/ 921404 w 1656037"/>
              <a:gd name="connsiteY10" fmla="*/ 1158729 h 1333058"/>
              <a:gd name="connsiteX11" fmla="*/ 884050 w 1656037"/>
              <a:gd name="connsiteY11" fmla="*/ 834974 h 1333058"/>
              <a:gd name="connsiteX12" fmla="*/ 834244 w 1656037"/>
              <a:gd name="connsiteY12" fmla="*/ 561027 h 1333058"/>
              <a:gd name="connsiteX13" fmla="*/ 759536 w 1656037"/>
              <a:gd name="connsiteY13" fmla="*/ 374246 h 1333058"/>
              <a:gd name="connsiteX14" fmla="*/ 647473 w 1656037"/>
              <a:gd name="connsiteY14" fmla="*/ 199916 h 1333058"/>
              <a:gd name="connsiteX15" fmla="*/ 473153 w 1656037"/>
              <a:gd name="connsiteY15" fmla="*/ 87847 h 1333058"/>
              <a:gd name="connsiteX16" fmla="*/ 286382 w 1656037"/>
              <a:gd name="connsiteY16" fmla="*/ 38039 h 1333058"/>
              <a:gd name="connsiteX17" fmla="*/ 87160 w 1656037"/>
              <a:gd name="connsiteY17" fmla="*/ 13135 h 1333058"/>
              <a:gd name="connsiteX18" fmla="*/ 0 w 1656037"/>
              <a:gd name="connsiteY18" fmla="*/ 682 h 1333058"/>
              <a:gd name="connsiteX19" fmla="*/ 1656037 w 1656037"/>
              <a:gd name="connsiteY19" fmla="*/ 25587 h 133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037" h="1333058">
                <a:moveTo>
                  <a:pt x="1656037" y="25587"/>
                </a:moveTo>
                <a:lnTo>
                  <a:pt x="1456814" y="187464"/>
                </a:lnTo>
                <a:lnTo>
                  <a:pt x="1332300" y="361794"/>
                </a:lnTo>
                <a:lnTo>
                  <a:pt x="1245140" y="635740"/>
                </a:lnTo>
                <a:lnTo>
                  <a:pt x="1207786" y="884782"/>
                </a:lnTo>
                <a:lnTo>
                  <a:pt x="1182883" y="1208537"/>
                </a:lnTo>
                <a:lnTo>
                  <a:pt x="1182883" y="1208537"/>
                </a:lnTo>
                <a:lnTo>
                  <a:pt x="1095724" y="1333058"/>
                </a:lnTo>
                <a:lnTo>
                  <a:pt x="1021015" y="1320606"/>
                </a:lnTo>
                <a:lnTo>
                  <a:pt x="1021015" y="1320606"/>
                </a:lnTo>
                <a:lnTo>
                  <a:pt x="921404" y="1158729"/>
                </a:lnTo>
                <a:lnTo>
                  <a:pt x="884050" y="834974"/>
                </a:lnTo>
                <a:lnTo>
                  <a:pt x="834244" y="561027"/>
                </a:lnTo>
                <a:lnTo>
                  <a:pt x="759536" y="374246"/>
                </a:lnTo>
                <a:lnTo>
                  <a:pt x="647473" y="199916"/>
                </a:lnTo>
                <a:lnTo>
                  <a:pt x="473153" y="87847"/>
                </a:lnTo>
                <a:lnTo>
                  <a:pt x="286382" y="38039"/>
                </a:lnTo>
                <a:lnTo>
                  <a:pt x="87160" y="13135"/>
                </a:lnTo>
                <a:cubicBezTo>
                  <a:pt x="8357" y="0"/>
                  <a:pt x="37698" y="682"/>
                  <a:pt x="0" y="682"/>
                </a:cubicBezTo>
                <a:lnTo>
                  <a:pt x="1656037" y="25587"/>
                </a:lnTo>
                <a:close/>
              </a:path>
            </a:pathLst>
          </a:custGeom>
          <a:solidFill>
            <a:srgbClr val="0000F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a:p>
        </p:txBody>
      </p:sp>
      <p:sp>
        <p:nvSpPr>
          <p:cNvPr id="45" name="TextBox 44"/>
          <p:cNvSpPr txBox="1"/>
          <p:nvPr/>
        </p:nvSpPr>
        <p:spPr>
          <a:xfrm>
            <a:off x="7326312" y="5992100"/>
            <a:ext cx="543716" cy="378537"/>
          </a:xfrm>
          <a:prstGeom prst="rect">
            <a:avLst/>
          </a:prstGeom>
          <a:noFill/>
        </p:spPr>
        <p:txBody>
          <a:bodyPr wrap="none" lIns="91410" tIns="45706" rIns="91410" bIns="45706" rtlCol="0">
            <a:spAutoFit/>
          </a:bodyPr>
          <a:lstStyle/>
          <a:p>
            <a:r>
              <a:rPr lang="en-GB" b="1" dirty="0" smtClean="0">
                <a:solidFill>
                  <a:srgbClr val="0000FF"/>
                </a:solidFill>
                <a:latin typeface="Times New Roman"/>
                <a:cs typeface="Times New Roman"/>
              </a:rPr>
              <a:t>N</a:t>
            </a:r>
            <a:r>
              <a:rPr lang="en-GB" b="1" baseline="-25000" dirty="0" smtClean="0">
                <a:solidFill>
                  <a:srgbClr val="0000FF"/>
                </a:solidFill>
                <a:latin typeface="Times New Roman"/>
                <a:cs typeface="Times New Roman"/>
              </a:rPr>
              <a:t>HI</a:t>
            </a:r>
          </a:p>
        </p:txBody>
      </p:sp>
      <p:sp>
        <p:nvSpPr>
          <p:cNvPr id="54" name="Rectangle 53"/>
          <p:cNvSpPr/>
          <p:nvPr/>
        </p:nvSpPr>
        <p:spPr>
          <a:xfrm>
            <a:off x="2220912" y="1112838"/>
            <a:ext cx="17526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
        <p:nvSpPr>
          <p:cNvPr id="55" name="TextBox 54"/>
          <p:cNvSpPr txBox="1"/>
          <p:nvPr/>
        </p:nvSpPr>
        <p:spPr>
          <a:xfrm>
            <a:off x="5649912" y="2027237"/>
            <a:ext cx="3962400" cy="1242158"/>
          </a:xfrm>
          <a:prstGeom prst="rect">
            <a:avLst/>
          </a:prstGeom>
          <a:noFill/>
        </p:spPr>
        <p:txBody>
          <a:bodyPr wrap="square" lIns="91410" tIns="45706" rIns="91410" bIns="45706" rtlCol="0">
            <a:spAutoFit/>
          </a:bodyPr>
          <a:lstStyle/>
          <a:p>
            <a:r>
              <a:rPr lang="en-GB" sz="2400" b="1" dirty="0" smtClean="0">
                <a:solidFill>
                  <a:srgbClr val="FF0000"/>
                </a:solidFill>
                <a:latin typeface="Times New Roman"/>
                <a:cs typeface="Times New Roman"/>
              </a:rPr>
              <a:t>Soft X-ray absorption gives measure of </a:t>
            </a:r>
            <a:r>
              <a:rPr lang="en-GB" sz="2400" b="1" i="1" dirty="0" smtClean="0">
                <a:solidFill>
                  <a:srgbClr val="FF0000"/>
                </a:solidFill>
                <a:latin typeface="Times New Roman"/>
                <a:cs typeface="Times New Roman"/>
              </a:rPr>
              <a:t>total</a:t>
            </a:r>
            <a:r>
              <a:rPr lang="en-GB" sz="2400" b="1" dirty="0" smtClean="0">
                <a:solidFill>
                  <a:srgbClr val="FF0000"/>
                </a:solidFill>
                <a:latin typeface="Times New Roman"/>
                <a:cs typeface="Times New Roman"/>
              </a:rPr>
              <a:t> oxygen column density, N</a:t>
            </a:r>
            <a:r>
              <a:rPr lang="en-GB" sz="2400" b="1" baseline="-25000" dirty="0" smtClean="0">
                <a:solidFill>
                  <a:srgbClr val="FF0000"/>
                </a:solidFill>
                <a:latin typeface="Times New Roman"/>
                <a:cs typeface="Times New Roman"/>
              </a:rPr>
              <a:t>O,X</a:t>
            </a:r>
            <a:endParaRPr lang="en-GB" sz="2400" b="1" dirty="0">
              <a:solidFill>
                <a:srgbClr val="FF0000"/>
              </a:solidFill>
              <a:latin typeface="Times New Roman"/>
              <a:cs typeface="Times New Roman"/>
            </a:endParaRPr>
          </a:p>
        </p:txBody>
      </p:sp>
      <p:sp>
        <p:nvSpPr>
          <p:cNvPr id="59" name="Right Arrow 58"/>
          <p:cNvSpPr/>
          <p:nvPr/>
        </p:nvSpPr>
        <p:spPr>
          <a:xfrm>
            <a:off x="4278312" y="2408237"/>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
        <p:nvSpPr>
          <p:cNvPr id="65" name="TextBox 64"/>
          <p:cNvSpPr txBox="1"/>
          <p:nvPr/>
        </p:nvSpPr>
        <p:spPr>
          <a:xfrm>
            <a:off x="8621712" y="6827838"/>
            <a:ext cx="1371601" cy="378527"/>
          </a:xfrm>
          <a:prstGeom prst="rect">
            <a:avLst/>
          </a:prstGeom>
          <a:noFill/>
        </p:spPr>
        <p:txBody>
          <a:bodyPr wrap="square" lIns="91401" tIns="45701" rIns="91401" bIns="45701" rtlCol="0">
            <a:spAutoFit/>
          </a:bodyPr>
          <a:lstStyle/>
          <a:p>
            <a:r>
              <a:rPr lang="en-US" b="1" dirty="0" smtClean="0">
                <a:solidFill>
                  <a:srgbClr val="000000"/>
                </a:solidFill>
                <a:latin typeface="Times New Roman"/>
                <a:cs typeface="Times New Roman"/>
              </a:rPr>
              <a:t>Starling+07</a:t>
            </a:r>
            <a:endParaRPr lang="en-US" b="1" dirty="0">
              <a:solidFill>
                <a:srgbClr val="000000"/>
              </a:solidFill>
              <a:latin typeface="Times New Roman"/>
              <a:cs typeface="Times New Roman"/>
            </a:endParaRPr>
          </a:p>
        </p:txBody>
      </p:sp>
      <p:sp>
        <p:nvSpPr>
          <p:cNvPr id="66" name="TextBox 65"/>
          <p:cNvSpPr txBox="1"/>
          <p:nvPr/>
        </p:nvSpPr>
        <p:spPr>
          <a:xfrm>
            <a:off x="2754312" y="1036637"/>
            <a:ext cx="1295401" cy="378527"/>
          </a:xfrm>
          <a:prstGeom prst="rect">
            <a:avLst/>
          </a:prstGeom>
          <a:noFill/>
        </p:spPr>
        <p:txBody>
          <a:bodyPr wrap="square" lIns="91401" tIns="45701" rIns="91401" bIns="45701" rtlCol="0">
            <a:spAutoFit/>
          </a:bodyPr>
          <a:lstStyle/>
          <a:p>
            <a:r>
              <a:rPr lang="en-US" b="1" dirty="0" smtClean="0">
                <a:solidFill>
                  <a:srgbClr val="000000"/>
                </a:solidFill>
                <a:latin typeface="Times New Roman"/>
                <a:cs typeface="Times New Roman"/>
              </a:rPr>
              <a:t>Schady+10</a:t>
            </a:r>
            <a:endParaRPr lang="en-US" b="1" dirty="0">
              <a:solidFill>
                <a:srgbClr val="000000"/>
              </a:solidFill>
              <a:latin typeface="Times New Roman"/>
              <a:cs typeface="Times New Roman"/>
            </a:endParaRPr>
          </a:p>
        </p:txBody>
      </p:sp>
      <p:sp>
        <p:nvSpPr>
          <p:cNvPr id="60" name="Right Arrow 59"/>
          <p:cNvSpPr/>
          <p:nvPr/>
        </p:nvSpPr>
        <p:spPr>
          <a:xfrm flipH="1">
            <a:off x="4887912" y="5989637"/>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 name="TextBox 70"/>
          <p:cNvSpPr txBox="1"/>
          <p:nvPr/>
        </p:nvSpPr>
        <p:spPr>
          <a:xfrm>
            <a:off x="753062" y="5280851"/>
            <a:ext cx="3982450" cy="1242186"/>
          </a:xfrm>
          <a:prstGeom prst="rect">
            <a:avLst/>
          </a:prstGeom>
          <a:noFill/>
        </p:spPr>
        <p:txBody>
          <a:bodyPr wrap="square" rtlCol="0">
            <a:spAutoFit/>
          </a:bodyPr>
          <a:lstStyle/>
          <a:p>
            <a:r>
              <a:rPr lang="en-GB" sz="2400" b="1" dirty="0" err="1" smtClean="0">
                <a:solidFill>
                  <a:srgbClr val="0000FF"/>
                </a:solidFill>
                <a:latin typeface="Times New Roman"/>
                <a:cs typeface="Times New Roman"/>
              </a:rPr>
              <a:t>Lyα</a:t>
            </a:r>
            <a:r>
              <a:rPr lang="en-GB" sz="2400" b="1" dirty="0" smtClean="0">
                <a:solidFill>
                  <a:srgbClr val="0000FF"/>
                </a:solidFill>
                <a:latin typeface="Times New Roman"/>
                <a:cs typeface="Times New Roman"/>
              </a:rPr>
              <a:t> absorption gives measure of neutral hydrogen column density, N</a:t>
            </a:r>
            <a:r>
              <a:rPr lang="en-GB" sz="2400" b="1" baseline="-25000" dirty="0" smtClean="0">
                <a:solidFill>
                  <a:srgbClr val="0000FF"/>
                </a:solidFill>
                <a:latin typeface="Times New Roman"/>
                <a:cs typeface="Times New Roman"/>
              </a:rPr>
              <a:t>HI</a:t>
            </a:r>
            <a:endParaRPr lang="en-GB" sz="2400" b="1" dirty="0">
              <a:solidFill>
                <a:srgbClr val="0000FF"/>
              </a:solidFill>
              <a:latin typeface="Times New Roman"/>
              <a:cs typeface="Times New Roman"/>
            </a:endParaRPr>
          </a:p>
        </p:txBody>
      </p:sp>
      <p:pic>
        <p:nvPicPr>
          <p:cNvPr id="41" name="Picture 40" descr="grb050730_optspec.tiff"/>
          <p:cNvPicPr>
            <a:picLocks noChangeAspect="1"/>
          </p:cNvPicPr>
          <p:nvPr/>
        </p:nvPicPr>
        <p:blipFill>
          <a:blip r:embed="rId2"/>
          <a:stretch>
            <a:fillRect/>
          </a:stretch>
        </p:blipFill>
        <p:spPr>
          <a:xfrm>
            <a:off x="5026689" y="5532437"/>
            <a:ext cx="4954319" cy="1676402"/>
          </a:xfrm>
          <a:prstGeom prst="rect">
            <a:avLst/>
          </a:prstGeom>
          <a:noFill/>
          <a:ln>
            <a:solidFill>
              <a:schemeClr val="tx1"/>
            </a:solidFill>
          </a:ln>
        </p:spPr>
      </p:pic>
      <p:pic>
        <p:nvPicPr>
          <p:cNvPr id="2" name="Picture 1" descr="MPElogo.gif"/>
          <p:cNvPicPr>
            <a:picLocks noChangeAspect="1"/>
          </p:cNvPicPr>
          <p:nvPr/>
        </p:nvPicPr>
        <p:blipFill>
          <a:blip r:embed="rId3"/>
          <a:stretch>
            <a:fillRect/>
          </a:stretch>
        </p:blipFill>
        <p:spPr>
          <a:xfrm>
            <a:off x="163516" y="122237"/>
            <a:ext cx="767655" cy="727604"/>
          </a:xfrm>
          <a:prstGeom prst="rect">
            <a:avLst/>
          </a:prstGeom>
        </p:spPr>
      </p:pic>
      <p:sp>
        <p:nvSpPr>
          <p:cNvPr id="3" name="Rectangle 3"/>
          <p:cNvSpPr txBox="1">
            <a:spLocks noChangeArrowheads="1"/>
          </p:cNvSpPr>
          <p:nvPr/>
        </p:nvSpPr>
        <p:spPr bwMode="auto">
          <a:xfrm>
            <a:off x="369889" y="198004"/>
            <a:ext cx="10080624" cy="579437"/>
          </a:xfrm>
          <a:prstGeom prst="rect">
            <a:avLst/>
          </a:prstGeom>
          <a:noFill/>
          <a:ln w="9525">
            <a:noFill/>
            <a:round/>
            <a:headEnd/>
            <a:tailEnd/>
          </a:ln>
          <a:effectLst/>
        </p:spPr>
        <p:txBody>
          <a:bodyPr vert="horz" wrap="square" lIns="0" tIns="0" rIns="0" bIns="0" numCol="1" anchor="ctr" anchorCtr="0" compatLnSpc="1">
            <a:prstTxWarp prst="textNoShape">
              <a:avLst/>
            </a:prstTxWarp>
            <a:noAutofit/>
          </a:bodyPr>
          <a:lstStyle/>
          <a:p>
            <a:pPr algn="ctr">
              <a:defRPr/>
            </a:pPr>
            <a:r>
              <a:rPr lang="en-US" sz="3200" kern="0" dirty="0" smtClean="0">
                <a:solidFill>
                  <a:srgbClr val="000000"/>
                </a:solidFill>
                <a:latin typeface="Apple Chancery"/>
                <a:ea typeface="+mj-ea"/>
                <a:cs typeface="Apple Chancery"/>
              </a:rPr>
              <a:t>Optical vs. x-ray: the missing gas problem</a:t>
            </a:r>
            <a:endParaRPr lang="en-US" sz="3200" kern="0" dirty="0">
              <a:solidFill>
                <a:srgbClr val="000000"/>
              </a:solidFill>
              <a:latin typeface="Apple Chancery"/>
              <a:ea typeface="+mj-ea"/>
              <a:cs typeface="Apple Chancery"/>
            </a:endParaRPr>
          </a:p>
        </p:txBody>
      </p:sp>
      <p:sp>
        <p:nvSpPr>
          <p:cNvPr id="35" name="TextBox 34"/>
          <p:cNvSpPr txBox="1"/>
          <p:nvPr/>
        </p:nvSpPr>
        <p:spPr>
          <a:xfrm>
            <a:off x="1001599" y="1096709"/>
            <a:ext cx="1541877" cy="285142"/>
          </a:xfrm>
          <a:prstGeom prst="rect">
            <a:avLst/>
          </a:prstGeom>
          <a:noFill/>
        </p:spPr>
        <p:txBody>
          <a:bodyPr wrap="none" lIns="91401" tIns="45701" rIns="91401" bIns="45701" rtlCol="0">
            <a:spAutoFit/>
          </a:bodyPr>
          <a:lstStyle/>
          <a:p>
            <a:r>
              <a:rPr lang="en-US" sz="1200" b="1" dirty="0" smtClean="0">
                <a:latin typeface="Times New Roman"/>
                <a:cs typeface="Times New Roman"/>
              </a:rPr>
              <a:t>(Watson et al., 2007)</a:t>
            </a:r>
            <a:endParaRPr lang="en-US" sz="1200" b="1" dirty="0">
              <a:latin typeface="Times New Roman"/>
              <a:cs typeface="Times New Roman"/>
            </a:endParaRPr>
          </a:p>
        </p:txBody>
      </p:sp>
      <p:pic>
        <p:nvPicPr>
          <p:cNvPr id="40" name="Picture 6" descr="grb060729_smcbknp_fluxden"/>
          <p:cNvPicPr>
            <a:picLocks noChangeAspect="1" noChangeArrowheads="1"/>
          </p:cNvPicPr>
          <p:nvPr/>
        </p:nvPicPr>
        <p:blipFill>
          <a:blip r:embed="rId4"/>
          <a:srcRect/>
          <a:stretch>
            <a:fillRect/>
          </a:stretch>
        </p:blipFill>
        <p:spPr bwMode="auto">
          <a:xfrm>
            <a:off x="849312" y="960437"/>
            <a:ext cx="3200401" cy="3208539"/>
          </a:xfrm>
          <a:prstGeom prst="rect">
            <a:avLst/>
          </a:prstGeom>
          <a:noFill/>
          <a:ln>
            <a:solidFill>
              <a:schemeClr val="tx1"/>
            </a:solidFill>
          </a:ln>
        </p:spPr>
      </p:pic>
      <p:sp>
        <p:nvSpPr>
          <p:cNvPr id="42" name="Freeform 41"/>
          <p:cNvSpPr/>
          <p:nvPr/>
        </p:nvSpPr>
        <p:spPr>
          <a:xfrm>
            <a:off x="2678112" y="2408237"/>
            <a:ext cx="304800" cy="1676400"/>
          </a:xfrm>
          <a:custGeom>
            <a:avLst/>
            <a:gdLst>
              <a:gd name="connsiteX0" fmla="*/ 49806 w 448251"/>
              <a:gd name="connsiteY0" fmla="*/ 2191572 h 2191572"/>
              <a:gd name="connsiteX1" fmla="*/ 0 w 448251"/>
              <a:gd name="connsiteY1" fmla="*/ 0 h 2191572"/>
              <a:gd name="connsiteX2" fmla="*/ 398445 w 448251"/>
              <a:gd name="connsiteY2" fmla="*/ 435824 h 2191572"/>
              <a:gd name="connsiteX3" fmla="*/ 323737 w 448251"/>
              <a:gd name="connsiteY3" fmla="*/ 460728 h 2191572"/>
              <a:gd name="connsiteX4" fmla="*/ 373542 w 448251"/>
              <a:gd name="connsiteY4" fmla="*/ 522989 h 2191572"/>
              <a:gd name="connsiteX5" fmla="*/ 448251 w 448251"/>
              <a:gd name="connsiteY5" fmla="*/ 572797 h 2191572"/>
              <a:gd name="connsiteX6" fmla="*/ 348639 w 448251"/>
              <a:gd name="connsiteY6" fmla="*/ 622606 h 2191572"/>
              <a:gd name="connsiteX7" fmla="*/ 348639 w 448251"/>
              <a:gd name="connsiteY7" fmla="*/ 722222 h 2191572"/>
              <a:gd name="connsiteX8" fmla="*/ 261480 w 448251"/>
              <a:gd name="connsiteY8" fmla="*/ 846744 h 2191572"/>
              <a:gd name="connsiteX9" fmla="*/ 199223 w 448251"/>
              <a:gd name="connsiteY9" fmla="*/ 1145594 h 2191572"/>
              <a:gd name="connsiteX10" fmla="*/ 124514 w 448251"/>
              <a:gd name="connsiteY10" fmla="*/ 1606322 h 2191572"/>
              <a:gd name="connsiteX11" fmla="*/ 99611 w 448251"/>
              <a:gd name="connsiteY11" fmla="*/ 1768200 h 2191572"/>
              <a:gd name="connsiteX12" fmla="*/ 62257 w 448251"/>
              <a:gd name="connsiteY12" fmla="*/ 1979886 h 2191572"/>
              <a:gd name="connsiteX13" fmla="*/ 49806 w 448251"/>
              <a:gd name="connsiteY13" fmla="*/ 2191572 h 219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8251" h="2191572">
                <a:moveTo>
                  <a:pt x="49806" y="2191572"/>
                </a:moveTo>
                <a:lnTo>
                  <a:pt x="0" y="0"/>
                </a:lnTo>
                <a:lnTo>
                  <a:pt x="398445" y="435824"/>
                </a:lnTo>
                <a:lnTo>
                  <a:pt x="323737" y="460728"/>
                </a:lnTo>
                <a:lnTo>
                  <a:pt x="373542" y="522989"/>
                </a:lnTo>
                <a:lnTo>
                  <a:pt x="448251" y="572797"/>
                </a:lnTo>
                <a:lnTo>
                  <a:pt x="348639" y="622606"/>
                </a:lnTo>
                <a:lnTo>
                  <a:pt x="348639" y="722222"/>
                </a:lnTo>
                <a:lnTo>
                  <a:pt x="261480" y="846744"/>
                </a:lnTo>
                <a:lnTo>
                  <a:pt x="199223" y="1145594"/>
                </a:lnTo>
                <a:lnTo>
                  <a:pt x="124514" y="1606322"/>
                </a:lnTo>
                <a:lnTo>
                  <a:pt x="99611" y="1768200"/>
                </a:lnTo>
                <a:lnTo>
                  <a:pt x="62257" y="1979886"/>
                </a:lnTo>
                <a:lnTo>
                  <a:pt x="49806" y="2191572"/>
                </a:lnTo>
                <a:close/>
              </a:path>
            </a:pathLst>
          </a:custGeom>
          <a:solidFill>
            <a:schemeClr val="accent1">
              <a:lumMod val="60000"/>
              <a:lumOff val="4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a:p>
        </p:txBody>
      </p:sp>
      <p:sp>
        <p:nvSpPr>
          <p:cNvPr id="43" name="TextBox 42"/>
          <p:cNvSpPr txBox="1"/>
          <p:nvPr/>
        </p:nvSpPr>
        <p:spPr>
          <a:xfrm>
            <a:off x="2349466" y="2334500"/>
            <a:ext cx="633446" cy="378537"/>
          </a:xfrm>
          <a:prstGeom prst="rect">
            <a:avLst/>
          </a:prstGeom>
          <a:noFill/>
        </p:spPr>
        <p:txBody>
          <a:bodyPr wrap="none" lIns="91410" tIns="45706" rIns="91410" bIns="45706" rtlCol="0">
            <a:spAutoFit/>
          </a:bodyPr>
          <a:lstStyle/>
          <a:p>
            <a:r>
              <a:rPr lang="en-GB" b="1" dirty="0" smtClean="0">
                <a:solidFill>
                  <a:srgbClr val="FF0000"/>
                </a:solidFill>
                <a:latin typeface="Times New Roman"/>
                <a:cs typeface="Times New Roman"/>
              </a:rPr>
              <a:t>N</a:t>
            </a:r>
            <a:r>
              <a:rPr lang="en-GB" b="1" baseline="-25000" dirty="0" smtClean="0">
                <a:solidFill>
                  <a:srgbClr val="FF0000"/>
                </a:solidFill>
                <a:latin typeface="Times New Roman"/>
                <a:cs typeface="Times New Roman"/>
              </a:rPr>
              <a:t>O,X</a:t>
            </a:r>
          </a:p>
        </p:txBody>
      </p:sp>
      <p:sp>
        <p:nvSpPr>
          <p:cNvPr id="44" name="Freeform 43"/>
          <p:cNvSpPr/>
          <p:nvPr/>
        </p:nvSpPr>
        <p:spPr>
          <a:xfrm>
            <a:off x="6640512" y="5989637"/>
            <a:ext cx="1524000" cy="990600"/>
          </a:xfrm>
          <a:custGeom>
            <a:avLst/>
            <a:gdLst>
              <a:gd name="connsiteX0" fmla="*/ 1656037 w 1656037"/>
              <a:gd name="connsiteY0" fmla="*/ 25587 h 1333058"/>
              <a:gd name="connsiteX1" fmla="*/ 1456814 w 1656037"/>
              <a:gd name="connsiteY1" fmla="*/ 187464 h 1333058"/>
              <a:gd name="connsiteX2" fmla="*/ 1332300 w 1656037"/>
              <a:gd name="connsiteY2" fmla="*/ 361794 h 1333058"/>
              <a:gd name="connsiteX3" fmla="*/ 1245140 w 1656037"/>
              <a:gd name="connsiteY3" fmla="*/ 635740 h 1333058"/>
              <a:gd name="connsiteX4" fmla="*/ 1207786 w 1656037"/>
              <a:gd name="connsiteY4" fmla="*/ 884782 h 1333058"/>
              <a:gd name="connsiteX5" fmla="*/ 1182883 w 1656037"/>
              <a:gd name="connsiteY5" fmla="*/ 1208537 h 1333058"/>
              <a:gd name="connsiteX6" fmla="*/ 1182883 w 1656037"/>
              <a:gd name="connsiteY6" fmla="*/ 1208537 h 1333058"/>
              <a:gd name="connsiteX7" fmla="*/ 1095724 w 1656037"/>
              <a:gd name="connsiteY7" fmla="*/ 1333058 h 1333058"/>
              <a:gd name="connsiteX8" fmla="*/ 1021015 w 1656037"/>
              <a:gd name="connsiteY8" fmla="*/ 1320606 h 1333058"/>
              <a:gd name="connsiteX9" fmla="*/ 1021015 w 1656037"/>
              <a:gd name="connsiteY9" fmla="*/ 1320606 h 1333058"/>
              <a:gd name="connsiteX10" fmla="*/ 921404 w 1656037"/>
              <a:gd name="connsiteY10" fmla="*/ 1158729 h 1333058"/>
              <a:gd name="connsiteX11" fmla="*/ 884050 w 1656037"/>
              <a:gd name="connsiteY11" fmla="*/ 834974 h 1333058"/>
              <a:gd name="connsiteX12" fmla="*/ 834244 w 1656037"/>
              <a:gd name="connsiteY12" fmla="*/ 561027 h 1333058"/>
              <a:gd name="connsiteX13" fmla="*/ 759536 w 1656037"/>
              <a:gd name="connsiteY13" fmla="*/ 374246 h 1333058"/>
              <a:gd name="connsiteX14" fmla="*/ 647473 w 1656037"/>
              <a:gd name="connsiteY14" fmla="*/ 199916 h 1333058"/>
              <a:gd name="connsiteX15" fmla="*/ 473153 w 1656037"/>
              <a:gd name="connsiteY15" fmla="*/ 87847 h 1333058"/>
              <a:gd name="connsiteX16" fmla="*/ 286382 w 1656037"/>
              <a:gd name="connsiteY16" fmla="*/ 38039 h 1333058"/>
              <a:gd name="connsiteX17" fmla="*/ 87160 w 1656037"/>
              <a:gd name="connsiteY17" fmla="*/ 13135 h 1333058"/>
              <a:gd name="connsiteX18" fmla="*/ 0 w 1656037"/>
              <a:gd name="connsiteY18" fmla="*/ 682 h 1333058"/>
              <a:gd name="connsiteX19" fmla="*/ 1656037 w 1656037"/>
              <a:gd name="connsiteY19" fmla="*/ 25587 h 133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037" h="1333058">
                <a:moveTo>
                  <a:pt x="1656037" y="25587"/>
                </a:moveTo>
                <a:lnTo>
                  <a:pt x="1456814" y="187464"/>
                </a:lnTo>
                <a:lnTo>
                  <a:pt x="1332300" y="361794"/>
                </a:lnTo>
                <a:lnTo>
                  <a:pt x="1245140" y="635740"/>
                </a:lnTo>
                <a:lnTo>
                  <a:pt x="1207786" y="884782"/>
                </a:lnTo>
                <a:lnTo>
                  <a:pt x="1182883" y="1208537"/>
                </a:lnTo>
                <a:lnTo>
                  <a:pt x="1182883" y="1208537"/>
                </a:lnTo>
                <a:lnTo>
                  <a:pt x="1095724" y="1333058"/>
                </a:lnTo>
                <a:lnTo>
                  <a:pt x="1021015" y="1320606"/>
                </a:lnTo>
                <a:lnTo>
                  <a:pt x="1021015" y="1320606"/>
                </a:lnTo>
                <a:lnTo>
                  <a:pt x="921404" y="1158729"/>
                </a:lnTo>
                <a:lnTo>
                  <a:pt x="884050" y="834974"/>
                </a:lnTo>
                <a:lnTo>
                  <a:pt x="834244" y="561027"/>
                </a:lnTo>
                <a:lnTo>
                  <a:pt x="759536" y="374246"/>
                </a:lnTo>
                <a:lnTo>
                  <a:pt x="647473" y="199916"/>
                </a:lnTo>
                <a:lnTo>
                  <a:pt x="473153" y="87847"/>
                </a:lnTo>
                <a:lnTo>
                  <a:pt x="286382" y="38039"/>
                </a:lnTo>
                <a:lnTo>
                  <a:pt x="87160" y="13135"/>
                </a:lnTo>
                <a:cubicBezTo>
                  <a:pt x="8357" y="0"/>
                  <a:pt x="37698" y="682"/>
                  <a:pt x="0" y="682"/>
                </a:cubicBezTo>
                <a:lnTo>
                  <a:pt x="1656037" y="25587"/>
                </a:lnTo>
                <a:close/>
              </a:path>
            </a:pathLst>
          </a:custGeom>
          <a:solidFill>
            <a:srgbClr val="0000F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91401" tIns="45701" rIns="91401" bIns="45701" rtlCol="0" anchor="ctr"/>
          <a:lstStyle/>
          <a:p>
            <a:pPr algn="ctr"/>
            <a:endParaRPr lang="en-GB"/>
          </a:p>
        </p:txBody>
      </p:sp>
      <p:sp>
        <p:nvSpPr>
          <p:cNvPr id="45" name="TextBox 44"/>
          <p:cNvSpPr txBox="1"/>
          <p:nvPr/>
        </p:nvSpPr>
        <p:spPr>
          <a:xfrm>
            <a:off x="7326312" y="5992100"/>
            <a:ext cx="543716" cy="378537"/>
          </a:xfrm>
          <a:prstGeom prst="rect">
            <a:avLst/>
          </a:prstGeom>
          <a:noFill/>
        </p:spPr>
        <p:txBody>
          <a:bodyPr wrap="none" lIns="91410" tIns="45706" rIns="91410" bIns="45706" rtlCol="0">
            <a:spAutoFit/>
          </a:bodyPr>
          <a:lstStyle/>
          <a:p>
            <a:r>
              <a:rPr lang="en-GB" b="1" dirty="0" smtClean="0">
                <a:solidFill>
                  <a:srgbClr val="0000FF"/>
                </a:solidFill>
                <a:latin typeface="Times New Roman"/>
                <a:cs typeface="Times New Roman"/>
              </a:rPr>
              <a:t>N</a:t>
            </a:r>
            <a:r>
              <a:rPr lang="en-GB" b="1" baseline="-25000" dirty="0" smtClean="0">
                <a:solidFill>
                  <a:srgbClr val="0000FF"/>
                </a:solidFill>
                <a:latin typeface="Times New Roman"/>
                <a:cs typeface="Times New Roman"/>
              </a:rPr>
              <a:t>HI</a:t>
            </a:r>
          </a:p>
        </p:txBody>
      </p:sp>
      <p:sp>
        <p:nvSpPr>
          <p:cNvPr id="54" name="Rectangle 53"/>
          <p:cNvSpPr/>
          <p:nvPr/>
        </p:nvSpPr>
        <p:spPr>
          <a:xfrm>
            <a:off x="2220912" y="1112838"/>
            <a:ext cx="17526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
        <p:nvSpPr>
          <p:cNvPr id="55" name="TextBox 54"/>
          <p:cNvSpPr txBox="1"/>
          <p:nvPr/>
        </p:nvSpPr>
        <p:spPr>
          <a:xfrm>
            <a:off x="5649912" y="2027237"/>
            <a:ext cx="3962400" cy="1242158"/>
          </a:xfrm>
          <a:prstGeom prst="rect">
            <a:avLst/>
          </a:prstGeom>
          <a:noFill/>
        </p:spPr>
        <p:txBody>
          <a:bodyPr wrap="square" lIns="91410" tIns="45706" rIns="91410" bIns="45706" rtlCol="0">
            <a:spAutoFit/>
          </a:bodyPr>
          <a:lstStyle/>
          <a:p>
            <a:r>
              <a:rPr lang="en-GB" sz="2400" b="1" dirty="0" smtClean="0">
                <a:solidFill>
                  <a:srgbClr val="FF0000"/>
                </a:solidFill>
                <a:latin typeface="Times New Roman"/>
                <a:cs typeface="Times New Roman"/>
              </a:rPr>
              <a:t>Soft X-ray absorption gives measure of </a:t>
            </a:r>
            <a:r>
              <a:rPr lang="en-GB" sz="2400" b="1" i="1" dirty="0" smtClean="0">
                <a:solidFill>
                  <a:srgbClr val="FF0000"/>
                </a:solidFill>
                <a:latin typeface="Times New Roman"/>
                <a:cs typeface="Times New Roman"/>
              </a:rPr>
              <a:t>total</a:t>
            </a:r>
            <a:r>
              <a:rPr lang="en-GB" sz="2400" b="1" dirty="0" smtClean="0">
                <a:solidFill>
                  <a:srgbClr val="FF0000"/>
                </a:solidFill>
                <a:latin typeface="Times New Roman"/>
                <a:cs typeface="Times New Roman"/>
              </a:rPr>
              <a:t> oxygen column density, N</a:t>
            </a:r>
            <a:r>
              <a:rPr lang="en-GB" sz="2400" b="1" baseline="-25000" dirty="0" smtClean="0">
                <a:solidFill>
                  <a:srgbClr val="FF0000"/>
                </a:solidFill>
                <a:latin typeface="Times New Roman"/>
                <a:cs typeface="Times New Roman"/>
              </a:rPr>
              <a:t>O,X</a:t>
            </a:r>
            <a:endParaRPr lang="en-GB" sz="2400" b="1" dirty="0">
              <a:solidFill>
                <a:srgbClr val="FF0000"/>
              </a:solidFill>
              <a:latin typeface="Times New Roman"/>
              <a:cs typeface="Times New Roman"/>
            </a:endParaRPr>
          </a:p>
        </p:txBody>
      </p:sp>
      <p:pic>
        <p:nvPicPr>
          <p:cNvPr id="57" name="Picture 56" descr="NHx_dist.tiff"/>
          <p:cNvPicPr>
            <a:picLocks noChangeAspect="1"/>
          </p:cNvPicPr>
          <p:nvPr/>
        </p:nvPicPr>
        <p:blipFill>
          <a:blip r:embed="rId5"/>
          <a:stretch>
            <a:fillRect/>
          </a:stretch>
        </p:blipFill>
        <p:spPr>
          <a:xfrm>
            <a:off x="5497512" y="974770"/>
            <a:ext cx="3834940" cy="4176667"/>
          </a:xfrm>
          <a:prstGeom prst="rect">
            <a:avLst/>
          </a:prstGeom>
          <a:ln w="19050">
            <a:solidFill>
              <a:schemeClr val="tx1"/>
            </a:solidFill>
          </a:ln>
        </p:spPr>
      </p:pic>
      <p:sp>
        <p:nvSpPr>
          <p:cNvPr id="59" name="Right Arrow 58"/>
          <p:cNvSpPr/>
          <p:nvPr/>
        </p:nvSpPr>
        <p:spPr>
          <a:xfrm>
            <a:off x="4278312" y="2408237"/>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
        <p:nvSpPr>
          <p:cNvPr id="63" name="TextBox 62"/>
          <p:cNvSpPr txBox="1"/>
          <p:nvPr/>
        </p:nvSpPr>
        <p:spPr>
          <a:xfrm>
            <a:off x="8240712" y="4772910"/>
            <a:ext cx="1295401" cy="378527"/>
          </a:xfrm>
          <a:prstGeom prst="rect">
            <a:avLst/>
          </a:prstGeom>
          <a:noFill/>
        </p:spPr>
        <p:txBody>
          <a:bodyPr wrap="square" lIns="91401" tIns="45701" rIns="91401" bIns="45701" rtlCol="0">
            <a:spAutoFit/>
          </a:bodyPr>
          <a:lstStyle/>
          <a:p>
            <a:r>
              <a:rPr lang="en-US" b="1" dirty="0" smtClean="0">
                <a:solidFill>
                  <a:srgbClr val="000000"/>
                </a:solidFill>
                <a:latin typeface="Times New Roman"/>
                <a:cs typeface="Times New Roman"/>
              </a:rPr>
              <a:t>Fynbo+09</a:t>
            </a:r>
            <a:endParaRPr lang="en-US" b="1" dirty="0">
              <a:solidFill>
                <a:srgbClr val="000000"/>
              </a:solidFill>
              <a:latin typeface="Times New Roman"/>
              <a:cs typeface="Times New Roman"/>
            </a:endParaRPr>
          </a:p>
        </p:txBody>
      </p:sp>
      <p:sp>
        <p:nvSpPr>
          <p:cNvPr id="65" name="TextBox 64"/>
          <p:cNvSpPr txBox="1"/>
          <p:nvPr/>
        </p:nvSpPr>
        <p:spPr>
          <a:xfrm>
            <a:off x="8621712" y="6827838"/>
            <a:ext cx="1371601" cy="378527"/>
          </a:xfrm>
          <a:prstGeom prst="rect">
            <a:avLst/>
          </a:prstGeom>
          <a:noFill/>
        </p:spPr>
        <p:txBody>
          <a:bodyPr wrap="square" lIns="91401" tIns="45701" rIns="91401" bIns="45701" rtlCol="0">
            <a:spAutoFit/>
          </a:bodyPr>
          <a:lstStyle/>
          <a:p>
            <a:r>
              <a:rPr lang="en-US" b="1" dirty="0" smtClean="0">
                <a:solidFill>
                  <a:srgbClr val="000000"/>
                </a:solidFill>
                <a:latin typeface="Times New Roman"/>
                <a:cs typeface="Times New Roman"/>
              </a:rPr>
              <a:t>Starling+07</a:t>
            </a:r>
            <a:endParaRPr lang="en-US" b="1" dirty="0">
              <a:solidFill>
                <a:srgbClr val="000000"/>
              </a:solidFill>
              <a:latin typeface="Times New Roman"/>
              <a:cs typeface="Times New Roman"/>
            </a:endParaRPr>
          </a:p>
        </p:txBody>
      </p:sp>
      <p:sp>
        <p:nvSpPr>
          <p:cNvPr id="66" name="TextBox 65"/>
          <p:cNvSpPr txBox="1"/>
          <p:nvPr/>
        </p:nvSpPr>
        <p:spPr>
          <a:xfrm>
            <a:off x="2754312" y="1036637"/>
            <a:ext cx="1295401" cy="378527"/>
          </a:xfrm>
          <a:prstGeom prst="rect">
            <a:avLst/>
          </a:prstGeom>
          <a:noFill/>
        </p:spPr>
        <p:txBody>
          <a:bodyPr wrap="square" lIns="91401" tIns="45701" rIns="91401" bIns="45701" rtlCol="0">
            <a:spAutoFit/>
          </a:bodyPr>
          <a:lstStyle/>
          <a:p>
            <a:r>
              <a:rPr lang="en-US" b="1" dirty="0" smtClean="0">
                <a:solidFill>
                  <a:srgbClr val="000000"/>
                </a:solidFill>
                <a:latin typeface="Times New Roman"/>
                <a:cs typeface="Times New Roman"/>
              </a:rPr>
              <a:t>Schady+10</a:t>
            </a:r>
            <a:endParaRPr lang="en-US" b="1" dirty="0">
              <a:solidFill>
                <a:srgbClr val="000000"/>
              </a:solidFill>
              <a:latin typeface="Times New Roman"/>
              <a:cs typeface="Times New Roman"/>
            </a:endParaRPr>
          </a:p>
        </p:txBody>
      </p:sp>
      <p:pic>
        <p:nvPicPr>
          <p:cNvPr id="68" name="Picture 67" descr="FynboNHdist.tiff"/>
          <p:cNvPicPr>
            <a:picLocks noChangeAspect="1"/>
          </p:cNvPicPr>
          <p:nvPr/>
        </p:nvPicPr>
        <p:blipFill>
          <a:blip r:embed="rId6"/>
          <a:stretch>
            <a:fillRect/>
          </a:stretch>
        </p:blipFill>
        <p:spPr>
          <a:xfrm>
            <a:off x="68068" y="4237037"/>
            <a:ext cx="4819844" cy="3276600"/>
          </a:xfrm>
          <a:prstGeom prst="rect">
            <a:avLst/>
          </a:prstGeom>
          <a:ln w="19050">
            <a:solidFill>
              <a:schemeClr val="tx1"/>
            </a:solidFill>
          </a:ln>
        </p:spPr>
      </p:pic>
      <p:sp>
        <p:nvSpPr>
          <p:cNvPr id="69" name="TextBox 68"/>
          <p:cNvSpPr txBox="1"/>
          <p:nvPr/>
        </p:nvSpPr>
        <p:spPr>
          <a:xfrm>
            <a:off x="925512" y="4408601"/>
            <a:ext cx="1339033" cy="666636"/>
          </a:xfrm>
          <a:prstGeom prst="rect">
            <a:avLst/>
          </a:prstGeom>
          <a:noFill/>
        </p:spPr>
        <p:txBody>
          <a:bodyPr wrap="none" lIns="91430" tIns="45716" rIns="91430" bIns="45716" rtlCol="0">
            <a:spAutoFit/>
          </a:bodyPr>
          <a:lstStyle/>
          <a:p>
            <a:r>
              <a:rPr lang="en-GB" dirty="0" smtClean="0">
                <a:solidFill>
                  <a:srgbClr val="000000"/>
                </a:solidFill>
                <a:latin typeface="Arial"/>
                <a:cs typeface="Arial"/>
              </a:rPr>
              <a:t>QSO-</a:t>
            </a:r>
            <a:r>
              <a:rPr lang="en-GB" dirty="0" err="1" smtClean="0">
                <a:solidFill>
                  <a:srgbClr val="000000"/>
                </a:solidFill>
                <a:latin typeface="Arial"/>
                <a:cs typeface="Arial"/>
              </a:rPr>
              <a:t>DLAs</a:t>
            </a:r>
            <a:endParaRPr lang="en-GB" dirty="0" smtClean="0">
              <a:solidFill>
                <a:srgbClr val="000000"/>
              </a:solidFill>
              <a:latin typeface="Arial"/>
              <a:cs typeface="Arial"/>
            </a:endParaRPr>
          </a:p>
          <a:p>
            <a:r>
              <a:rPr lang="en-GB" dirty="0" err="1" smtClean="0">
                <a:solidFill>
                  <a:srgbClr val="FF0000"/>
                </a:solidFill>
                <a:latin typeface="Arial"/>
                <a:cs typeface="Arial"/>
              </a:rPr>
              <a:t>GRBs</a:t>
            </a:r>
            <a:endParaRPr lang="en-GB" dirty="0">
              <a:solidFill>
                <a:srgbClr val="FF0000"/>
              </a:solidFill>
              <a:latin typeface="Arial"/>
              <a:cs typeface="Arial"/>
            </a:endParaRPr>
          </a:p>
        </p:txBody>
      </p:sp>
      <p:sp>
        <p:nvSpPr>
          <p:cNvPr id="60" name="Right Arrow 59"/>
          <p:cNvSpPr/>
          <p:nvPr/>
        </p:nvSpPr>
        <p:spPr>
          <a:xfrm flipH="1">
            <a:off x="4887912" y="5989637"/>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
        <p:nvSpPr>
          <p:cNvPr id="70" name="TextBox 69"/>
          <p:cNvSpPr txBox="1"/>
          <p:nvPr/>
        </p:nvSpPr>
        <p:spPr>
          <a:xfrm>
            <a:off x="87311" y="7132637"/>
            <a:ext cx="1295401" cy="378527"/>
          </a:xfrm>
          <a:prstGeom prst="rect">
            <a:avLst/>
          </a:prstGeom>
          <a:noFill/>
        </p:spPr>
        <p:txBody>
          <a:bodyPr wrap="square" lIns="91401" tIns="45701" rIns="91401" bIns="45701" rtlCol="0">
            <a:spAutoFit/>
          </a:bodyPr>
          <a:lstStyle/>
          <a:p>
            <a:r>
              <a:rPr lang="en-US" b="1" dirty="0" smtClean="0">
                <a:solidFill>
                  <a:srgbClr val="000000"/>
                </a:solidFill>
                <a:latin typeface="Times New Roman"/>
                <a:cs typeface="Times New Roman"/>
              </a:rPr>
              <a:t>Fynbo+09</a:t>
            </a:r>
            <a:endParaRPr lang="en-US" b="1" dirty="0">
              <a:solidFill>
                <a:srgbClr val="000000"/>
              </a:solidFill>
              <a:latin typeface="Times New Roman"/>
              <a:cs typeface="Times New Roman"/>
            </a:endParaRPr>
          </a:p>
        </p:txBody>
      </p:sp>
      <p:sp>
        <p:nvSpPr>
          <p:cNvPr id="73" name="Rectangle 72"/>
          <p:cNvSpPr/>
          <p:nvPr/>
        </p:nvSpPr>
        <p:spPr>
          <a:xfrm>
            <a:off x="6107112" y="1570037"/>
            <a:ext cx="13716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TextBox 73"/>
          <p:cNvSpPr txBox="1"/>
          <p:nvPr/>
        </p:nvSpPr>
        <p:spPr>
          <a:xfrm>
            <a:off x="6030912" y="1112837"/>
            <a:ext cx="1981200" cy="666636"/>
          </a:xfrm>
          <a:prstGeom prst="rect">
            <a:avLst/>
          </a:prstGeom>
          <a:noFill/>
        </p:spPr>
        <p:txBody>
          <a:bodyPr wrap="square" lIns="91430" tIns="45716" rIns="91430" bIns="45716" rtlCol="0">
            <a:spAutoFit/>
          </a:bodyPr>
          <a:lstStyle/>
          <a:p>
            <a:r>
              <a:rPr lang="en-GB" dirty="0" smtClean="0">
                <a:solidFill>
                  <a:srgbClr val="FF0000"/>
                </a:solidFill>
                <a:latin typeface="Arial"/>
                <a:cs typeface="Arial"/>
              </a:rPr>
              <a:t>Optically bright</a:t>
            </a:r>
          </a:p>
          <a:p>
            <a:r>
              <a:rPr lang="en-GB" dirty="0" smtClean="0">
                <a:solidFill>
                  <a:srgbClr val="0000FF"/>
                </a:solidFill>
                <a:latin typeface="Arial"/>
                <a:cs typeface="Arial"/>
              </a:rPr>
              <a:t>Optically dark</a:t>
            </a:r>
            <a:endParaRPr lang="en-GB" dirty="0">
              <a:solidFill>
                <a:srgbClr val="0000FF"/>
              </a:solidFill>
              <a:latin typeface="Arial"/>
              <a:cs typeface="Arial"/>
            </a:endParaRPr>
          </a:p>
        </p:txBody>
      </p:sp>
      <p:sp>
        <p:nvSpPr>
          <p:cNvPr id="75" name="TextBox 74"/>
          <p:cNvSpPr txBox="1"/>
          <p:nvPr/>
        </p:nvSpPr>
        <p:spPr>
          <a:xfrm>
            <a:off x="2349466" y="2713037"/>
            <a:ext cx="633446" cy="378537"/>
          </a:xfrm>
          <a:prstGeom prst="rect">
            <a:avLst/>
          </a:prstGeom>
          <a:noFill/>
        </p:spPr>
        <p:txBody>
          <a:bodyPr wrap="none" lIns="91410" tIns="45706" rIns="91410" bIns="45706" rtlCol="0">
            <a:spAutoFit/>
          </a:bodyPr>
          <a:lstStyle/>
          <a:p>
            <a:r>
              <a:rPr lang="en-GB" b="1" dirty="0" smtClean="0">
                <a:solidFill>
                  <a:srgbClr val="FF0000"/>
                </a:solidFill>
                <a:latin typeface="Times New Roman"/>
                <a:cs typeface="Times New Roman"/>
              </a:rPr>
              <a:t>N</a:t>
            </a:r>
            <a:r>
              <a:rPr lang="en-GB" b="1" baseline="-25000" dirty="0" smtClean="0">
                <a:solidFill>
                  <a:srgbClr val="FF0000"/>
                </a:solidFill>
                <a:latin typeface="Times New Roman"/>
                <a:cs typeface="Times New Roman"/>
              </a:rPr>
              <a:t>H,X</a:t>
            </a:r>
          </a:p>
        </p:txBody>
      </p:sp>
      <p:sp>
        <p:nvSpPr>
          <p:cNvPr id="76" name="Right Arrow 75"/>
          <p:cNvSpPr/>
          <p:nvPr/>
        </p:nvSpPr>
        <p:spPr>
          <a:xfrm rot="5400000">
            <a:off x="2640012" y="2751137"/>
            <a:ext cx="152400" cy="76200"/>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p:bldP spid="69" grpId="0"/>
      <p:bldP spid="60" grpId="0" animBg="1"/>
      <p:bldP spid="70" grpId="0"/>
      <p:bldP spid="73" grpId="0" animBg="1"/>
      <p:bldP spid="74" grpId="0"/>
      <p:bldP spid="75" grpId="0"/>
      <p:bldP spid="76"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 y="198004"/>
            <a:ext cx="10080624" cy="579437"/>
          </a:xfrm>
          <a:prstGeom prst="rect">
            <a:avLst/>
          </a:prstGeom>
          <a:noFill/>
          <a:ln w="9525">
            <a:noFill/>
            <a:round/>
            <a:headEnd/>
            <a:tailEnd/>
          </a:ln>
          <a:effectLst/>
        </p:spPr>
        <p:txBody>
          <a:bodyPr vert="horz" wrap="square" lIns="0" tIns="0" rIns="0" bIns="0" numCol="1" anchor="ctr" anchorCtr="0" compatLnSpc="1">
            <a:prstTxWarp prst="textNoShape">
              <a:avLst/>
            </a:prstTxWarp>
            <a:noAutofit/>
          </a:bodyPr>
          <a:lstStyle/>
          <a:p>
            <a:pPr algn="ctr">
              <a:defRPr/>
            </a:pPr>
            <a:r>
              <a:rPr lang="en-US" sz="3200" kern="0" dirty="0" smtClean="0">
                <a:solidFill>
                  <a:srgbClr val="000000"/>
                </a:solidFill>
                <a:latin typeface="Apple Chancery"/>
                <a:ea typeface="+mj-ea"/>
                <a:cs typeface="Apple Chancery"/>
              </a:rPr>
              <a:t>GRB Host: gas-rich</a:t>
            </a:r>
            <a:endParaRPr lang="en-US" sz="3200" kern="0" dirty="0">
              <a:solidFill>
                <a:srgbClr val="000000"/>
              </a:solidFill>
              <a:latin typeface="Apple Chancery"/>
              <a:ea typeface="+mj-ea"/>
              <a:cs typeface="Apple Chancery"/>
            </a:endParaRPr>
          </a:p>
        </p:txBody>
      </p:sp>
      <p:pic>
        <p:nvPicPr>
          <p:cNvPr id="34" name="Picture 33" descr="NHXvsNH.tiff"/>
          <p:cNvPicPr>
            <a:picLocks noChangeAspect="1"/>
          </p:cNvPicPr>
          <p:nvPr/>
        </p:nvPicPr>
        <p:blipFill>
          <a:blip r:embed="rId2"/>
          <a:stretch>
            <a:fillRect/>
          </a:stretch>
        </p:blipFill>
        <p:spPr>
          <a:xfrm>
            <a:off x="4659313" y="950937"/>
            <a:ext cx="4441899" cy="6562700"/>
          </a:xfrm>
          <a:prstGeom prst="rect">
            <a:avLst/>
          </a:prstGeom>
          <a:ln w="19050">
            <a:solidFill>
              <a:schemeClr val="tx1"/>
            </a:solidFill>
          </a:ln>
          <a:effectLst/>
        </p:spPr>
      </p:pic>
      <p:cxnSp>
        <p:nvCxnSpPr>
          <p:cNvPr id="36" name="Straight Connector 35"/>
          <p:cNvCxnSpPr/>
          <p:nvPr/>
        </p:nvCxnSpPr>
        <p:spPr>
          <a:xfrm rot="5400000" flipH="1" flipV="1">
            <a:off x="5472509" y="1137843"/>
            <a:ext cx="3479012" cy="342900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573712" y="1115310"/>
            <a:ext cx="1303784" cy="378527"/>
          </a:xfrm>
          <a:prstGeom prst="rect">
            <a:avLst/>
          </a:prstGeom>
          <a:noFill/>
        </p:spPr>
        <p:txBody>
          <a:bodyPr wrap="none" lIns="91401" tIns="45701" rIns="91401" bIns="45701" rtlCol="0">
            <a:spAutoFit/>
          </a:bodyPr>
          <a:lstStyle/>
          <a:p>
            <a:r>
              <a:rPr lang="en-GB" b="1" dirty="0" smtClean="0">
                <a:solidFill>
                  <a:srgbClr val="000000"/>
                </a:solidFill>
                <a:latin typeface="Times New Roman"/>
                <a:cs typeface="Times New Roman"/>
              </a:rPr>
              <a:t>Watson+07</a:t>
            </a:r>
          </a:p>
        </p:txBody>
      </p:sp>
      <p:sp>
        <p:nvSpPr>
          <p:cNvPr id="17" name="TextBox 16"/>
          <p:cNvSpPr txBox="1"/>
          <p:nvPr/>
        </p:nvSpPr>
        <p:spPr>
          <a:xfrm rot="16200000">
            <a:off x="3144494" y="3817080"/>
            <a:ext cx="3429000" cy="362635"/>
          </a:xfrm>
          <a:prstGeom prst="rect">
            <a:avLst/>
          </a:prstGeom>
          <a:solidFill>
            <a:schemeClr val="bg1"/>
          </a:solidFill>
        </p:spPr>
        <p:txBody>
          <a:bodyPr wrap="square" lIns="91410" tIns="45706" rIns="91410" bIns="45706" rtlCol="0">
            <a:spAutoFit/>
          </a:bodyPr>
          <a:lstStyle/>
          <a:p>
            <a:pPr algn="ctr"/>
            <a:r>
              <a:rPr lang="en-GB" sz="1700" b="1" dirty="0" smtClean="0">
                <a:solidFill>
                  <a:schemeClr val="tx1"/>
                </a:solidFill>
                <a:latin typeface="Times New Roman"/>
                <a:cs typeface="Times New Roman"/>
              </a:rPr>
              <a:t>N</a:t>
            </a:r>
            <a:r>
              <a:rPr lang="en-GB" sz="1700" b="1" baseline="-25000" dirty="0" smtClean="0">
                <a:solidFill>
                  <a:schemeClr val="tx1"/>
                </a:solidFill>
                <a:latin typeface="Times New Roman"/>
                <a:cs typeface="Times New Roman"/>
              </a:rPr>
              <a:t>HI</a:t>
            </a:r>
            <a:r>
              <a:rPr lang="en-GB" sz="1700" b="1" dirty="0" smtClean="0">
                <a:solidFill>
                  <a:schemeClr val="tx1"/>
                </a:solidFill>
                <a:latin typeface="Times New Roman"/>
                <a:cs typeface="Times New Roman"/>
              </a:rPr>
              <a:t> (cm</a:t>
            </a:r>
            <a:r>
              <a:rPr lang="en-GB" sz="1700" b="1" baseline="30000" dirty="0" smtClean="0">
                <a:solidFill>
                  <a:schemeClr val="tx1"/>
                </a:solidFill>
                <a:latin typeface="Times New Roman"/>
                <a:cs typeface="Times New Roman"/>
              </a:rPr>
              <a:t>-2</a:t>
            </a:r>
            <a:r>
              <a:rPr lang="en-GB" sz="1700" b="1" dirty="0" smtClean="0">
                <a:solidFill>
                  <a:schemeClr val="tx1"/>
                </a:solidFill>
                <a:latin typeface="Times New Roman"/>
                <a:cs typeface="Times New Roman"/>
              </a:rPr>
              <a:t>)</a:t>
            </a:r>
            <a:endParaRPr lang="en-GB" sz="1700" b="1" baseline="-25000" dirty="0" smtClean="0">
              <a:solidFill>
                <a:schemeClr val="tx1"/>
              </a:solidFill>
              <a:latin typeface="Times New Roman"/>
              <a:cs typeface="Times New Roman"/>
            </a:endParaRPr>
          </a:p>
        </p:txBody>
      </p:sp>
      <p:sp>
        <p:nvSpPr>
          <p:cNvPr id="18" name="Right Triangle 17"/>
          <p:cNvSpPr/>
          <p:nvPr/>
        </p:nvSpPr>
        <p:spPr>
          <a:xfrm rot="5400000">
            <a:off x="5421315" y="1036637"/>
            <a:ext cx="3581400" cy="3581400"/>
          </a:xfrm>
          <a:prstGeom prst="rtTriangle">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
        <p:nvSpPr>
          <p:cNvPr id="19" name="Right Triangle 18"/>
          <p:cNvSpPr/>
          <p:nvPr/>
        </p:nvSpPr>
        <p:spPr>
          <a:xfrm rot="16200000">
            <a:off x="5421312" y="3322637"/>
            <a:ext cx="3657600" cy="3505200"/>
          </a:xfrm>
          <a:prstGeom prst="rtTriangle">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
        <p:nvSpPr>
          <p:cNvPr id="22" name="Parallelogram 21"/>
          <p:cNvSpPr/>
          <p:nvPr/>
        </p:nvSpPr>
        <p:spPr>
          <a:xfrm rot="16200000" flipV="1">
            <a:off x="4330800" y="2160674"/>
            <a:ext cx="5904000" cy="3564000"/>
          </a:xfrm>
          <a:prstGeom prst="parallelogram">
            <a:avLst>
              <a:gd name="adj" fmla="val 103723"/>
            </a:avLst>
          </a:prstGeom>
          <a:solidFill>
            <a:srgbClr val="FF0000">
              <a:alpha val="20000"/>
            </a:srgbClr>
          </a:solidFill>
          <a:ln>
            <a:noFill/>
          </a:ln>
          <a:effectLst/>
          <a:scene3d>
            <a:camera prst="orthographicFront">
              <a:rot lat="0" lon="0" rev="18000"/>
            </a:camera>
            <a:lightRig rig="threePt" dir="t"/>
          </a:scene3d>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pic>
        <p:nvPicPr>
          <p:cNvPr id="28" name="Picture 27" descr="MPElogo.gif"/>
          <p:cNvPicPr>
            <a:picLocks noChangeAspect="1"/>
          </p:cNvPicPr>
          <p:nvPr/>
        </p:nvPicPr>
        <p:blipFill>
          <a:blip r:embed="rId3"/>
          <a:stretch>
            <a:fillRect/>
          </a:stretch>
        </p:blipFill>
        <p:spPr>
          <a:xfrm>
            <a:off x="163516" y="122237"/>
            <a:ext cx="767655" cy="727604"/>
          </a:xfrm>
          <a:prstGeom prst="rect">
            <a:avLst/>
          </a:prstGeom>
        </p:spPr>
      </p:pic>
      <p:sp>
        <p:nvSpPr>
          <p:cNvPr id="29" name="Rectangle 28"/>
          <p:cNvSpPr/>
          <p:nvPr/>
        </p:nvSpPr>
        <p:spPr>
          <a:xfrm>
            <a:off x="5726113" y="7225637"/>
            <a:ext cx="3200400"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sp>
        <p:nvSpPr>
          <p:cNvPr id="16" name="TextBox 15"/>
          <p:cNvSpPr txBox="1"/>
          <p:nvPr/>
        </p:nvSpPr>
        <p:spPr>
          <a:xfrm>
            <a:off x="6411911" y="7084496"/>
            <a:ext cx="1676401" cy="362635"/>
          </a:xfrm>
          <a:prstGeom prst="rect">
            <a:avLst/>
          </a:prstGeom>
          <a:noFill/>
        </p:spPr>
        <p:txBody>
          <a:bodyPr wrap="square" lIns="91410" tIns="45706" rIns="91410" bIns="45706" rtlCol="0">
            <a:spAutoFit/>
          </a:bodyPr>
          <a:lstStyle/>
          <a:p>
            <a:pPr algn="ctr"/>
            <a:r>
              <a:rPr lang="en-GB" sz="1700" b="1" dirty="0" smtClean="0">
                <a:solidFill>
                  <a:schemeClr val="tx1"/>
                </a:solidFill>
                <a:latin typeface="Times New Roman"/>
                <a:cs typeface="Times New Roman"/>
              </a:rPr>
              <a:t>N</a:t>
            </a:r>
            <a:r>
              <a:rPr lang="en-GB" sz="1700" b="1" baseline="-25000" dirty="0" smtClean="0">
                <a:solidFill>
                  <a:schemeClr val="tx1"/>
                </a:solidFill>
                <a:latin typeface="Times New Roman"/>
                <a:cs typeface="Times New Roman"/>
              </a:rPr>
              <a:t>H,X</a:t>
            </a:r>
            <a:r>
              <a:rPr lang="en-GB" sz="1700" b="1" dirty="0" smtClean="0">
                <a:solidFill>
                  <a:schemeClr val="tx1"/>
                </a:solidFill>
                <a:latin typeface="Times New Roman"/>
                <a:cs typeface="Times New Roman"/>
              </a:rPr>
              <a:t> (cm</a:t>
            </a:r>
            <a:r>
              <a:rPr lang="en-GB" sz="1700" b="1" baseline="30000" dirty="0" smtClean="0">
                <a:solidFill>
                  <a:schemeClr val="tx1"/>
                </a:solidFill>
                <a:latin typeface="Times New Roman"/>
                <a:cs typeface="Times New Roman"/>
              </a:rPr>
              <a:t>-2</a:t>
            </a:r>
            <a:r>
              <a:rPr lang="en-GB" sz="1700" b="1" dirty="0" smtClean="0">
                <a:solidFill>
                  <a:schemeClr val="tx1"/>
                </a:solidFill>
                <a:latin typeface="Times New Roman"/>
                <a:cs typeface="Times New Roman"/>
              </a:rPr>
              <a:t>)  </a:t>
            </a:r>
            <a:endParaRPr lang="en-GB" sz="1700" b="1" baseline="-25000" dirty="0" smtClean="0">
              <a:solidFill>
                <a:schemeClr val="tx1"/>
              </a:solidFill>
              <a:latin typeface="Times New Roman"/>
              <a:cs typeface="Times New Roman"/>
            </a:endParaRPr>
          </a:p>
        </p:txBody>
      </p:sp>
      <p:sp>
        <p:nvSpPr>
          <p:cNvPr id="56" name="Rectangle 55"/>
          <p:cNvSpPr>
            <a:spLocks noChangeArrowheads="1"/>
          </p:cNvSpPr>
          <p:nvPr/>
        </p:nvSpPr>
        <p:spPr bwMode="auto">
          <a:xfrm>
            <a:off x="239712" y="1465322"/>
            <a:ext cx="4837187" cy="4315019"/>
          </a:xfrm>
          <a:prstGeom prst="rect">
            <a:avLst/>
          </a:prstGeom>
          <a:noFill/>
          <a:ln w="25400">
            <a:noFill/>
            <a:headEnd/>
            <a:tailEnd/>
          </a:ln>
        </p:spPr>
        <p:style>
          <a:lnRef idx="3">
            <a:schemeClr val="lt1"/>
          </a:lnRef>
          <a:fillRef idx="1">
            <a:schemeClr val="accent3"/>
          </a:fillRef>
          <a:effectRef idx="1">
            <a:schemeClr val="accent3"/>
          </a:effectRef>
          <a:fontRef idx="minor">
            <a:schemeClr val="lt1"/>
          </a:fontRef>
        </p:style>
        <p:txBody>
          <a:bodyPr wrap="square" lIns="91430" tIns="45716" rIns="91430" bIns="45716">
            <a:prstTxWarp prst="textNoShape">
              <a:avLst/>
            </a:prstTxWarp>
            <a:spAutoFit/>
          </a:bodyPr>
          <a:lstStyle/>
          <a:p>
            <a:pPr eaLnBrk="0" hangingPunct="0"/>
            <a:r>
              <a:rPr lang="en-US" sz="2400" dirty="0" smtClean="0">
                <a:solidFill>
                  <a:schemeClr val="tx1"/>
                </a:solidFill>
                <a:latin typeface="Times New Roman"/>
                <a:cs typeface="Times New Roman"/>
              </a:rPr>
              <a:t>Typically</a:t>
            </a:r>
          </a:p>
          <a:p>
            <a:pPr algn="ctr" eaLnBrk="0" hangingPunct="0"/>
            <a:r>
              <a:rPr lang="en-US" sz="2400" dirty="0" smtClean="0">
                <a:solidFill>
                  <a:srgbClr val="FF0000"/>
                </a:solidFill>
                <a:latin typeface="Times New Roman"/>
                <a:cs typeface="Times New Roman"/>
              </a:rPr>
              <a:t>N</a:t>
            </a:r>
            <a:r>
              <a:rPr lang="en-US" sz="2400" baseline="-25000" dirty="0" smtClean="0">
                <a:solidFill>
                  <a:srgbClr val="FF0000"/>
                </a:solidFill>
                <a:latin typeface="Times New Roman"/>
                <a:cs typeface="Times New Roman"/>
              </a:rPr>
              <a:t>H,X</a:t>
            </a:r>
            <a:r>
              <a:rPr lang="en-US" sz="2400" dirty="0" smtClean="0">
                <a:solidFill>
                  <a:srgbClr val="FF0000"/>
                </a:solidFill>
                <a:latin typeface="Times New Roman"/>
                <a:cs typeface="Times New Roman"/>
              </a:rPr>
              <a:t> &gt;&gt; N</a:t>
            </a:r>
            <a:r>
              <a:rPr lang="en-US" sz="2400" baseline="-25000" dirty="0" smtClean="0">
                <a:solidFill>
                  <a:srgbClr val="FF0000"/>
                </a:solidFill>
                <a:latin typeface="Times New Roman"/>
                <a:cs typeface="Times New Roman"/>
              </a:rPr>
              <a:t>HI</a:t>
            </a:r>
            <a:endParaRPr lang="en-US" sz="2400" dirty="0" smtClean="0">
              <a:solidFill>
                <a:schemeClr val="tx1"/>
              </a:solidFill>
              <a:latin typeface="Times New Roman"/>
              <a:cs typeface="Times New Roman"/>
            </a:endParaRPr>
          </a:p>
          <a:p>
            <a:pPr eaLnBrk="0" hangingPunct="0"/>
            <a:endParaRPr lang="en-US" sz="2400" dirty="0" smtClean="0">
              <a:solidFill>
                <a:schemeClr val="tx1"/>
              </a:solidFill>
              <a:latin typeface="Times New Roman"/>
              <a:cs typeface="Times New Roman"/>
            </a:endParaRPr>
          </a:p>
          <a:p>
            <a:pPr eaLnBrk="0" hangingPunct="0"/>
            <a:endParaRPr lang="en-US" sz="2400" dirty="0" smtClean="0">
              <a:solidFill>
                <a:schemeClr val="tx1"/>
              </a:solidFill>
              <a:latin typeface="Times New Roman"/>
              <a:cs typeface="Times New Roman"/>
            </a:endParaRPr>
          </a:p>
          <a:p>
            <a:pPr eaLnBrk="0" hangingPunct="0">
              <a:buSzPct val="100000"/>
              <a:buFont typeface="Wingdings" charset="2"/>
              <a:buChar char="Ø"/>
            </a:pPr>
            <a:r>
              <a:rPr lang="en-US" sz="2400" dirty="0" smtClean="0">
                <a:solidFill>
                  <a:schemeClr val="tx1"/>
                </a:solidFill>
                <a:latin typeface="Times New Roman"/>
                <a:cs typeface="Times New Roman"/>
              </a:rPr>
              <a:t> </a:t>
            </a:r>
            <a:r>
              <a:rPr lang="en-US" sz="2400" dirty="0" smtClean="0">
                <a:solidFill>
                  <a:srgbClr val="008000"/>
                </a:solidFill>
                <a:latin typeface="Times New Roman"/>
                <a:cs typeface="Times New Roman"/>
              </a:rPr>
              <a:t>GRB host galaxies typically          </a:t>
            </a:r>
          </a:p>
          <a:p>
            <a:pPr eaLnBrk="0" hangingPunct="0">
              <a:buSzPct val="100000"/>
            </a:pPr>
            <a:r>
              <a:rPr lang="en-US" sz="2400" dirty="0" smtClean="0">
                <a:solidFill>
                  <a:srgbClr val="008000"/>
                </a:solidFill>
                <a:latin typeface="Times New Roman"/>
                <a:cs typeface="Times New Roman"/>
              </a:rPr>
              <a:t>     </a:t>
            </a:r>
            <a:r>
              <a:rPr lang="en-US" sz="2400" dirty="0" err="1" smtClean="0">
                <a:solidFill>
                  <a:srgbClr val="008000"/>
                </a:solidFill>
                <a:latin typeface="Times New Roman"/>
                <a:cs typeface="Times New Roman"/>
              </a:rPr>
              <a:t>supersolar</a:t>
            </a:r>
            <a:r>
              <a:rPr lang="en-US" sz="2400" dirty="0" smtClean="0">
                <a:solidFill>
                  <a:srgbClr val="008000"/>
                </a:solidFill>
                <a:latin typeface="Times New Roman"/>
                <a:cs typeface="Times New Roman"/>
              </a:rPr>
              <a:t> </a:t>
            </a:r>
            <a:r>
              <a:rPr lang="en-US" sz="2400" dirty="0" smtClean="0">
                <a:solidFill>
                  <a:schemeClr val="tx1"/>
                </a:solidFill>
                <a:latin typeface="Times New Roman"/>
                <a:cs typeface="Times New Roman"/>
              </a:rPr>
              <a:t>environments</a:t>
            </a:r>
          </a:p>
          <a:p>
            <a:pPr eaLnBrk="0" hangingPunct="0">
              <a:buSzPct val="100000"/>
              <a:buFont typeface="Wingdings" charset="2"/>
              <a:buChar char="²"/>
            </a:pPr>
            <a:endParaRPr lang="en-US" sz="2400" dirty="0" smtClean="0">
              <a:solidFill>
                <a:schemeClr val="tx1"/>
              </a:solidFill>
              <a:latin typeface="Times New Roman"/>
              <a:cs typeface="Times New Roman"/>
            </a:endParaRPr>
          </a:p>
          <a:p>
            <a:pPr eaLnBrk="0" hangingPunct="0">
              <a:buSzPct val="100000"/>
            </a:pPr>
            <a:r>
              <a:rPr lang="en-US" sz="2400" dirty="0" smtClean="0">
                <a:solidFill>
                  <a:schemeClr val="tx1"/>
                </a:solidFill>
                <a:latin typeface="Times New Roman"/>
                <a:cs typeface="Times New Roman"/>
              </a:rPr>
              <a:t>                   and/or</a:t>
            </a:r>
          </a:p>
          <a:p>
            <a:pPr eaLnBrk="0" hangingPunct="0">
              <a:buSzPct val="100000"/>
              <a:buFont typeface="Wingdings" charset="2"/>
              <a:buChar char="²"/>
            </a:pPr>
            <a:endParaRPr lang="en-US" sz="2400" dirty="0" smtClean="0">
              <a:solidFill>
                <a:schemeClr val="tx1"/>
              </a:solidFill>
              <a:latin typeface="Times New Roman"/>
              <a:cs typeface="Times New Roman"/>
            </a:endParaRPr>
          </a:p>
          <a:p>
            <a:pPr eaLnBrk="0" hangingPunct="0">
              <a:buSzPct val="100000"/>
              <a:buFont typeface="Wingdings" charset="2"/>
              <a:buChar char="Ø"/>
            </a:pPr>
            <a:r>
              <a:rPr lang="en-US" sz="2400" dirty="0" smtClean="0">
                <a:solidFill>
                  <a:schemeClr val="tx1"/>
                </a:solidFill>
                <a:latin typeface="Times New Roman"/>
                <a:cs typeface="Times New Roman"/>
              </a:rPr>
              <a:t> X-ray observations probe </a:t>
            </a:r>
            <a:r>
              <a:rPr lang="en-US" sz="2400" dirty="0" smtClean="0">
                <a:solidFill>
                  <a:srgbClr val="FF0000"/>
                </a:solidFill>
                <a:latin typeface="Times New Roman"/>
                <a:cs typeface="Times New Roman"/>
              </a:rPr>
              <a:t>larger</a:t>
            </a:r>
          </a:p>
          <a:p>
            <a:pPr eaLnBrk="0" hangingPunct="0">
              <a:buSzPct val="100000"/>
            </a:pPr>
            <a:r>
              <a:rPr lang="en-US" sz="2400" dirty="0" smtClean="0">
                <a:solidFill>
                  <a:srgbClr val="FF0000"/>
                </a:solidFill>
                <a:latin typeface="Times New Roman"/>
                <a:cs typeface="Times New Roman"/>
              </a:rPr>
              <a:t>    column of gas than optical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 y="198004"/>
            <a:ext cx="10080624" cy="579437"/>
          </a:xfrm>
          <a:prstGeom prst="rect">
            <a:avLst/>
          </a:prstGeom>
          <a:noFill/>
          <a:ln w="9525">
            <a:noFill/>
            <a:round/>
            <a:headEnd/>
            <a:tailEnd/>
          </a:ln>
          <a:effectLst/>
        </p:spPr>
        <p:txBody>
          <a:bodyPr vert="horz" wrap="square" lIns="0" tIns="0" rIns="0" bIns="0" numCol="1" anchor="ctr" anchorCtr="0" compatLnSpc="1">
            <a:prstTxWarp prst="textNoShape">
              <a:avLst/>
            </a:prstTxWarp>
            <a:noAutofit/>
          </a:bodyPr>
          <a:lstStyle/>
          <a:p>
            <a:pPr algn="ctr">
              <a:defRPr/>
            </a:pPr>
            <a:r>
              <a:rPr lang="en-US" sz="3200" kern="0" dirty="0" smtClean="0">
                <a:solidFill>
                  <a:srgbClr val="000000"/>
                </a:solidFill>
                <a:latin typeface="Apple Chancery"/>
                <a:ea typeface="+mj-ea"/>
                <a:cs typeface="Apple Chancery"/>
              </a:rPr>
              <a:t>GRB Host: gas-rich</a:t>
            </a:r>
            <a:endParaRPr lang="en-US" sz="3200" kern="0" dirty="0">
              <a:solidFill>
                <a:srgbClr val="000000"/>
              </a:solidFill>
              <a:latin typeface="Apple Chancery"/>
              <a:ea typeface="+mj-ea"/>
              <a:cs typeface="Apple Chancery"/>
            </a:endParaRPr>
          </a:p>
        </p:txBody>
      </p:sp>
      <p:pic>
        <p:nvPicPr>
          <p:cNvPr id="34" name="Picture 33" descr="NHXvsNH.tiff"/>
          <p:cNvPicPr>
            <a:picLocks noChangeAspect="1"/>
          </p:cNvPicPr>
          <p:nvPr/>
        </p:nvPicPr>
        <p:blipFill>
          <a:blip r:embed="rId2"/>
          <a:stretch>
            <a:fillRect/>
          </a:stretch>
        </p:blipFill>
        <p:spPr>
          <a:xfrm>
            <a:off x="4659313" y="950937"/>
            <a:ext cx="4441899" cy="6562700"/>
          </a:xfrm>
          <a:prstGeom prst="rect">
            <a:avLst/>
          </a:prstGeom>
          <a:ln w="19050">
            <a:solidFill>
              <a:schemeClr val="tx1"/>
            </a:solidFill>
          </a:ln>
          <a:effectLst/>
        </p:spPr>
      </p:pic>
      <p:cxnSp>
        <p:nvCxnSpPr>
          <p:cNvPr id="36" name="Straight Connector 35"/>
          <p:cNvCxnSpPr/>
          <p:nvPr/>
        </p:nvCxnSpPr>
        <p:spPr>
          <a:xfrm rot="5400000" flipH="1" flipV="1">
            <a:off x="5472509" y="1137843"/>
            <a:ext cx="3479012" cy="342900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573712" y="1115310"/>
            <a:ext cx="1303784" cy="378527"/>
          </a:xfrm>
          <a:prstGeom prst="rect">
            <a:avLst/>
          </a:prstGeom>
          <a:noFill/>
        </p:spPr>
        <p:txBody>
          <a:bodyPr wrap="none" lIns="91401" tIns="45701" rIns="91401" bIns="45701" rtlCol="0">
            <a:spAutoFit/>
          </a:bodyPr>
          <a:lstStyle/>
          <a:p>
            <a:r>
              <a:rPr lang="en-GB" b="1" dirty="0" smtClean="0">
                <a:solidFill>
                  <a:srgbClr val="000000"/>
                </a:solidFill>
                <a:latin typeface="Times New Roman"/>
                <a:cs typeface="Times New Roman"/>
              </a:rPr>
              <a:t>Watson+07</a:t>
            </a:r>
          </a:p>
        </p:txBody>
      </p:sp>
      <p:sp>
        <p:nvSpPr>
          <p:cNvPr id="17" name="TextBox 16"/>
          <p:cNvSpPr txBox="1"/>
          <p:nvPr/>
        </p:nvSpPr>
        <p:spPr>
          <a:xfrm rot="16200000">
            <a:off x="3144494" y="3817080"/>
            <a:ext cx="3429000" cy="362635"/>
          </a:xfrm>
          <a:prstGeom prst="rect">
            <a:avLst/>
          </a:prstGeom>
          <a:solidFill>
            <a:schemeClr val="bg1"/>
          </a:solidFill>
        </p:spPr>
        <p:txBody>
          <a:bodyPr wrap="square" lIns="91410" tIns="45706" rIns="91410" bIns="45706" rtlCol="0">
            <a:spAutoFit/>
          </a:bodyPr>
          <a:lstStyle/>
          <a:p>
            <a:pPr algn="ctr"/>
            <a:r>
              <a:rPr lang="en-GB" sz="1700" b="1" dirty="0" smtClean="0">
                <a:solidFill>
                  <a:schemeClr val="tx1"/>
                </a:solidFill>
                <a:latin typeface="Times New Roman"/>
                <a:cs typeface="Times New Roman"/>
              </a:rPr>
              <a:t>N</a:t>
            </a:r>
            <a:r>
              <a:rPr lang="en-GB" sz="1700" b="1" baseline="-25000" dirty="0" smtClean="0">
                <a:solidFill>
                  <a:schemeClr val="tx1"/>
                </a:solidFill>
                <a:latin typeface="Times New Roman"/>
                <a:cs typeface="Times New Roman"/>
              </a:rPr>
              <a:t>HI</a:t>
            </a:r>
            <a:r>
              <a:rPr lang="en-GB" sz="1700" b="1" dirty="0" smtClean="0">
                <a:solidFill>
                  <a:schemeClr val="tx1"/>
                </a:solidFill>
                <a:latin typeface="Times New Roman"/>
                <a:cs typeface="Times New Roman"/>
              </a:rPr>
              <a:t> (cm</a:t>
            </a:r>
            <a:r>
              <a:rPr lang="en-GB" sz="1700" b="1" baseline="30000" dirty="0" smtClean="0">
                <a:solidFill>
                  <a:schemeClr val="tx1"/>
                </a:solidFill>
                <a:latin typeface="Times New Roman"/>
                <a:cs typeface="Times New Roman"/>
              </a:rPr>
              <a:t>-2</a:t>
            </a:r>
            <a:r>
              <a:rPr lang="en-GB" sz="1700" b="1" dirty="0" smtClean="0">
                <a:solidFill>
                  <a:schemeClr val="tx1"/>
                </a:solidFill>
                <a:latin typeface="Times New Roman"/>
                <a:cs typeface="Times New Roman"/>
              </a:rPr>
              <a:t>)</a:t>
            </a:r>
            <a:endParaRPr lang="en-GB" sz="1700" b="1" baseline="-25000" dirty="0" smtClean="0">
              <a:solidFill>
                <a:schemeClr val="tx1"/>
              </a:solidFill>
              <a:latin typeface="Times New Roman"/>
              <a:cs typeface="Times New Roman"/>
            </a:endParaRPr>
          </a:p>
        </p:txBody>
      </p:sp>
      <p:sp>
        <p:nvSpPr>
          <p:cNvPr id="18" name="Right Triangle 17"/>
          <p:cNvSpPr/>
          <p:nvPr/>
        </p:nvSpPr>
        <p:spPr>
          <a:xfrm rot="5400000">
            <a:off x="5421315" y="1036637"/>
            <a:ext cx="3581400" cy="3581400"/>
          </a:xfrm>
          <a:prstGeom prst="rtTriangle">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
        <p:nvSpPr>
          <p:cNvPr id="19" name="Right Triangle 18"/>
          <p:cNvSpPr/>
          <p:nvPr/>
        </p:nvSpPr>
        <p:spPr>
          <a:xfrm rot="16200000">
            <a:off x="5421312" y="3322637"/>
            <a:ext cx="3657600" cy="3505200"/>
          </a:xfrm>
          <a:prstGeom prst="rtTriangle">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
        <p:nvSpPr>
          <p:cNvPr id="22" name="Parallelogram 21"/>
          <p:cNvSpPr/>
          <p:nvPr/>
        </p:nvSpPr>
        <p:spPr>
          <a:xfrm rot="16200000" flipV="1">
            <a:off x="4330800" y="2160674"/>
            <a:ext cx="5904000" cy="3564000"/>
          </a:xfrm>
          <a:prstGeom prst="parallelogram">
            <a:avLst>
              <a:gd name="adj" fmla="val 103723"/>
            </a:avLst>
          </a:prstGeom>
          <a:solidFill>
            <a:srgbClr val="FF0000">
              <a:alpha val="20000"/>
            </a:srgbClr>
          </a:solidFill>
          <a:ln>
            <a:noFill/>
          </a:ln>
          <a:effectLst/>
          <a:scene3d>
            <a:camera prst="orthographicFront">
              <a:rot lat="0" lon="0" rev="18000"/>
            </a:camera>
            <a:lightRig rig="threePt" dir="t"/>
          </a:scene3d>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pic>
        <p:nvPicPr>
          <p:cNvPr id="28" name="Picture 27" descr="MPElogo.gif"/>
          <p:cNvPicPr>
            <a:picLocks noChangeAspect="1"/>
          </p:cNvPicPr>
          <p:nvPr/>
        </p:nvPicPr>
        <p:blipFill>
          <a:blip r:embed="rId3"/>
          <a:stretch>
            <a:fillRect/>
          </a:stretch>
        </p:blipFill>
        <p:spPr>
          <a:xfrm>
            <a:off x="163516" y="122237"/>
            <a:ext cx="767655" cy="727604"/>
          </a:xfrm>
          <a:prstGeom prst="rect">
            <a:avLst/>
          </a:prstGeom>
        </p:spPr>
      </p:pic>
      <p:sp>
        <p:nvSpPr>
          <p:cNvPr id="29" name="Rectangle 28"/>
          <p:cNvSpPr/>
          <p:nvPr/>
        </p:nvSpPr>
        <p:spPr>
          <a:xfrm>
            <a:off x="5726113" y="7225637"/>
            <a:ext cx="3200400"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sp>
        <p:nvSpPr>
          <p:cNvPr id="16" name="TextBox 15"/>
          <p:cNvSpPr txBox="1"/>
          <p:nvPr/>
        </p:nvSpPr>
        <p:spPr>
          <a:xfrm>
            <a:off x="6411911" y="7084496"/>
            <a:ext cx="1676401" cy="362635"/>
          </a:xfrm>
          <a:prstGeom prst="rect">
            <a:avLst/>
          </a:prstGeom>
          <a:noFill/>
        </p:spPr>
        <p:txBody>
          <a:bodyPr wrap="square" lIns="91410" tIns="45706" rIns="91410" bIns="45706" rtlCol="0">
            <a:spAutoFit/>
          </a:bodyPr>
          <a:lstStyle/>
          <a:p>
            <a:pPr algn="ctr"/>
            <a:r>
              <a:rPr lang="en-GB" sz="1700" b="1" dirty="0" smtClean="0">
                <a:solidFill>
                  <a:schemeClr val="tx1"/>
                </a:solidFill>
                <a:latin typeface="Times New Roman"/>
                <a:cs typeface="Times New Roman"/>
              </a:rPr>
              <a:t>N</a:t>
            </a:r>
            <a:r>
              <a:rPr lang="en-GB" sz="1700" b="1" baseline="-25000" dirty="0" smtClean="0">
                <a:solidFill>
                  <a:schemeClr val="tx1"/>
                </a:solidFill>
                <a:latin typeface="Times New Roman"/>
                <a:cs typeface="Times New Roman"/>
              </a:rPr>
              <a:t>H,X</a:t>
            </a:r>
            <a:r>
              <a:rPr lang="en-GB" sz="1700" b="1" dirty="0" smtClean="0">
                <a:solidFill>
                  <a:schemeClr val="tx1"/>
                </a:solidFill>
                <a:latin typeface="Times New Roman"/>
                <a:cs typeface="Times New Roman"/>
              </a:rPr>
              <a:t> (cm</a:t>
            </a:r>
            <a:r>
              <a:rPr lang="en-GB" sz="1700" b="1" baseline="30000" dirty="0" smtClean="0">
                <a:solidFill>
                  <a:schemeClr val="tx1"/>
                </a:solidFill>
                <a:latin typeface="Times New Roman"/>
                <a:cs typeface="Times New Roman"/>
              </a:rPr>
              <a:t>-2</a:t>
            </a:r>
            <a:r>
              <a:rPr lang="en-GB" sz="1700" b="1" dirty="0" smtClean="0">
                <a:solidFill>
                  <a:schemeClr val="tx1"/>
                </a:solidFill>
                <a:latin typeface="Times New Roman"/>
                <a:cs typeface="Times New Roman"/>
              </a:rPr>
              <a:t>)  </a:t>
            </a:r>
            <a:endParaRPr lang="en-GB" sz="1700" b="1" baseline="-25000" dirty="0" smtClean="0">
              <a:solidFill>
                <a:schemeClr val="tx1"/>
              </a:solidFill>
              <a:latin typeface="Times New Roman"/>
              <a:cs typeface="Times New Roman"/>
            </a:endParaRPr>
          </a:p>
        </p:txBody>
      </p:sp>
      <p:sp>
        <p:nvSpPr>
          <p:cNvPr id="56" name="Rectangle 55"/>
          <p:cNvSpPr>
            <a:spLocks noChangeArrowheads="1"/>
          </p:cNvSpPr>
          <p:nvPr/>
        </p:nvSpPr>
        <p:spPr bwMode="auto">
          <a:xfrm>
            <a:off x="239712" y="1465322"/>
            <a:ext cx="4837187" cy="4315019"/>
          </a:xfrm>
          <a:prstGeom prst="rect">
            <a:avLst/>
          </a:prstGeom>
          <a:noFill/>
          <a:ln w="25400">
            <a:noFill/>
            <a:headEnd/>
            <a:tailEnd/>
          </a:ln>
        </p:spPr>
        <p:style>
          <a:lnRef idx="3">
            <a:schemeClr val="lt1"/>
          </a:lnRef>
          <a:fillRef idx="1">
            <a:schemeClr val="accent3"/>
          </a:fillRef>
          <a:effectRef idx="1">
            <a:schemeClr val="accent3"/>
          </a:effectRef>
          <a:fontRef idx="minor">
            <a:schemeClr val="lt1"/>
          </a:fontRef>
        </p:style>
        <p:txBody>
          <a:bodyPr wrap="square" lIns="91430" tIns="45716" rIns="91430" bIns="45716">
            <a:prstTxWarp prst="textNoShape">
              <a:avLst/>
            </a:prstTxWarp>
            <a:spAutoFit/>
          </a:bodyPr>
          <a:lstStyle/>
          <a:p>
            <a:pPr eaLnBrk="0" hangingPunct="0"/>
            <a:r>
              <a:rPr lang="en-US" sz="2400" dirty="0" smtClean="0">
                <a:solidFill>
                  <a:schemeClr val="tx1"/>
                </a:solidFill>
                <a:latin typeface="Times New Roman"/>
                <a:cs typeface="Times New Roman"/>
              </a:rPr>
              <a:t>Typically</a:t>
            </a:r>
          </a:p>
          <a:p>
            <a:pPr algn="ctr" eaLnBrk="0" hangingPunct="0"/>
            <a:r>
              <a:rPr lang="en-US" sz="2400" dirty="0" smtClean="0">
                <a:solidFill>
                  <a:srgbClr val="FF0000"/>
                </a:solidFill>
                <a:latin typeface="Times New Roman"/>
                <a:cs typeface="Times New Roman"/>
              </a:rPr>
              <a:t>N</a:t>
            </a:r>
            <a:r>
              <a:rPr lang="en-US" sz="2400" baseline="-25000" dirty="0" smtClean="0">
                <a:solidFill>
                  <a:srgbClr val="FF0000"/>
                </a:solidFill>
                <a:latin typeface="Times New Roman"/>
                <a:cs typeface="Times New Roman"/>
              </a:rPr>
              <a:t>H,X</a:t>
            </a:r>
            <a:r>
              <a:rPr lang="en-US" sz="2400" dirty="0" smtClean="0">
                <a:solidFill>
                  <a:srgbClr val="FF0000"/>
                </a:solidFill>
                <a:latin typeface="Times New Roman"/>
                <a:cs typeface="Times New Roman"/>
              </a:rPr>
              <a:t> &gt;&gt; N</a:t>
            </a:r>
            <a:r>
              <a:rPr lang="en-US" sz="2400" baseline="-25000" dirty="0" smtClean="0">
                <a:solidFill>
                  <a:srgbClr val="FF0000"/>
                </a:solidFill>
                <a:latin typeface="Times New Roman"/>
                <a:cs typeface="Times New Roman"/>
              </a:rPr>
              <a:t>HI</a:t>
            </a:r>
            <a:endParaRPr lang="en-US" sz="2400" dirty="0" smtClean="0">
              <a:solidFill>
                <a:schemeClr val="tx1"/>
              </a:solidFill>
              <a:latin typeface="Times New Roman"/>
              <a:cs typeface="Times New Roman"/>
            </a:endParaRPr>
          </a:p>
          <a:p>
            <a:pPr eaLnBrk="0" hangingPunct="0"/>
            <a:endParaRPr lang="en-US" sz="2400" dirty="0" smtClean="0">
              <a:solidFill>
                <a:schemeClr val="tx1"/>
              </a:solidFill>
              <a:latin typeface="Times New Roman"/>
              <a:cs typeface="Times New Roman"/>
            </a:endParaRPr>
          </a:p>
          <a:p>
            <a:pPr eaLnBrk="0" hangingPunct="0"/>
            <a:endParaRPr lang="en-US" sz="2400" dirty="0" smtClean="0">
              <a:solidFill>
                <a:schemeClr val="tx1"/>
              </a:solidFill>
              <a:latin typeface="Times New Roman"/>
              <a:cs typeface="Times New Roman"/>
            </a:endParaRPr>
          </a:p>
          <a:p>
            <a:pPr eaLnBrk="0" hangingPunct="0">
              <a:buSzPct val="100000"/>
              <a:buFont typeface="Wingdings" charset="2"/>
              <a:buChar char="Ø"/>
            </a:pPr>
            <a:r>
              <a:rPr lang="en-US" sz="2400" dirty="0" smtClean="0">
                <a:solidFill>
                  <a:schemeClr val="tx1"/>
                </a:solidFill>
                <a:latin typeface="Times New Roman"/>
                <a:cs typeface="Times New Roman"/>
              </a:rPr>
              <a:t> </a:t>
            </a:r>
            <a:r>
              <a:rPr lang="en-US" sz="2400" dirty="0" smtClean="0">
                <a:solidFill>
                  <a:srgbClr val="008000"/>
                </a:solidFill>
                <a:latin typeface="Times New Roman"/>
                <a:cs typeface="Times New Roman"/>
              </a:rPr>
              <a:t>GRB host galaxies typically          </a:t>
            </a:r>
          </a:p>
          <a:p>
            <a:pPr eaLnBrk="0" hangingPunct="0">
              <a:buSzPct val="100000"/>
            </a:pPr>
            <a:r>
              <a:rPr lang="en-US" sz="2400" dirty="0" smtClean="0">
                <a:solidFill>
                  <a:srgbClr val="008000"/>
                </a:solidFill>
                <a:latin typeface="Times New Roman"/>
                <a:cs typeface="Times New Roman"/>
              </a:rPr>
              <a:t>     </a:t>
            </a:r>
            <a:r>
              <a:rPr lang="en-US" sz="2400" dirty="0" err="1" smtClean="0">
                <a:solidFill>
                  <a:srgbClr val="008000"/>
                </a:solidFill>
                <a:latin typeface="Times New Roman"/>
                <a:cs typeface="Times New Roman"/>
              </a:rPr>
              <a:t>supersolar</a:t>
            </a:r>
            <a:r>
              <a:rPr lang="en-US" sz="2400" dirty="0" smtClean="0">
                <a:solidFill>
                  <a:srgbClr val="008000"/>
                </a:solidFill>
                <a:latin typeface="Times New Roman"/>
                <a:cs typeface="Times New Roman"/>
              </a:rPr>
              <a:t> </a:t>
            </a:r>
            <a:r>
              <a:rPr lang="en-US" sz="2400" dirty="0" smtClean="0">
                <a:solidFill>
                  <a:schemeClr val="tx1"/>
                </a:solidFill>
                <a:latin typeface="Times New Roman"/>
                <a:cs typeface="Times New Roman"/>
              </a:rPr>
              <a:t>environments</a:t>
            </a:r>
          </a:p>
          <a:p>
            <a:pPr eaLnBrk="0" hangingPunct="0">
              <a:buSzPct val="100000"/>
              <a:buFont typeface="Wingdings" charset="2"/>
              <a:buChar char="²"/>
            </a:pPr>
            <a:endParaRPr lang="en-US" sz="2400" dirty="0" smtClean="0">
              <a:solidFill>
                <a:schemeClr val="tx1"/>
              </a:solidFill>
              <a:latin typeface="Times New Roman"/>
              <a:cs typeface="Times New Roman"/>
            </a:endParaRPr>
          </a:p>
          <a:p>
            <a:pPr eaLnBrk="0" hangingPunct="0">
              <a:buSzPct val="100000"/>
            </a:pPr>
            <a:r>
              <a:rPr lang="en-US" sz="2400" dirty="0" smtClean="0">
                <a:solidFill>
                  <a:schemeClr val="tx1"/>
                </a:solidFill>
                <a:latin typeface="Times New Roman"/>
                <a:cs typeface="Times New Roman"/>
              </a:rPr>
              <a:t>                   and/or</a:t>
            </a:r>
          </a:p>
          <a:p>
            <a:pPr eaLnBrk="0" hangingPunct="0">
              <a:buSzPct val="100000"/>
              <a:buFont typeface="Wingdings" charset="2"/>
              <a:buChar char="²"/>
            </a:pPr>
            <a:endParaRPr lang="en-US" sz="2400" dirty="0" smtClean="0">
              <a:solidFill>
                <a:schemeClr val="tx1"/>
              </a:solidFill>
              <a:latin typeface="Times New Roman"/>
              <a:cs typeface="Times New Roman"/>
            </a:endParaRPr>
          </a:p>
          <a:p>
            <a:pPr eaLnBrk="0" hangingPunct="0">
              <a:buSzPct val="100000"/>
              <a:buFont typeface="Wingdings" charset="2"/>
              <a:buChar char="Ø"/>
            </a:pPr>
            <a:r>
              <a:rPr lang="en-US" sz="2400" dirty="0" smtClean="0">
                <a:solidFill>
                  <a:schemeClr val="tx1"/>
                </a:solidFill>
                <a:latin typeface="Times New Roman"/>
                <a:cs typeface="Times New Roman"/>
              </a:rPr>
              <a:t> X-ray observations probe </a:t>
            </a:r>
            <a:r>
              <a:rPr lang="en-US" sz="2400" dirty="0" smtClean="0">
                <a:solidFill>
                  <a:srgbClr val="FF0000"/>
                </a:solidFill>
                <a:latin typeface="Times New Roman"/>
                <a:cs typeface="Times New Roman"/>
              </a:rPr>
              <a:t>larger</a:t>
            </a:r>
          </a:p>
          <a:p>
            <a:pPr eaLnBrk="0" hangingPunct="0">
              <a:buSzPct val="100000"/>
            </a:pPr>
            <a:r>
              <a:rPr lang="en-US" sz="2400" dirty="0" smtClean="0">
                <a:solidFill>
                  <a:srgbClr val="FF0000"/>
                </a:solidFill>
                <a:latin typeface="Times New Roman"/>
                <a:cs typeface="Times New Roman"/>
              </a:rPr>
              <a:t>    column of gas than optical</a:t>
            </a:r>
          </a:p>
        </p:txBody>
      </p:sp>
      <p:sp>
        <p:nvSpPr>
          <p:cNvPr id="61" name="TextBox 60"/>
          <p:cNvSpPr txBox="1"/>
          <p:nvPr/>
        </p:nvSpPr>
        <p:spPr>
          <a:xfrm>
            <a:off x="1992312" y="6985819"/>
            <a:ext cx="6624255" cy="451618"/>
          </a:xfrm>
          <a:prstGeom prst="rect">
            <a:avLst/>
          </a:prstGeom>
          <a:solidFill>
            <a:schemeClr val="bg1"/>
          </a:solidFill>
        </p:spPr>
        <p:txBody>
          <a:bodyPr wrap="square" lIns="100794" tIns="50397" rIns="100794" bIns="50397" rtlCol="0">
            <a:spAutoFit/>
          </a:bodyPr>
          <a:lstStyle/>
          <a:p>
            <a:pPr algn="ctr"/>
            <a:r>
              <a:rPr lang="en-GB" sz="2200" dirty="0" err="1" smtClean="0">
                <a:solidFill>
                  <a:schemeClr val="tx1">
                    <a:lumMod val="65000"/>
                    <a:lumOff val="35000"/>
                  </a:schemeClr>
                </a:solidFill>
                <a:latin typeface="Times New Roman"/>
                <a:cs typeface="Times New Roman"/>
              </a:rPr>
              <a:t>z</a:t>
            </a:r>
            <a:endParaRPr lang="en-GB" sz="2200" dirty="0">
              <a:solidFill>
                <a:schemeClr val="tx1">
                  <a:lumMod val="65000"/>
                  <a:lumOff val="35000"/>
                </a:schemeClr>
              </a:solidFill>
              <a:latin typeface="Times New Roman"/>
              <a:cs typeface="Times New Roman"/>
            </a:endParaRPr>
          </a:p>
        </p:txBody>
      </p:sp>
      <p:sp>
        <p:nvSpPr>
          <p:cNvPr id="63" name="TextBox 62"/>
          <p:cNvSpPr txBox="1"/>
          <p:nvPr/>
        </p:nvSpPr>
        <p:spPr>
          <a:xfrm>
            <a:off x="7439965" y="7008295"/>
            <a:ext cx="1133760" cy="324363"/>
          </a:xfrm>
          <a:prstGeom prst="rect">
            <a:avLst/>
          </a:prstGeom>
          <a:noFill/>
        </p:spPr>
        <p:txBody>
          <a:bodyPr wrap="none" lIns="100750" tIns="50377" rIns="100750" bIns="50377" rtlCol="0">
            <a:spAutoFit/>
          </a:bodyPr>
          <a:lstStyle/>
          <a:p>
            <a:r>
              <a:rPr lang="en-GB" sz="1400" b="1" dirty="0" smtClean="0">
                <a:solidFill>
                  <a:srgbClr val="000000"/>
                </a:solidFill>
                <a:latin typeface="Times New Roman"/>
                <a:cs typeface="Times New Roman"/>
              </a:rPr>
              <a:t>Savaglio+09</a:t>
            </a:r>
            <a:endParaRPr lang="en-GB" sz="1400" b="1" dirty="0">
              <a:solidFill>
                <a:srgbClr val="000000"/>
              </a:solidFill>
              <a:latin typeface="Times New Roman"/>
              <a:cs typeface="Times New Roman"/>
            </a:endParaRPr>
          </a:p>
        </p:txBody>
      </p:sp>
      <p:pic>
        <p:nvPicPr>
          <p:cNvPr id="57" name="Picture 56" descr="metals_lower.tiff"/>
          <p:cNvPicPr>
            <a:picLocks noChangeAspect="1"/>
          </p:cNvPicPr>
          <p:nvPr/>
        </p:nvPicPr>
        <p:blipFill>
          <a:blip r:embed="rId4"/>
          <a:stretch>
            <a:fillRect/>
          </a:stretch>
        </p:blipFill>
        <p:spPr>
          <a:xfrm>
            <a:off x="1997457" y="884237"/>
            <a:ext cx="6624255" cy="6149822"/>
          </a:xfrm>
          <a:prstGeom prst="rect">
            <a:avLst/>
          </a:prstGeom>
          <a:ln w="25400">
            <a:noFill/>
          </a:ln>
        </p:spPr>
      </p:pic>
      <p:sp>
        <p:nvSpPr>
          <p:cNvPr id="60" name="TextBox 59"/>
          <p:cNvSpPr txBox="1"/>
          <p:nvPr/>
        </p:nvSpPr>
        <p:spPr>
          <a:xfrm>
            <a:off x="6369013" y="2779433"/>
            <a:ext cx="797770" cy="388011"/>
          </a:xfrm>
          <a:prstGeom prst="rect">
            <a:avLst/>
          </a:prstGeom>
          <a:noFill/>
        </p:spPr>
        <p:txBody>
          <a:bodyPr wrap="none" lIns="100794" tIns="50397" rIns="100794" bIns="50397" rtlCol="0">
            <a:spAutoFit/>
          </a:bodyPr>
          <a:lstStyle/>
          <a:p>
            <a:r>
              <a:rPr lang="en-GB" dirty="0" smtClean="0">
                <a:solidFill>
                  <a:schemeClr val="tx1"/>
                </a:solidFill>
                <a:latin typeface="Arial Rounded MT Bold"/>
                <a:cs typeface="Arial Rounded MT Bold"/>
              </a:rPr>
              <a:t>Solar</a:t>
            </a:r>
            <a:endParaRPr lang="en-GB" dirty="0">
              <a:solidFill>
                <a:schemeClr val="tx1"/>
              </a:solidFill>
              <a:latin typeface="Arial Rounded MT Bold"/>
              <a:cs typeface="Arial Rounded MT Bold"/>
            </a:endParaRPr>
          </a:p>
        </p:txBody>
      </p:sp>
      <p:cxnSp>
        <p:nvCxnSpPr>
          <p:cNvPr id="59" name="Straight Connector 58"/>
          <p:cNvCxnSpPr/>
          <p:nvPr/>
        </p:nvCxnSpPr>
        <p:spPr>
          <a:xfrm rot="10800000">
            <a:off x="2843617" y="3186554"/>
            <a:ext cx="4795889" cy="17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1974555" y="907807"/>
            <a:ext cx="6624256" cy="6529630"/>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lIns="100794" tIns="50397" rIns="100794" bIns="50397"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p:bldP spid="63" grpId="1"/>
      <p:bldP spid="60" grpId="0"/>
      <p:bldP spid="60" grpId="1"/>
      <p:bldP spid="62" grpId="0" animBg="1"/>
      <p:bldP spid="62" grpId="1"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 y="198004"/>
            <a:ext cx="10080624" cy="579437"/>
          </a:xfrm>
          <a:prstGeom prst="rect">
            <a:avLst/>
          </a:prstGeom>
          <a:noFill/>
          <a:ln w="9525">
            <a:noFill/>
            <a:round/>
            <a:headEnd/>
            <a:tailEnd/>
          </a:ln>
          <a:effectLst/>
        </p:spPr>
        <p:txBody>
          <a:bodyPr vert="horz" wrap="square" lIns="0" tIns="0" rIns="0" bIns="0" numCol="1" anchor="ctr" anchorCtr="0" compatLnSpc="1">
            <a:prstTxWarp prst="textNoShape">
              <a:avLst/>
            </a:prstTxWarp>
            <a:noAutofit/>
          </a:bodyPr>
          <a:lstStyle/>
          <a:p>
            <a:pPr algn="ctr">
              <a:defRPr/>
            </a:pPr>
            <a:r>
              <a:rPr lang="en-US" sz="3200" kern="0" dirty="0" smtClean="0">
                <a:solidFill>
                  <a:srgbClr val="000000"/>
                </a:solidFill>
                <a:latin typeface="Apple Chancery"/>
                <a:ea typeface="+mj-ea"/>
                <a:cs typeface="Apple Chancery"/>
              </a:rPr>
              <a:t>GRB Host: gas-rich</a:t>
            </a:r>
            <a:endParaRPr lang="en-US" sz="3200" kern="0" dirty="0">
              <a:solidFill>
                <a:srgbClr val="000000"/>
              </a:solidFill>
              <a:latin typeface="Apple Chancery"/>
              <a:ea typeface="+mj-ea"/>
              <a:cs typeface="Apple Chancery"/>
            </a:endParaRPr>
          </a:p>
        </p:txBody>
      </p:sp>
      <p:pic>
        <p:nvPicPr>
          <p:cNvPr id="34" name="Picture 33" descr="NHXvsNH.tiff"/>
          <p:cNvPicPr>
            <a:picLocks noChangeAspect="1"/>
          </p:cNvPicPr>
          <p:nvPr/>
        </p:nvPicPr>
        <p:blipFill>
          <a:blip r:embed="rId2"/>
          <a:stretch>
            <a:fillRect/>
          </a:stretch>
        </p:blipFill>
        <p:spPr>
          <a:xfrm>
            <a:off x="4659313" y="950937"/>
            <a:ext cx="4441899" cy="6562700"/>
          </a:xfrm>
          <a:prstGeom prst="rect">
            <a:avLst/>
          </a:prstGeom>
          <a:ln w="19050">
            <a:solidFill>
              <a:schemeClr val="tx1"/>
            </a:solidFill>
          </a:ln>
          <a:effectLst/>
        </p:spPr>
      </p:pic>
      <p:cxnSp>
        <p:nvCxnSpPr>
          <p:cNvPr id="36" name="Straight Connector 35"/>
          <p:cNvCxnSpPr/>
          <p:nvPr/>
        </p:nvCxnSpPr>
        <p:spPr>
          <a:xfrm rot="5400000" flipH="1" flipV="1">
            <a:off x="5472509" y="1137843"/>
            <a:ext cx="3479012" cy="342900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573712" y="1115310"/>
            <a:ext cx="1303784" cy="378527"/>
          </a:xfrm>
          <a:prstGeom prst="rect">
            <a:avLst/>
          </a:prstGeom>
          <a:noFill/>
        </p:spPr>
        <p:txBody>
          <a:bodyPr wrap="none" lIns="91401" tIns="45701" rIns="91401" bIns="45701" rtlCol="0">
            <a:spAutoFit/>
          </a:bodyPr>
          <a:lstStyle/>
          <a:p>
            <a:r>
              <a:rPr lang="en-GB" b="1" dirty="0" smtClean="0">
                <a:solidFill>
                  <a:srgbClr val="000000"/>
                </a:solidFill>
                <a:latin typeface="Times New Roman"/>
                <a:cs typeface="Times New Roman"/>
              </a:rPr>
              <a:t>Watson+07</a:t>
            </a:r>
          </a:p>
        </p:txBody>
      </p:sp>
      <p:sp>
        <p:nvSpPr>
          <p:cNvPr id="17" name="TextBox 16"/>
          <p:cNvSpPr txBox="1"/>
          <p:nvPr/>
        </p:nvSpPr>
        <p:spPr>
          <a:xfrm rot="16200000">
            <a:off x="3144494" y="3817080"/>
            <a:ext cx="3429000" cy="362635"/>
          </a:xfrm>
          <a:prstGeom prst="rect">
            <a:avLst/>
          </a:prstGeom>
          <a:solidFill>
            <a:schemeClr val="bg1"/>
          </a:solidFill>
        </p:spPr>
        <p:txBody>
          <a:bodyPr wrap="square" lIns="91410" tIns="45706" rIns="91410" bIns="45706" rtlCol="0">
            <a:spAutoFit/>
          </a:bodyPr>
          <a:lstStyle/>
          <a:p>
            <a:pPr algn="ctr"/>
            <a:r>
              <a:rPr lang="en-GB" sz="1700" b="1" dirty="0" smtClean="0">
                <a:solidFill>
                  <a:schemeClr val="tx1"/>
                </a:solidFill>
                <a:latin typeface="Times New Roman"/>
                <a:cs typeface="Times New Roman"/>
              </a:rPr>
              <a:t>N</a:t>
            </a:r>
            <a:r>
              <a:rPr lang="en-GB" sz="1700" b="1" baseline="-25000" dirty="0" smtClean="0">
                <a:solidFill>
                  <a:schemeClr val="tx1"/>
                </a:solidFill>
                <a:latin typeface="Times New Roman"/>
                <a:cs typeface="Times New Roman"/>
              </a:rPr>
              <a:t>HI</a:t>
            </a:r>
            <a:r>
              <a:rPr lang="en-GB" sz="1700" b="1" dirty="0" smtClean="0">
                <a:solidFill>
                  <a:schemeClr val="tx1"/>
                </a:solidFill>
                <a:latin typeface="Times New Roman"/>
                <a:cs typeface="Times New Roman"/>
              </a:rPr>
              <a:t> (cm</a:t>
            </a:r>
            <a:r>
              <a:rPr lang="en-GB" sz="1700" b="1" baseline="30000" dirty="0" smtClean="0">
                <a:solidFill>
                  <a:schemeClr val="tx1"/>
                </a:solidFill>
                <a:latin typeface="Times New Roman"/>
                <a:cs typeface="Times New Roman"/>
              </a:rPr>
              <a:t>-2</a:t>
            </a:r>
            <a:r>
              <a:rPr lang="en-GB" sz="1700" b="1" dirty="0" smtClean="0">
                <a:solidFill>
                  <a:schemeClr val="tx1"/>
                </a:solidFill>
                <a:latin typeface="Times New Roman"/>
                <a:cs typeface="Times New Roman"/>
              </a:rPr>
              <a:t>)</a:t>
            </a:r>
            <a:endParaRPr lang="en-GB" sz="1700" b="1" baseline="-25000" dirty="0" smtClean="0">
              <a:solidFill>
                <a:schemeClr val="tx1"/>
              </a:solidFill>
              <a:latin typeface="Times New Roman"/>
              <a:cs typeface="Times New Roman"/>
            </a:endParaRPr>
          </a:p>
        </p:txBody>
      </p:sp>
      <p:sp>
        <p:nvSpPr>
          <p:cNvPr id="18" name="Right Triangle 17"/>
          <p:cNvSpPr/>
          <p:nvPr/>
        </p:nvSpPr>
        <p:spPr>
          <a:xfrm rot="5400000">
            <a:off x="5421315" y="1036637"/>
            <a:ext cx="3581400" cy="3581400"/>
          </a:xfrm>
          <a:prstGeom prst="rtTriangle">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
        <p:nvSpPr>
          <p:cNvPr id="19" name="Right Triangle 18"/>
          <p:cNvSpPr/>
          <p:nvPr/>
        </p:nvSpPr>
        <p:spPr>
          <a:xfrm rot="16200000">
            <a:off x="5421312" y="3322637"/>
            <a:ext cx="3657600" cy="3505200"/>
          </a:xfrm>
          <a:prstGeom prst="rtTriangle">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sp>
        <p:nvSpPr>
          <p:cNvPr id="22" name="Parallelogram 21"/>
          <p:cNvSpPr/>
          <p:nvPr/>
        </p:nvSpPr>
        <p:spPr>
          <a:xfrm rot="16200000" flipV="1">
            <a:off x="4330800" y="2160674"/>
            <a:ext cx="5904000" cy="3564000"/>
          </a:xfrm>
          <a:prstGeom prst="parallelogram">
            <a:avLst>
              <a:gd name="adj" fmla="val 103723"/>
            </a:avLst>
          </a:prstGeom>
          <a:solidFill>
            <a:srgbClr val="FF0000">
              <a:alpha val="20000"/>
            </a:srgbClr>
          </a:solidFill>
          <a:ln>
            <a:noFill/>
          </a:ln>
          <a:effectLst/>
          <a:scene3d>
            <a:camera prst="orthographicFront">
              <a:rot lat="0" lon="0" rev="18000"/>
            </a:camera>
            <a:lightRig rig="threePt" dir="t"/>
          </a:scene3d>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lang="en-GB"/>
          </a:p>
        </p:txBody>
      </p:sp>
      <p:pic>
        <p:nvPicPr>
          <p:cNvPr id="28" name="Picture 27" descr="MPElogo.gif"/>
          <p:cNvPicPr>
            <a:picLocks noChangeAspect="1"/>
          </p:cNvPicPr>
          <p:nvPr/>
        </p:nvPicPr>
        <p:blipFill>
          <a:blip r:embed="rId3"/>
          <a:stretch>
            <a:fillRect/>
          </a:stretch>
        </p:blipFill>
        <p:spPr>
          <a:xfrm>
            <a:off x="163516" y="122237"/>
            <a:ext cx="767655" cy="727604"/>
          </a:xfrm>
          <a:prstGeom prst="rect">
            <a:avLst/>
          </a:prstGeom>
        </p:spPr>
      </p:pic>
      <p:sp>
        <p:nvSpPr>
          <p:cNvPr id="29" name="Rectangle 28"/>
          <p:cNvSpPr/>
          <p:nvPr/>
        </p:nvSpPr>
        <p:spPr>
          <a:xfrm>
            <a:off x="5726113" y="7225637"/>
            <a:ext cx="3200400"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GB"/>
          </a:p>
        </p:txBody>
      </p:sp>
      <p:sp>
        <p:nvSpPr>
          <p:cNvPr id="16" name="TextBox 15"/>
          <p:cNvSpPr txBox="1"/>
          <p:nvPr/>
        </p:nvSpPr>
        <p:spPr>
          <a:xfrm>
            <a:off x="6411911" y="7084496"/>
            <a:ext cx="1676401" cy="362635"/>
          </a:xfrm>
          <a:prstGeom prst="rect">
            <a:avLst/>
          </a:prstGeom>
          <a:noFill/>
        </p:spPr>
        <p:txBody>
          <a:bodyPr wrap="square" lIns="91410" tIns="45706" rIns="91410" bIns="45706" rtlCol="0">
            <a:spAutoFit/>
          </a:bodyPr>
          <a:lstStyle/>
          <a:p>
            <a:pPr algn="ctr"/>
            <a:r>
              <a:rPr lang="en-GB" sz="1700" b="1" dirty="0" smtClean="0">
                <a:solidFill>
                  <a:schemeClr val="tx1"/>
                </a:solidFill>
                <a:latin typeface="Times New Roman"/>
                <a:cs typeface="Times New Roman"/>
              </a:rPr>
              <a:t>N</a:t>
            </a:r>
            <a:r>
              <a:rPr lang="en-GB" sz="1700" b="1" baseline="-25000" dirty="0" smtClean="0">
                <a:solidFill>
                  <a:schemeClr val="tx1"/>
                </a:solidFill>
                <a:latin typeface="Times New Roman"/>
                <a:cs typeface="Times New Roman"/>
              </a:rPr>
              <a:t>H,X</a:t>
            </a:r>
            <a:r>
              <a:rPr lang="en-GB" sz="1700" b="1" dirty="0" smtClean="0">
                <a:solidFill>
                  <a:schemeClr val="tx1"/>
                </a:solidFill>
                <a:latin typeface="Times New Roman"/>
                <a:cs typeface="Times New Roman"/>
              </a:rPr>
              <a:t> (cm</a:t>
            </a:r>
            <a:r>
              <a:rPr lang="en-GB" sz="1700" b="1" baseline="30000" dirty="0" smtClean="0">
                <a:solidFill>
                  <a:schemeClr val="tx1"/>
                </a:solidFill>
                <a:latin typeface="Times New Roman"/>
                <a:cs typeface="Times New Roman"/>
              </a:rPr>
              <a:t>-2</a:t>
            </a:r>
            <a:r>
              <a:rPr lang="en-GB" sz="1700" b="1" dirty="0" smtClean="0">
                <a:solidFill>
                  <a:schemeClr val="tx1"/>
                </a:solidFill>
                <a:latin typeface="Times New Roman"/>
                <a:cs typeface="Times New Roman"/>
              </a:rPr>
              <a:t>)  </a:t>
            </a:r>
            <a:endParaRPr lang="en-GB" sz="1700" b="1" baseline="-25000" dirty="0" smtClean="0">
              <a:solidFill>
                <a:schemeClr val="tx1"/>
              </a:solidFill>
              <a:latin typeface="Times New Roman"/>
              <a:cs typeface="Times New Roman"/>
            </a:endParaRPr>
          </a:p>
        </p:txBody>
      </p:sp>
      <p:sp>
        <p:nvSpPr>
          <p:cNvPr id="56" name="Rectangle 55"/>
          <p:cNvSpPr>
            <a:spLocks noChangeArrowheads="1"/>
          </p:cNvSpPr>
          <p:nvPr/>
        </p:nvSpPr>
        <p:spPr bwMode="auto">
          <a:xfrm>
            <a:off x="239712" y="1465322"/>
            <a:ext cx="4837187" cy="4315019"/>
          </a:xfrm>
          <a:prstGeom prst="rect">
            <a:avLst/>
          </a:prstGeom>
          <a:noFill/>
          <a:ln w="25400">
            <a:noFill/>
            <a:headEnd/>
            <a:tailEnd/>
          </a:ln>
        </p:spPr>
        <p:style>
          <a:lnRef idx="3">
            <a:schemeClr val="lt1"/>
          </a:lnRef>
          <a:fillRef idx="1">
            <a:schemeClr val="accent3"/>
          </a:fillRef>
          <a:effectRef idx="1">
            <a:schemeClr val="accent3"/>
          </a:effectRef>
          <a:fontRef idx="minor">
            <a:schemeClr val="lt1"/>
          </a:fontRef>
        </p:style>
        <p:txBody>
          <a:bodyPr wrap="square" lIns="91430" tIns="45716" rIns="91430" bIns="45716">
            <a:prstTxWarp prst="textNoShape">
              <a:avLst/>
            </a:prstTxWarp>
            <a:spAutoFit/>
          </a:bodyPr>
          <a:lstStyle/>
          <a:p>
            <a:pPr eaLnBrk="0" hangingPunct="0"/>
            <a:r>
              <a:rPr lang="en-US" sz="2400" dirty="0" smtClean="0">
                <a:solidFill>
                  <a:schemeClr val="tx1"/>
                </a:solidFill>
                <a:latin typeface="Times New Roman"/>
                <a:cs typeface="Times New Roman"/>
              </a:rPr>
              <a:t>Typically</a:t>
            </a:r>
          </a:p>
          <a:p>
            <a:pPr algn="ctr" eaLnBrk="0" hangingPunct="0"/>
            <a:r>
              <a:rPr lang="en-US" sz="2400" dirty="0" smtClean="0">
                <a:solidFill>
                  <a:srgbClr val="FF0000"/>
                </a:solidFill>
                <a:latin typeface="Times New Roman"/>
                <a:cs typeface="Times New Roman"/>
              </a:rPr>
              <a:t>N</a:t>
            </a:r>
            <a:r>
              <a:rPr lang="en-US" sz="2400" baseline="-25000" dirty="0" smtClean="0">
                <a:solidFill>
                  <a:srgbClr val="FF0000"/>
                </a:solidFill>
                <a:latin typeface="Times New Roman"/>
                <a:cs typeface="Times New Roman"/>
              </a:rPr>
              <a:t>H,X</a:t>
            </a:r>
            <a:r>
              <a:rPr lang="en-US" sz="2400" dirty="0" smtClean="0">
                <a:solidFill>
                  <a:srgbClr val="FF0000"/>
                </a:solidFill>
                <a:latin typeface="Times New Roman"/>
                <a:cs typeface="Times New Roman"/>
              </a:rPr>
              <a:t> &gt;&gt; N</a:t>
            </a:r>
            <a:r>
              <a:rPr lang="en-US" sz="2400" baseline="-25000" dirty="0" smtClean="0">
                <a:solidFill>
                  <a:srgbClr val="FF0000"/>
                </a:solidFill>
                <a:latin typeface="Times New Roman"/>
                <a:cs typeface="Times New Roman"/>
              </a:rPr>
              <a:t>HI</a:t>
            </a:r>
            <a:endParaRPr lang="en-US" sz="2400" dirty="0" smtClean="0">
              <a:solidFill>
                <a:schemeClr val="tx1"/>
              </a:solidFill>
              <a:latin typeface="Times New Roman"/>
              <a:cs typeface="Times New Roman"/>
            </a:endParaRPr>
          </a:p>
          <a:p>
            <a:pPr eaLnBrk="0" hangingPunct="0"/>
            <a:endParaRPr lang="en-US" sz="2400" dirty="0" smtClean="0">
              <a:solidFill>
                <a:schemeClr val="tx1"/>
              </a:solidFill>
              <a:latin typeface="Times New Roman"/>
              <a:cs typeface="Times New Roman"/>
            </a:endParaRPr>
          </a:p>
          <a:p>
            <a:pPr eaLnBrk="0" hangingPunct="0"/>
            <a:endParaRPr lang="en-US" sz="2400" dirty="0" smtClean="0">
              <a:solidFill>
                <a:schemeClr val="tx1"/>
              </a:solidFill>
              <a:latin typeface="Times New Roman"/>
              <a:cs typeface="Times New Roman"/>
            </a:endParaRPr>
          </a:p>
          <a:p>
            <a:pPr eaLnBrk="0" hangingPunct="0">
              <a:buSzPct val="100000"/>
              <a:buFont typeface="Wingdings" charset="2"/>
              <a:buChar char="Ø"/>
            </a:pPr>
            <a:r>
              <a:rPr lang="en-US" sz="2400" dirty="0" smtClean="0">
                <a:solidFill>
                  <a:schemeClr val="tx1"/>
                </a:solidFill>
                <a:latin typeface="Times New Roman"/>
                <a:cs typeface="Times New Roman"/>
              </a:rPr>
              <a:t> </a:t>
            </a:r>
            <a:r>
              <a:rPr lang="en-US" sz="2400" dirty="0" smtClean="0">
                <a:solidFill>
                  <a:srgbClr val="008000"/>
                </a:solidFill>
                <a:latin typeface="Times New Roman"/>
                <a:cs typeface="Times New Roman"/>
              </a:rPr>
              <a:t>GRB host galaxies typically          </a:t>
            </a:r>
          </a:p>
          <a:p>
            <a:pPr eaLnBrk="0" hangingPunct="0">
              <a:buSzPct val="100000"/>
            </a:pPr>
            <a:r>
              <a:rPr lang="en-US" sz="2400" dirty="0" smtClean="0">
                <a:solidFill>
                  <a:srgbClr val="008000"/>
                </a:solidFill>
                <a:latin typeface="Times New Roman"/>
                <a:cs typeface="Times New Roman"/>
              </a:rPr>
              <a:t>     </a:t>
            </a:r>
            <a:r>
              <a:rPr lang="en-US" sz="2400" dirty="0" err="1" smtClean="0">
                <a:solidFill>
                  <a:srgbClr val="008000"/>
                </a:solidFill>
                <a:latin typeface="Times New Roman"/>
                <a:cs typeface="Times New Roman"/>
              </a:rPr>
              <a:t>supersolar</a:t>
            </a:r>
            <a:r>
              <a:rPr lang="en-US" sz="2400" dirty="0" smtClean="0">
                <a:solidFill>
                  <a:srgbClr val="008000"/>
                </a:solidFill>
                <a:latin typeface="Times New Roman"/>
                <a:cs typeface="Times New Roman"/>
              </a:rPr>
              <a:t> </a:t>
            </a:r>
            <a:r>
              <a:rPr lang="en-US" sz="2400" dirty="0" smtClean="0">
                <a:solidFill>
                  <a:schemeClr val="tx1"/>
                </a:solidFill>
                <a:latin typeface="Times New Roman"/>
                <a:cs typeface="Times New Roman"/>
              </a:rPr>
              <a:t>environments</a:t>
            </a:r>
          </a:p>
          <a:p>
            <a:pPr eaLnBrk="0" hangingPunct="0">
              <a:buSzPct val="100000"/>
              <a:buFont typeface="Wingdings" charset="2"/>
              <a:buChar char="²"/>
            </a:pPr>
            <a:endParaRPr lang="en-US" sz="2400" dirty="0" smtClean="0">
              <a:solidFill>
                <a:schemeClr val="tx1"/>
              </a:solidFill>
              <a:latin typeface="Times New Roman"/>
              <a:cs typeface="Times New Roman"/>
            </a:endParaRPr>
          </a:p>
          <a:p>
            <a:pPr eaLnBrk="0" hangingPunct="0">
              <a:buSzPct val="100000"/>
            </a:pPr>
            <a:r>
              <a:rPr lang="en-US" sz="2400" dirty="0" smtClean="0">
                <a:solidFill>
                  <a:schemeClr val="tx1"/>
                </a:solidFill>
                <a:latin typeface="Times New Roman"/>
                <a:cs typeface="Times New Roman"/>
              </a:rPr>
              <a:t>                   and/or</a:t>
            </a:r>
          </a:p>
          <a:p>
            <a:pPr eaLnBrk="0" hangingPunct="0">
              <a:buSzPct val="100000"/>
              <a:buFont typeface="Wingdings" charset="2"/>
              <a:buChar char="²"/>
            </a:pPr>
            <a:endParaRPr lang="en-US" sz="2400" dirty="0" smtClean="0">
              <a:solidFill>
                <a:schemeClr val="tx1"/>
              </a:solidFill>
              <a:latin typeface="Times New Roman"/>
              <a:cs typeface="Times New Roman"/>
            </a:endParaRPr>
          </a:p>
          <a:p>
            <a:pPr eaLnBrk="0" hangingPunct="0">
              <a:buSzPct val="100000"/>
              <a:buFont typeface="Wingdings" charset="2"/>
              <a:buChar char="Ø"/>
            </a:pPr>
            <a:r>
              <a:rPr lang="en-US" sz="2400" dirty="0" smtClean="0">
                <a:solidFill>
                  <a:schemeClr val="tx1"/>
                </a:solidFill>
                <a:latin typeface="Times New Roman"/>
                <a:cs typeface="Times New Roman"/>
              </a:rPr>
              <a:t> X-ray observations probe </a:t>
            </a:r>
            <a:r>
              <a:rPr lang="en-US" sz="2400" dirty="0" smtClean="0">
                <a:solidFill>
                  <a:srgbClr val="FF0000"/>
                </a:solidFill>
                <a:latin typeface="Times New Roman"/>
                <a:cs typeface="Times New Roman"/>
              </a:rPr>
              <a:t>larger</a:t>
            </a:r>
          </a:p>
          <a:p>
            <a:pPr eaLnBrk="0" hangingPunct="0">
              <a:buSzPct val="100000"/>
            </a:pPr>
            <a:r>
              <a:rPr lang="en-US" sz="2400" dirty="0" smtClean="0">
                <a:solidFill>
                  <a:srgbClr val="FF0000"/>
                </a:solidFill>
                <a:latin typeface="Times New Roman"/>
                <a:cs typeface="Times New Roman"/>
              </a:rPr>
              <a:t>    column of gas than optical</a:t>
            </a:r>
          </a:p>
        </p:txBody>
      </p:sp>
      <p:sp>
        <p:nvSpPr>
          <p:cNvPr id="64" name="Multiply 63"/>
          <p:cNvSpPr/>
          <p:nvPr/>
        </p:nvSpPr>
        <p:spPr>
          <a:xfrm>
            <a:off x="-369888" y="2941637"/>
            <a:ext cx="5562600" cy="1066800"/>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15194</TotalTime>
  <Words>1262</Words>
  <Application>Microsoft Macintosh PowerPoint</Application>
  <PresentationFormat>Custom</PresentationFormat>
  <Paragraphs>229</Paragraphs>
  <Slides>20</Slides>
  <Notes>7</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Inkwell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Patricia Schady</cp:lastModifiedBy>
  <cp:revision>340</cp:revision>
  <dcterms:created xsi:type="dcterms:W3CDTF">2012-03-16T05:27:25Z</dcterms:created>
  <dcterms:modified xsi:type="dcterms:W3CDTF">2012-03-16T05:30:34Z</dcterms:modified>
</cp:coreProperties>
</file>