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34" r:id="rId3"/>
    <p:sldMasterId id="2147483910" r:id="rId4"/>
  </p:sldMasterIdLst>
  <p:notesMasterIdLst>
    <p:notesMasterId r:id="rId21"/>
  </p:notesMasterIdLst>
  <p:sldIdLst>
    <p:sldId id="342" r:id="rId5"/>
    <p:sldId id="316" r:id="rId6"/>
    <p:sldId id="333" r:id="rId7"/>
    <p:sldId id="335" r:id="rId8"/>
    <p:sldId id="259" r:id="rId9"/>
    <p:sldId id="260" r:id="rId10"/>
    <p:sldId id="372" r:id="rId11"/>
    <p:sldId id="373" r:id="rId12"/>
    <p:sldId id="375" r:id="rId13"/>
    <p:sldId id="263" r:id="rId14"/>
    <p:sldId id="341" r:id="rId15"/>
    <p:sldId id="293" r:id="rId16"/>
    <p:sldId id="273" r:id="rId17"/>
    <p:sldId id="377" r:id="rId18"/>
    <p:sldId id="379" r:id="rId19"/>
    <p:sldId id="38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4555" autoAdjust="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F9EAA-C23C-4C61-8147-5BE32CD6F9C7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F53CF-0B01-4F91-9C9F-EFEFECDE1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2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AF5BB-B9E5-4B6F-9015-7A798A03D6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00113" eaLnBrk="0" hangingPunct="0">
              <a:spcBef>
                <a:spcPct val="50000"/>
              </a:spcBef>
              <a:defRPr sz="2000">
                <a:solidFill>
                  <a:srgbClr val="00FFFF"/>
                </a:solidFill>
                <a:latin typeface="Arial" pitchFamily="34" charset="0"/>
              </a:defRPr>
            </a:lvl1pPr>
            <a:lvl2pPr marL="742950" indent="-285750" algn="ctr" defTabSz="900113" eaLnBrk="0" hangingPunct="0">
              <a:spcBef>
                <a:spcPct val="50000"/>
              </a:spcBef>
              <a:defRPr sz="2000">
                <a:solidFill>
                  <a:srgbClr val="00FFFF"/>
                </a:solidFill>
                <a:latin typeface="Arial" pitchFamily="34" charset="0"/>
              </a:defRPr>
            </a:lvl2pPr>
            <a:lvl3pPr marL="1143000" indent="-228600" algn="ctr" defTabSz="900113" eaLnBrk="0" hangingPunct="0">
              <a:spcBef>
                <a:spcPct val="50000"/>
              </a:spcBef>
              <a:defRPr sz="2000">
                <a:solidFill>
                  <a:srgbClr val="00FFFF"/>
                </a:solidFill>
                <a:latin typeface="Arial" pitchFamily="34" charset="0"/>
              </a:defRPr>
            </a:lvl3pPr>
            <a:lvl4pPr marL="1600200" indent="-228600" algn="ctr" defTabSz="900113" eaLnBrk="0" hangingPunct="0">
              <a:spcBef>
                <a:spcPct val="50000"/>
              </a:spcBef>
              <a:defRPr sz="2000">
                <a:solidFill>
                  <a:srgbClr val="00FFFF"/>
                </a:solidFill>
                <a:latin typeface="Arial" pitchFamily="34" charset="0"/>
              </a:defRPr>
            </a:lvl4pPr>
            <a:lvl5pPr marL="2057400" indent="-228600" algn="ctr" defTabSz="900113" eaLnBrk="0" hangingPunct="0">
              <a:spcBef>
                <a:spcPct val="50000"/>
              </a:spcBef>
              <a:defRPr sz="2000">
                <a:solidFill>
                  <a:srgbClr val="00FFFF"/>
                </a:solidFill>
                <a:latin typeface="Arial" pitchFamily="34" charset="0"/>
              </a:defRPr>
            </a:lvl5pPr>
            <a:lvl6pPr marL="2514600" indent="-228600" algn="ctr" defTabSz="90011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pitchFamily="34" charset="0"/>
              </a:defRPr>
            </a:lvl6pPr>
            <a:lvl7pPr marL="2971800" indent="-228600" algn="ctr" defTabSz="90011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pitchFamily="34" charset="0"/>
              </a:defRPr>
            </a:lvl7pPr>
            <a:lvl8pPr marL="3429000" indent="-228600" algn="ctr" defTabSz="90011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pitchFamily="34" charset="0"/>
              </a:defRPr>
            </a:lvl8pPr>
            <a:lvl9pPr marL="3886200" indent="-228600" algn="ctr" defTabSz="90011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705EAAF-8DD9-427E-ACF0-61713E303F0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0DF85-326C-4789-9F64-136430B5C2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7F0E4-A652-475C-B8B8-D3C9925FB8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08D314-7D05-4D7C-8366-F9446E03EA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03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73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11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A1645-7321-4F9B-B144-6D910957F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7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F2AE-BB6D-463B-AC62-FC70C06D0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4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8E20-4891-4B3B-BC6B-C986994041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8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C05D8-C2C3-4EAB-9CD8-924C3523F5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2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A57FA-85D3-4B32-94D6-1CB62819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3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4569-BCF6-4354-AEC1-BB36BD1CAB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5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0233-08EE-47D5-9B64-BBB248C1C0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62CA5-EC25-463F-B97A-4AB7480F5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5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6C2B0-5736-4FE3-A69E-CCFFCD6025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F11B-A9B2-4F2D-8C46-95B62FF7E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7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BF22-369F-4ACC-8657-67C6706527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64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E541-7AF6-47FF-947D-56B8B0E5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7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35AA7-7DDC-4DF3-98FC-98BAEE21D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16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5372-F0C7-4BF2-8BF9-22555105B2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02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8D71-339E-4E05-96F4-60A2BD329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84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69418-F459-4BF6-87B0-31CAAA02A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9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071B-A9F2-49BD-8A55-49EF1397D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90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D909-4079-49AD-B6E2-EB9FA3423F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8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121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BD5A-CB63-4A46-A2F9-C991CF0480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41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E387-F889-4061-B743-B029DAEBE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60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6561-EDE0-40BF-AEB8-8F415C496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69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57D2-3838-400E-A14F-44D89DC42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22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4C4E-A76A-4115-9781-077AD7ED9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67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42214-FF22-4E52-9097-E0966250C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42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32086-A28A-42F5-987E-2FFC2992F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A8D8-770F-4B2D-84A8-8B64EDA12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7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9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1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533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72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28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46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69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70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0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2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53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86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6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3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95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2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B348-1FDC-45F0-A8E6-FE10AB7122C0}" type="datetimeFigureOut">
              <a:rPr lang="fr-FR" smtClean="0"/>
              <a:pPr/>
              <a:t>16/03/2012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10D8-87FF-4333-B27D-99097A95A0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46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ECEC035-DC91-4E51-86A6-5C300CD82935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3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2A005E2-F27F-4944-A94C-4767F80E9FCC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B348-1FDC-45F0-A8E6-FE10AB7122C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10D8-87FF-4333-B27D-99097A95A0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2994" name="Picture 2" descr="Artist's View of Black Hole and Companion Star GRO J1655-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523" y="0"/>
            <a:ext cx="9379744" cy="68580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63588" y="421332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COSMIC EVOLUTION OF STELLAR BLACK HOLES                  </a:t>
            </a:r>
            <a:endParaRPr lang="fr-FR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427984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1560" y="5423124"/>
            <a:ext cx="67687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Félix Mirabel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CEA-</a:t>
            </a:r>
            <a:r>
              <a:rPr lang="en-US" sz="2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Saclay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-France   &amp;  CONICET-Argentina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51299" y="154471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tennae_h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1418" r="1042" b="9720"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9144000" cy="177281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200" dirty="0" smtClean="0">
                <a:solidFill>
                  <a:srgbClr val="CC0000"/>
                </a:solidFill>
                <a:latin typeface="Arial Black" pitchFamily="34" charset="0"/>
              </a:rPr>
              <a:t>ULTRALUMINOUS X-RAY SOURCES: MOST ARE BH-HMXBs </a:t>
            </a:r>
            <a:br>
              <a:rPr lang="en-US" sz="2200" dirty="0" smtClean="0">
                <a:solidFill>
                  <a:srgbClr val="CC0000"/>
                </a:solidFill>
                <a:latin typeface="Arial Black" pitchFamily="34" charset="0"/>
              </a:rPr>
            </a:br>
            <a:r>
              <a:rPr lang="en-US" sz="2200" dirty="0" smtClean="0">
                <a:solidFill>
                  <a:srgbClr val="CC000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CC0000"/>
                </a:solidFill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THE OCCURRENCE RATE OF ULXs PER UNIT GALAXY MASS IS A DECREASING FUNCTION OF METALLICITY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</a:rPr>
              <a:t>Zampieri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&amp; Roberts)</a:t>
            </a:r>
            <a:endParaRPr lang="de-DE" sz="2000" dirty="0" smtClean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297113"/>
            <a:ext cx="4191000" cy="4560887"/>
            <a:chOff x="0" y="1344"/>
            <a:chExt cx="2640" cy="2873"/>
          </a:xfrm>
        </p:grpSpPr>
        <p:pic>
          <p:nvPicPr>
            <p:cNvPr id="12295" name="Picture 5" descr="antenna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/>
            <a:stretch>
              <a:fillRect/>
            </a:stretch>
          </p:blipFill>
          <p:spPr bwMode="auto">
            <a:xfrm>
              <a:off x="0" y="1344"/>
              <a:ext cx="2640" cy="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Rectangle 6"/>
            <p:cNvSpPr>
              <a:spLocks noChangeArrowheads="1"/>
            </p:cNvSpPr>
            <p:nvPr/>
          </p:nvSpPr>
          <p:spPr bwMode="auto">
            <a:xfrm>
              <a:off x="920" y="3927"/>
              <a:ext cx="15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400">
                  <a:solidFill>
                    <a:srgbClr val="FF6600"/>
                  </a:solidFill>
                  <a:latin typeface="Comic Sans MS" pitchFamily="66" charset="0"/>
                </a:rPr>
                <a:t>X-ray (Chandra)</a:t>
              </a:r>
            </a:p>
          </p:txBody>
        </p:sp>
      </p:grp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705725" y="6405563"/>
            <a:ext cx="151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6600"/>
                </a:solidFill>
                <a:latin typeface="Comic Sans MS" pitchFamily="66" charset="0"/>
              </a:rPr>
              <a:t>Antennae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79388" y="2420938"/>
            <a:ext cx="1536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Roman" pitchFamily="18" charset="0"/>
              </a:rPr>
              <a:t>Fabbiano et al.</a:t>
            </a:r>
          </a:p>
        </p:txBody>
      </p:sp>
    </p:spTree>
    <p:extLst>
      <p:ext uri="{BB962C8B-B14F-4D97-AF65-F5344CB8AC3E}">
        <p14:creationId xmlns:p14="http://schemas.microsoft.com/office/powerpoint/2010/main" val="2087249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62"/>
            <a:ext cx="9143999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C0000"/>
                </a:solidFill>
                <a:latin typeface="Arial Black" pitchFamily="34" charset="0"/>
              </a:rPr>
              <a:t>ULXs IN THE CLOSEST TEMPLATES OF HIGH z GALAXIES   </a:t>
            </a:r>
          </a:p>
        </p:txBody>
      </p:sp>
      <p:pic>
        <p:nvPicPr>
          <p:cNvPr id="13315" name="Picture 3" descr="fg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7" y="1064138"/>
            <a:ext cx="4318952" cy="423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fg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49" y="1064138"/>
            <a:ext cx="4635043" cy="423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0" y="5445224"/>
            <a:ext cx="8928992" cy="40011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The ULXs luminosity of ~10</a:t>
            </a:r>
            <a:r>
              <a:rPr lang="en-US" sz="2000" b="1" baseline="30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en-US" sz="2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 s</a:t>
            </a:r>
            <a:r>
              <a:rPr lang="en-US" sz="2000" b="1" baseline="30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-1 </a:t>
            </a:r>
            <a:r>
              <a:rPr lang="en-US" sz="2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in the Cartwheel rivals that of AGN</a:t>
            </a:r>
            <a:endParaRPr lang="en-US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21344" y="6045081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Gao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+ 2003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0176" y="413010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21357" r="13783" b="25833"/>
          <a:stretch/>
        </p:blipFill>
        <p:spPr bwMode="auto">
          <a:xfrm>
            <a:off x="3685310" y="1268760"/>
            <a:ext cx="5458691" cy="573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7704" r="49472" b="66274"/>
          <a:stretch/>
        </p:blipFill>
        <p:spPr bwMode="auto">
          <a:xfrm>
            <a:off x="36713" y="913420"/>
            <a:ext cx="3667162" cy="29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8264" r="50534" b="62194"/>
          <a:stretch/>
        </p:blipFill>
        <p:spPr bwMode="auto">
          <a:xfrm>
            <a:off x="396957" y="4117444"/>
            <a:ext cx="2880320" cy="27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713" y="129124"/>
            <a:ext cx="9174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rial Black" pitchFamily="34" charset="0"/>
              </a:rPr>
              <a:t>BH-</a:t>
            </a:r>
            <a:r>
              <a:rPr lang="fr-FR" sz="2400" dirty="0" err="1" smtClean="0">
                <a:solidFill>
                  <a:srgbClr val="C00000"/>
                </a:solidFill>
                <a:latin typeface="Arial Black" pitchFamily="34" charset="0"/>
              </a:rPr>
              <a:t>HMXBs</a:t>
            </a:r>
            <a:r>
              <a:rPr lang="fr-FR" sz="2400" dirty="0" smtClean="0">
                <a:solidFill>
                  <a:srgbClr val="C00000"/>
                </a:solidFill>
                <a:latin typeface="Arial Black" pitchFamily="34" charset="0"/>
              </a:rPr>
              <a:t> IN LOW METAL-STAR-FORMING GALAXIES</a:t>
            </a:r>
            <a:endParaRPr lang="fr-FR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70801" y="576185"/>
            <a:ext cx="363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  <a:cs typeface="Arial" pitchFamily="34" charset="0"/>
              </a:rPr>
              <a:t>       Figures </a:t>
            </a:r>
            <a:r>
              <a:rPr lang="fr-FR" dirty="0" err="1" smtClean="0">
                <a:latin typeface="+mj-lt"/>
                <a:cs typeface="Arial" pitchFamily="34" charset="0"/>
              </a:rPr>
              <a:t>from</a:t>
            </a:r>
            <a:r>
              <a:rPr lang="fr-FR" dirty="0" smtClean="0">
                <a:latin typeface="+mj-lt"/>
                <a:cs typeface="Arial" pitchFamily="34" charset="0"/>
              </a:rPr>
              <a:t> Feng &amp; Soria (2011)</a:t>
            </a:r>
            <a:endParaRPr lang="fr-FR" dirty="0">
              <a:latin typeface="+mj-lt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44775" y="68258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Spectra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15402" y="3772761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Massive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outflows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85310" y="945517"/>
            <a:ext cx="517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shock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photonionized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bubbles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of &gt; 100 pc size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12191" y="165194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dirty="0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images 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67440" y="5667378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 &gt; 10</a:t>
            </a:r>
            <a:r>
              <a:rPr lang="en-US" sz="24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erg</a:t>
            </a:r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355976" y="4797152"/>
            <a:ext cx="504056" cy="68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68345" y="546419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BH-HMXB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02540" y="6110467"/>
            <a:ext cx="261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Pakull</a:t>
            </a:r>
            <a:r>
              <a:rPr lang="fr-FR" dirty="0" smtClean="0"/>
              <a:t> et al. Nature (2011)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3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620688"/>
            <a:ext cx="8893175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Because massive stars with low Z end as black holes by direct collapse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 </a:t>
            </a:r>
            <a:br>
              <a:rPr lang="en-US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CC0000"/>
                </a:solidFill>
                <a:latin typeface="Arial Black" pitchFamily="34" charset="0"/>
              </a:rPr>
              <a:t>THE COSMIC EVOLUTION OF METALLICITY </a:t>
            </a:r>
            <a:r>
              <a:rPr lang="en-US" sz="3100" b="1" dirty="0" smtClean="0">
                <a:solidFill>
                  <a:srgbClr val="CC0000"/>
                </a:solidFill>
                <a:latin typeface="Arial Black" pitchFamily="34" charset="0"/>
                <a:sym typeface="Symbol" pitchFamily="18" charset="2"/>
              </a:rPr>
              <a:t>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CC0000"/>
                </a:solidFill>
                <a:latin typeface="Arial Black" pitchFamily="34" charset="0"/>
              </a:rPr>
              <a:t>  A COSMIC EVOLUTION OF BH-HMXBs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872"/>
            <a:ext cx="9144000" cy="43525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800" dirty="0" smtClean="0">
                <a:latin typeface="Arial Black" pitchFamily="34" charset="0"/>
              </a:rPr>
              <a:t>       </a:t>
            </a:r>
            <a:r>
              <a:rPr lang="en-US" sz="300" dirty="0" smtClean="0">
                <a:latin typeface="Arial Black" pitchFamily="34" charset="0"/>
              </a:rPr>
              <a:t>                    </a:t>
            </a:r>
            <a:endParaRPr lang="en-US" sz="900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 Black" pitchFamily="34" charset="0"/>
              </a:rPr>
              <a:t>   THE FRACTION OF BLACK HOLES/NEUTRON STARS </a:t>
            </a:r>
            <a:r>
              <a:rPr lang="en-US" sz="2000" b="1" dirty="0" smtClean="0">
                <a:latin typeface="Arial Black" pitchFamily="34" charset="0"/>
              </a:rPr>
              <a:t>                     </a:t>
            </a:r>
            <a:endParaRPr lang="en-US" sz="2000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 Black" pitchFamily="34" charset="0"/>
              </a:rPr>
              <a:t>   THE FRACTION OF BINARY/SINGLE BLACK HOLES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" b="1" dirty="0" smtClean="0"/>
              <a:t>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3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3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dirty="0" smtClean="0">
                <a:latin typeface="Arial Black" pitchFamily="34" charset="0"/>
              </a:rPr>
              <a:t>                 </a:t>
            </a:r>
            <a:r>
              <a:rPr lang="en-US" sz="2800" dirty="0" smtClean="0">
                <a:solidFill>
                  <a:srgbClr val="CC0000"/>
                </a:solidFill>
                <a:latin typeface="Arial Black" pitchFamily="34" charset="0"/>
              </a:rPr>
              <a:t>SHOULD INCREASE WITH REDSHIFT</a:t>
            </a:r>
            <a:r>
              <a:rPr lang="en-US" sz="2400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rgbClr val="CC00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  <a:latin typeface="Arial Black" pitchFamily="34" charset="0"/>
              </a:rPr>
              <a:t>  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Beyond the theoretical uncertainties (e.g. mixing due to rotation in Pop III stars), the observation of ULXs in the Local Universe support this hypothesis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   </a:t>
            </a:r>
            <a:r>
              <a:rPr lang="en-US" sz="1800" dirty="0" smtClean="0">
                <a:latin typeface="Arial" charset="0"/>
              </a:rPr>
              <a:t>WHAT ARE THE COSMOLOGICAL IMPLICATIONS OF LARGE POPULATIONS OF BH-HMXRBs DURING THE DARK AGES THAT LASTED FROM 4x10</a:t>
            </a:r>
            <a:r>
              <a:rPr lang="en-US" sz="1800" baseline="30000" dirty="0" smtClean="0">
                <a:latin typeface="Arial" charset="0"/>
              </a:rPr>
              <a:t>4</a:t>
            </a:r>
            <a:r>
              <a:rPr lang="en-US" sz="1800" dirty="0" smtClean="0">
                <a:latin typeface="Arial" charset="0"/>
              </a:rPr>
              <a:t> up to 10</a:t>
            </a:r>
            <a:r>
              <a:rPr lang="en-US" sz="1800" baseline="30000" dirty="0" smtClean="0">
                <a:latin typeface="Arial" charset="0"/>
              </a:rPr>
              <a:t>9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yr</a:t>
            </a:r>
            <a:r>
              <a:rPr lang="en-US" sz="1800" dirty="0" smtClean="0">
                <a:latin typeface="Arial" charset="0"/>
              </a:rPr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charset="0"/>
              </a:rPr>
              <a:t>                                                                            </a:t>
            </a:r>
            <a:endParaRPr lang="en-US" sz="1000" b="1" dirty="0" smtClean="0">
              <a:solidFill>
                <a:srgbClr val="C00000"/>
              </a:solidFill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511675" y="6629400"/>
            <a:ext cx="184150" cy="457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fr-FR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rgbClr val="CC0000"/>
                </a:solidFill>
                <a:latin typeface="Arial Black" pitchFamily="34" charset="0"/>
              </a:rPr>
              <a:t>Ionizing power of </a:t>
            </a:r>
            <a:r>
              <a:rPr lang="en-US" b="1" smtClean="0">
                <a:solidFill>
                  <a:srgbClr val="CC0000"/>
                </a:solidFill>
                <a:latin typeface="Symbol" pitchFamily="18" charset="2"/>
              </a:rPr>
              <a:t>m</a:t>
            </a:r>
            <a:r>
              <a:rPr lang="en-US" sz="4000" smtClean="0">
                <a:solidFill>
                  <a:srgbClr val="CC0000"/>
                </a:solidFill>
                <a:latin typeface="Arial Black" pitchFamily="34" charset="0"/>
              </a:rPr>
              <a:t>QSOs versus </a:t>
            </a:r>
            <a:br>
              <a:rPr lang="en-US" sz="4000" smtClean="0">
                <a:solidFill>
                  <a:srgbClr val="CC0000"/>
                </a:solidFill>
                <a:latin typeface="Arial Black" pitchFamily="34" charset="0"/>
              </a:rPr>
            </a:br>
            <a:r>
              <a:rPr lang="en-US" sz="4000" smtClean="0">
                <a:solidFill>
                  <a:srgbClr val="CC0000"/>
                </a:solidFill>
                <a:latin typeface="Arial Black" pitchFamily="34" charset="0"/>
              </a:rPr>
              <a:t>ionizing power of massive stars</a:t>
            </a: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893175" cy="36671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marL="381000" indent="-381000" eaLnBrk="0" hangingPunct="0">
              <a:defRPr sz="2000">
                <a:solidFill>
                  <a:srgbClr val="00FFFF"/>
                </a:solidFill>
                <a:latin typeface="Arial" charset="0"/>
              </a:defRPr>
            </a:lvl1pPr>
            <a:lvl2pPr marL="838200" indent="-381000" eaLnBrk="0" hangingPunct="0">
              <a:defRPr sz="2000">
                <a:solidFill>
                  <a:srgbClr val="00FFFF"/>
                </a:solidFill>
                <a:latin typeface="Arial" charset="0"/>
              </a:defRPr>
            </a:lvl2pPr>
            <a:lvl3pPr marL="1295400" indent="-381000" eaLnBrk="0" hangingPunct="0">
              <a:defRPr sz="2000">
                <a:solidFill>
                  <a:srgbClr val="00FFFF"/>
                </a:solidFill>
                <a:latin typeface="Arial" charset="0"/>
              </a:defRPr>
            </a:lvl3pPr>
            <a:lvl4pPr marL="1752600" indent="-381000" eaLnBrk="0" hangingPunct="0">
              <a:defRPr sz="2000">
                <a:solidFill>
                  <a:srgbClr val="00FFFF"/>
                </a:solidFill>
                <a:latin typeface="Arial" charset="0"/>
              </a:defRPr>
            </a:lvl4pPr>
            <a:lvl5pPr marL="2209800" indent="-381000" eaLnBrk="0" hangingPunct="0">
              <a:defRPr sz="2000">
                <a:solidFill>
                  <a:srgbClr val="00FFFF"/>
                </a:solidFill>
                <a:latin typeface="Arial" charset="0"/>
              </a:defRPr>
            </a:lvl5pPr>
            <a:lvl6pPr marL="2667000" indent="-3810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</a:defRPr>
            </a:lvl6pPr>
            <a:lvl7pPr marL="3124200" indent="-3810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</a:defRPr>
            </a:lvl7pPr>
            <a:lvl8pPr marL="3581400" indent="-3810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</a:defRPr>
            </a:lvl8pPr>
            <a:lvl9pPr marL="4038600" indent="-3810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smtClean="0">
                <a:solidFill>
                  <a:prstClr val="black"/>
                </a:solidFill>
              </a:rPr>
              <a:t>      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3903663" y="1057275"/>
            <a:ext cx="184150" cy="579438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fr-FR" sz="3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53975" y="1090271"/>
            <a:ext cx="9144000" cy="36933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  <a:latin typeface="Arial Black" pitchFamily="34" charset="0"/>
              </a:rPr>
              <a:t>Counting ionizing photons  </a:t>
            </a:r>
            <a:r>
              <a:rPr lang="en-US" dirty="0" smtClean="0">
                <a:solidFill>
                  <a:prstClr val="black"/>
                </a:solidFill>
              </a:rPr>
              <a:t>Mirabel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Diskra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Laurent, Loeb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Pritchard (2011)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76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55959"/>
              </p:ext>
            </p:extLst>
          </p:nvPr>
        </p:nvGraphicFramePr>
        <p:xfrm>
          <a:off x="539552" y="1705769"/>
          <a:ext cx="7416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3" imgW="4279900" imgH="533400" progId="Msxml2.SAXXMLReader.5.0">
                  <p:embed/>
                </p:oleObj>
              </mc:Choice>
              <mc:Fallback>
                <p:oleObj r:id="rId3" imgW="4279900" imgH="533400" progId="Msxml2.SAXXMLReader.5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05769"/>
                        <a:ext cx="74168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722118" y="2569827"/>
            <a:ext cx="6437981" cy="207749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prstClr val="black"/>
                </a:solidFill>
              </a:rPr>
              <a:t>f</a:t>
            </a:r>
            <a:r>
              <a:rPr lang="en-US" baseline="-25000" dirty="0" err="1">
                <a:solidFill>
                  <a:prstClr val="black"/>
                </a:solidFill>
              </a:rPr>
              <a:t>edd</a:t>
            </a:r>
            <a:r>
              <a:rPr lang="en-US" dirty="0">
                <a:solidFill>
                  <a:prstClr val="black"/>
                </a:solidFill>
              </a:rPr>
              <a:t> = fraction of </a:t>
            </a:r>
            <a:r>
              <a:rPr lang="en-US" dirty="0" err="1">
                <a:solidFill>
                  <a:prstClr val="black"/>
                </a:solidFill>
              </a:rPr>
              <a:t>Eddington</a:t>
            </a:r>
            <a:r>
              <a:rPr lang="en-US" dirty="0">
                <a:solidFill>
                  <a:prstClr val="black"/>
                </a:solidFill>
              </a:rPr>
              <a:t> luminosity for a time </a:t>
            </a:r>
            <a:r>
              <a:rPr lang="en-US" dirty="0" err="1">
                <a:solidFill>
                  <a:prstClr val="black"/>
                </a:solidFill>
              </a:rPr>
              <a:t>t</a:t>
            </a:r>
            <a:r>
              <a:rPr lang="en-US" baseline="-25000" dirty="0" err="1">
                <a:solidFill>
                  <a:prstClr val="black"/>
                </a:solidFill>
              </a:rPr>
              <a:t>acc</a:t>
            </a:r>
            <a:endParaRPr lang="en-US" baseline="-250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prstClr val="black"/>
                </a:solidFill>
              </a:rPr>
              <a:t>N</a:t>
            </a:r>
            <a:r>
              <a:rPr lang="en-US" baseline="-25000" dirty="0" err="1">
                <a:solidFill>
                  <a:prstClr val="black"/>
                </a:solidFill>
              </a:rPr>
              <a:t>phot</a:t>
            </a:r>
            <a:r>
              <a:rPr lang="en-US" dirty="0">
                <a:solidFill>
                  <a:prstClr val="black"/>
                </a:solidFill>
              </a:rPr>
              <a:t> = number of ionizing photons emitted per atom of H nucleus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&lt;E&gt;</a:t>
            </a:r>
            <a:r>
              <a:rPr lang="en-US" baseline="-25000" dirty="0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mean photon energy emitted by the accreting BH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prstClr val="black"/>
                </a:solidFill>
              </a:rPr>
              <a:t>f</a:t>
            </a:r>
            <a:r>
              <a:rPr lang="en-US" baseline="-25000" dirty="0" err="1">
                <a:solidFill>
                  <a:prstClr val="black"/>
                </a:solidFill>
              </a:rPr>
              <a:t>esc</a:t>
            </a:r>
            <a:r>
              <a:rPr lang="en-US" baseline="-25000" dirty="0">
                <a:solidFill>
                  <a:prstClr val="black"/>
                </a:solidFill>
              </a:rPr>
              <a:t>,*</a:t>
            </a:r>
            <a:r>
              <a:rPr lang="en-US" dirty="0">
                <a:solidFill>
                  <a:prstClr val="black"/>
                </a:solidFill>
              </a:rPr>
              <a:t> (</a:t>
            </a:r>
            <a:r>
              <a:rPr lang="en-US" dirty="0" err="1">
                <a:solidFill>
                  <a:prstClr val="black"/>
                </a:solidFill>
              </a:rPr>
              <a:t>f</a:t>
            </a:r>
            <a:r>
              <a:rPr lang="en-US" baseline="-25000" dirty="0" err="1">
                <a:solidFill>
                  <a:prstClr val="black"/>
                </a:solidFill>
              </a:rPr>
              <a:t>esq,BH</a:t>
            </a:r>
            <a:r>
              <a:rPr lang="en-US" dirty="0">
                <a:solidFill>
                  <a:prstClr val="black"/>
                </a:solidFill>
              </a:rPr>
              <a:t>) = fraction of ionizing photons that escape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                    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fiducial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values of the model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parameters: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8785225" cy="11874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CC0000"/>
                </a:solidFill>
                <a:latin typeface="Arial Black" pitchFamily="34" charset="0"/>
              </a:rPr>
              <a:t>THE ACCRETING BLACK HOLE EMITS A TOTAL NUMBER OF IONIZING PHOTONS THAT IS  COMPARABLE TO THAT OF ITS PROGENITOR STAR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0" y="5876925"/>
            <a:ext cx="9251950" cy="861774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But in a fully neutral medium </a:t>
            </a:r>
            <a:r>
              <a:rPr lang="en-US" sz="2000" b="1" dirty="0" err="1">
                <a:solidFill>
                  <a:prstClr val="black"/>
                </a:solidFill>
              </a:rPr>
              <a:t>N</a:t>
            </a:r>
            <a:r>
              <a:rPr lang="en-US" sz="2000" b="1" baseline="-25000" dirty="0" err="1">
                <a:solidFill>
                  <a:prstClr val="black"/>
                </a:solidFill>
              </a:rPr>
              <a:t>sec</a:t>
            </a:r>
            <a:r>
              <a:rPr lang="en-US" sz="2000" b="1" baseline="-25000" dirty="0">
                <a:solidFill>
                  <a:prstClr val="black"/>
                </a:solidFill>
              </a:rPr>
              <a:t>*</a:t>
            </a:r>
            <a:r>
              <a:rPr lang="en-US" sz="2000" b="1" dirty="0">
                <a:solidFill>
                  <a:prstClr val="black"/>
                </a:solidFill>
              </a:rPr>
              <a:t> = 25 (</a:t>
            </a:r>
            <a:r>
              <a:rPr lang="en-US" sz="2000" b="1" dirty="0" err="1">
                <a:solidFill>
                  <a:prstClr val="black"/>
                </a:solidFill>
              </a:rPr>
              <a:t>E</a:t>
            </a:r>
            <a:r>
              <a:rPr lang="en-US" sz="2000" b="1" baseline="-25000" dirty="0" err="1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en-US" sz="2000" b="1" baseline="-25000" dirty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/1 </a:t>
            </a:r>
            <a:r>
              <a:rPr lang="en-US" sz="2000" b="1" dirty="0" err="1">
                <a:solidFill>
                  <a:prstClr val="black"/>
                </a:solidFill>
              </a:rPr>
              <a:t>keV</a:t>
            </a:r>
            <a:r>
              <a:rPr lang="en-US" sz="2000" b="1" dirty="0">
                <a:solidFill>
                  <a:prstClr val="black"/>
                </a:solidFill>
              </a:rPr>
              <a:t>),</a:t>
            </a:r>
            <a:r>
              <a:rPr lang="en-US" sz="2000" dirty="0">
                <a:solidFill>
                  <a:prstClr val="black"/>
                </a:solidFill>
              </a:rPr>
              <a:t> where </a:t>
            </a:r>
            <a:r>
              <a:rPr lang="en-US" sz="2000" dirty="0" err="1">
                <a:solidFill>
                  <a:prstClr val="black"/>
                </a:solidFill>
              </a:rPr>
              <a:t>E</a:t>
            </a:r>
            <a:r>
              <a:rPr lang="en-US" sz="2000" baseline="-25000" dirty="0" err="1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en-US" sz="2000" dirty="0">
                <a:solidFill>
                  <a:prstClr val="black"/>
                </a:solidFill>
              </a:rPr>
              <a:t> is the photon energy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   However</a:t>
            </a:r>
            <a:r>
              <a:rPr lang="en-US" sz="2000" dirty="0">
                <a:solidFill>
                  <a:prstClr val="black"/>
                </a:solidFill>
              </a:rPr>
              <a:t>, not all stars will be massive and lead to the formation of </a:t>
            </a:r>
            <a:r>
              <a:rPr lang="en-US" sz="2000" dirty="0" smtClean="0">
                <a:solidFill>
                  <a:prstClr val="black"/>
                </a:solidFill>
              </a:rPr>
              <a:t>BH-HMXBs…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>
            <a:normAutofit/>
          </a:bodyPr>
          <a:lstStyle/>
          <a:p>
            <a:r>
              <a:rPr lang="en-US" sz="2400" smtClean="0">
                <a:solidFill>
                  <a:srgbClr val="CC0000"/>
                </a:solidFill>
                <a:latin typeface="Arial Black" pitchFamily="34" charset="0"/>
              </a:rPr>
              <a:t>BH-HMXBs LIMITED THE MASS OF DWARF GALAXIES </a:t>
            </a:r>
            <a:endParaRPr lang="en-US" sz="2400" dirty="0" smtClean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3255963" y="2055813"/>
            <a:ext cx="184150" cy="3968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6931" y="818762"/>
            <a:ext cx="91440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From </a:t>
            </a: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Loeb (2010):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itchFamily="18" charset="0"/>
              </a:rPr>
              <a:t>vir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= 1.04 x 10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m/0.6) (M/10</a:t>
            </a:r>
            <a:r>
              <a:rPr lang="en-US" sz="2400" baseline="30000" dirty="0">
                <a:solidFill>
                  <a:prstClr val="black"/>
                </a:solidFill>
                <a:latin typeface="Symbol" pitchFamily="18" charset="2"/>
              </a:rPr>
              <a:t>8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 M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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)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2/3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[(1+z)/10] K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               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    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M</a:t>
            </a:r>
            <a:r>
              <a:rPr lang="en-US" sz="2400" b="1" baseline="-25000" dirty="0" err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min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~ 10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9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sz="2400" b="1" dirty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r/100r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)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-1/2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 (</a:t>
            </a:r>
            <a:r>
              <a:rPr lang="en-US" sz="2400" b="1" dirty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m/0.6)</a:t>
            </a:r>
            <a:r>
              <a:rPr lang="en-US" sz="2400" b="1" baseline="30000" dirty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-3/2 </a:t>
            </a:r>
            <a:r>
              <a:rPr lang="en-US" sz="2400" b="1" dirty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[T(K)/10</a:t>
            </a:r>
            <a:r>
              <a:rPr lang="en-US" sz="2400" b="1" baseline="30000" dirty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]</a:t>
            </a:r>
            <a:r>
              <a:rPr lang="en-US" sz="2400" b="1" baseline="30000" dirty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3/2 </a:t>
            </a:r>
            <a:r>
              <a:rPr lang="en-US" sz="2400" b="1" dirty="0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[(1+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z)/10]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-3/2 </a:t>
            </a:r>
            <a:r>
              <a:rPr lang="en-US" sz="2400" b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</a:t>
            </a:r>
            <a:endParaRPr lang="en-US" sz="2400" b="1" dirty="0">
              <a:solidFill>
                <a:prstClr val="black"/>
              </a:solidFill>
              <a:latin typeface="Symbol" pitchFamily="18" charset="2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Symbol" pitchFamily="18" charset="2"/>
                <a:sym typeface="Wingdings" pitchFamily="2" charset="2"/>
              </a:rPr>
              <a:t>r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 =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critical mass density for a flat universe, r = mass density in the galaxy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m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mean molecular weight, z = redshift, T = temperature of the IGM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Times New Roman" pitchFamily="18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X-ray and UV heating of the diffuse IGM during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reionization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resulted in an additional increase of the minimum galaxy mass. Once the IGM was heated to ~10</a:t>
            </a:r>
            <a:r>
              <a:rPr lang="en-US" sz="20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K by the UV and X-rays from BH-HMXBs, dark matter haloes with masses below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certain mass (10</a:t>
            </a:r>
            <a:r>
              <a:rPr lang="en-US" sz="20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</a:t>
            </a:r>
            <a:r>
              <a:rPr lang="en-US" sz="20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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could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not accrete gas from IGM.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     </a:t>
            </a:r>
            <a:r>
              <a:rPr lang="en-US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THERMAL HISTORY OF THE IGM DETERMINED BY ACCRETING BLACK HOLES HAD A DIRECT IMPACT ON THE PROPERTIES OF THE FAINTEST GALAXIES AT HIGH REDSHIFTS AND THE SMALLEST GALAXIES IN THE LOCAL UNIVERSE</a:t>
            </a:r>
          </a:p>
        </p:txBody>
      </p:sp>
    </p:spTree>
    <p:extLst>
      <p:ext uri="{BB962C8B-B14F-4D97-AF65-F5344CB8AC3E}">
        <p14:creationId xmlns:p14="http://schemas.microsoft.com/office/powerpoint/2010/main" val="19113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476672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Arial Black" pitchFamily="34" charset="0"/>
              </a:rPr>
              <a:t>CONCLUSION</a:t>
            </a:r>
            <a:endParaRPr lang="fr-FR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844824"/>
            <a:ext cx="82809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and observations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suggest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cosmic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HMXBs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sym typeface="Symbol" pitchFamily="18" charset="2"/>
              </a:rPr>
              <a:t>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FR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reionization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epoch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large populations of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HMXBs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HMXBs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early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thermal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history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universe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maintain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the IGM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ionized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over large volumes of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HMXBs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have a direct impact on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properties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faintest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galaxies at high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redshift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smallest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galaxies in the local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universe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and on the future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surveys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of HI in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early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universe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This has implications on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observational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constraints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to the Cold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ark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Matter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model of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universe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24581"/>
            <a:ext cx="9036496" cy="59246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                                         </a:t>
            </a:r>
            <a:endParaRPr lang="en-US" sz="18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smtClean="0">
                <a:latin typeface="Arial" charset="0"/>
              </a:rPr>
              <a:t>                                                 </a:t>
            </a:r>
            <a:r>
              <a:rPr lang="en-US" sz="3600" b="1" dirty="0" smtClean="0">
                <a:latin typeface="Arial" charset="0"/>
              </a:rPr>
              <a:t>Outline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900" dirty="0" smtClean="0">
                <a:latin typeface="Arial" charset="0"/>
              </a:rPr>
              <a:t>     From current models on the formation and evolution of </a:t>
            </a:r>
            <a:r>
              <a:rPr lang="en-US" sz="1900" dirty="0">
                <a:solidFill>
                  <a:prstClr val="black"/>
                </a:solidFill>
                <a:latin typeface="Arial" charset="0"/>
              </a:rPr>
              <a:t>massive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</a:rPr>
              <a:t>stars and from the observations of stellar black holes in the Local Universe</a:t>
            </a:r>
            <a:r>
              <a:rPr lang="en-US" sz="19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</a:rPr>
              <a:t>I will show</a:t>
            </a:r>
            <a:r>
              <a:rPr lang="en-US" sz="1900" dirty="0" smtClean="0">
                <a:latin typeface="Arial" charset="0"/>
              </a:rPr>
              <a:t> that: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900" dirty="0" smtClean="0">
              <a:latin typeface="Arial" charset="0"/>
            </a:endParaRPr>
          </a:p>
          <a:p>
            <a:pPr marL="514350" lvl="0" indent="-514350">
              <a:lnSpc>
                <a:spcPct val="80000"/>
              </a:lnSpc>
              <a:buAutoNum type="romanUcPeriod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There was a cosmic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evolution of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stellar black holes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  </a:t>
            </a:r>
          </a:p>
          <a:p>
            <a:pPr marL="514350" lvl="0" indent="-514350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 A 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</a:rPr>
              <a:t>large fraction of Pop III &amp; Pop II stars must have ended as Black 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H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</a:rPr>
              <a:t>ole High Mass X-Ray Binaries (BH-HMXBs)</a:t>
            </a:r>
            <a:endParaRPr lang="en-US" sz="2400" b="1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              Mirabel (2011): </a:t>
            </a:r>
            <a:r>
              <a:rPr lang="fr-FR" sz="2000" dirty="0"/>
              <a:t>arXiV:1012.4944v1 [astro-ph.CO]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sz="1900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romanUcPeriod" startAt="2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Cosmological implication: BH-HMXBs played an important role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during the re-ionization era of the universe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lnSpc>
                <a:spcPct val="80000"/>
              </a:lnSpc>
              <a:defRPr/>
            </a:pPr>
            <a:r>
              <a:rPr lang="fr-F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fr-FR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Mirabel</a:t>
            </a:r>
            <a:r>
              <a:rPr lang="fr-FR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Dijkstra, Laurent, Loeb, Pritchard (A&amp;A  528, A149, 2011)</a:t>
            </a:r>
          </a:p>
          <a:p>
            <a:pPr>
              <a:lnSpc>
                <a:spcPct val="80000"/>
              </a:lnSpc>
              <a:defRPr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fr-FR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News </a:t>
            </a:r>
            <a:r>
              <a:rPr lang="fr-FR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fr-FR" sz="19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Views</a:t>
            </a:r>
            <a:r>
              <a:rPr lang="fr-FR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FR" sz="1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Haiman</a:t>
            </a:r>
            <a:r>
              <a:rPr lang="fr-FR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Nature of 7 April, </a:t>
            </a:r>
            <a:r>
              <a:rPr lang="fr-FR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en-US" sz="1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ZoneTexte 1"/>
          <p:cNvSpPr txBox="1">
            <a:spLocks noChangeArrowheads="1"/>
          </p:cNvSpPr>
          <p:nvPr/>
        </p:nvSpPr>
        <p:spPr bwMode="auto">
          <a:xfrm>
            <a:off x="1042988" y="609282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7917" y="6092824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This hypothesis is based on the following theoretical models &amp; observations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2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22225"/>
            <a:ext cx="9099550" cy="1143000"/>
          </a:xfrm>
        </p:spPr>
        <p:txBody>
          <a:bodyPr/>
          <a:lstStyle/>
          <a:p>
            <a:r>
              <a:rPr lang="en-US" sz="2400" smtClean="0">
                <a:solidFill>
                  <a:srgbClr val="CC0000"/>
                </a:solidFill>
                <a:latin typeface="Arial Black" pitchFamily="34" charset="0"/>
              </a:rPr>
              <a:t>MODELS ON THE FORMATION OF COMPACT OBJECTS BY THE COLLAPSE OF SINGLE STARS </a:t>
            </a:r>
            <a:r>
              <a:rPr lang="en-US" sz="200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7171" name="Picture 3" descr="f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6799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4248150" cy="369888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with no rotation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Heger</a:t>
            </a:r>
            <a:r>
              <a:rPr lang="en-US" dirty="0">
                <a:solidFill>
                  <a:prstClr val="black"/>
                </a:solidFill>
              </a:rPr>
              <a:t>+ 2003)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1619250" y="620713"/>
            <a:ext cx="7524750" cy="3968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prstClr val="black"/>
                </a:solidFill>
              </a:rPr>
              <a:t>     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0163" y="5853113"/>
            <a:ext cx="336550" cy="457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fr-FR" sz="240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247650" y="5607050"/>
            <a:ext cx="8766175" cy="46196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Low metal progenitors form BHs</a:t>
            </a: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by IMPLOSION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Fryer, 1999)  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32323" y="6237312"/>
            <a:ext cx="8981502" cy="40011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 recent work shows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binarity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important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because 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5903913" y="981075"/>
            <a:ext cx="3240087" cy="36671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"/>
          <a:stretch>
            <a:fillRect/>
          </a:stretch>
        </p:blipFill>
        <p:spPr bwMode="auto">
          <a:xfrm>
            <a:off x="4859338" y="1196975"/>
            <a:ext cx="42846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5256213" y="981075"/>
            <a:ext cx="3887787" cy="3968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with rotation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Georgy</a:t>
            </a:r>
            <a:r>
              <a:rPr lang="en-US" dirty="0">
                <a:solidFill>
                  <a:prstClr val="black"/>
                </a:solidFill>
              </a:rPr>
              <a:t>+ 2009) </a:t>
            </a: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611188" y="1773238"/>
            <a:ext cx="1871662" cy="3048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prstClr val="black"/>
                </a:solidFill>
              </a:rPr>
              <a:t>solar metallicity</a:t>
            </a:r>
          </a:p>
        </p:txBody>
      </p:sp>
      <p:sp>
        <p:nvSpPr>
          <p:cNvPr id="236558" name="Line 14"/>
          <p:cNvSpPr>
            <a:spLocks noChangeShapeType="1"/>
          </p:cNvSpPr>
          <p:nvPr/>
        </p:nvSpPr>
        <p:spPr bwMode="auto">
          <a:xfrm flipV="1">
            <a:off x="827088" y="2060575"/>
            <a:ext cx="388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1403350" y="5084763"/>
            <a:ext cx="2776538" cy="3968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prstClr val="black"/>
                </a:solidFill>
              </a:rPr>
              <a:t>Mass of progenitor star</a:t>
            </a:r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468313" y="1484313"/>
            <a:ext cx="339725" cy="3968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prstClr val="black"/>
                </a:solidFill>
              </a:rPr>
              <a:t>Z</a:t>
            </a:r>
          </a:p>
        </p:txBody>
      </p:sp>
      <p:cxnSp>
        <p:nvCxnSpPr>
          <p:cNvPr id="7184" name="Connecteur droit avec flèche 2"/>
          <p:cNvCxnSpPr>
            <a:cxnSpLocks noChangeShapeType="1"/>
          </p:cNvCxnSpPr>
          <p:nvPr/>
        </p:nvCxnSpPr>
        <p:spPr bwMode="auto">
          <a:xfrm flipV="1">
            <a:off x="5903913" y="4508500"/>
            <a:ext cx="1619250" cy="9731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Connecteur droit avec flèche 2"/>
          <p:cNvCxnSpPr/>
          <p:nvPr/>
        </p:nvCxnSpPr>
        <p:spPr>
          <a:xfrm flipH="1" flipV="1">
            <a:off x="3077369" y="4797152"/>
            <a:ext cx="2304256" cy="684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2853"/>
            <a:ext cx="7560839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CC0000"/>
                </a:solidFill>
                <a:latin typeface="Arial Black" pitchFamily="34" charset="0"/>
              </a:rPr>
              <a:t>MASSIVE STARS ARE FORMED IN MULTIPLE SYSTEMS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2" y="1119227"/>
            <a:ext cx="3527022" cy="345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212615"/>
            <a:ext cx="3096344" cy="32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518272" y="4577120"/>
            <a:ext cx="3960813" cy="6413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Turk, Abel &amp; O’Shea (Science 2009)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Krumholz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et al. (Science 2009)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4446435" y="4571375"/>
            <a:ext cx="3816424" cy="646331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Stacy, Greif &amp;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Bromm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ApJ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2010) Fragmentation: Clark+ (Science 2011) 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-21704" y="5249882"/>
            <a:ext cx="9144000" cy="1754326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arenR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Pop III stars were multiple systems dominated by binaries with 10-100 M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</a:t>
            </a:r>
          </a:p>
          <a:p>
            <a:pPr>
              <a:spcBef>
                <a:spcPct val="50000"/>
              </a:spcBef>
              <a:defRPr/>
            </a:pP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2)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Feedback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limited the mass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Pop III stars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to M = 43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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fr-FR" dirty="0" err="1" smtClean="0">
                <a:cs typeface="Arial" pitchFamily="34" charset="0"/>
              </a:rPr>
              <a:t>Yye</a:t>
            </a:r>
            <a:r>
              <a:rPr lang="fr-FR" dirty="0" smtClean="0">
                <a:cs typeface="Arial" pitchFamily="34" charset="0"/>
              </a:rPr>
              <a:t>, </a:t>
            </a:r>
            <a:r>
              <a:rPr lang="fr-FR" dirty="0" err="1" smtClean="0">
                <a:cs typeface="Arial" pitchFamily="34" charset="0"/>
              </a:rPr>
              <a:t>this</a:t>
            </a:r>
            <a:r>
              <a:rPr lang="fr-FR" dirty="0" smtClean="0">
                <a:cs typeface="Arial" pitchFamily="34" charset="0"/>
              </a:rPr>
              <a:t> meeting)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 Observations in MW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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&gt;70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% of OB type stars are binaries </a:t>
            </a:r>
            <a:r>
              <a:rPr lang="en-US" dirty="0" smtClean="0">
                <a:cs typeface="Arial" pitchFamily="34" charset="0"/>
              </a:rPr>
              <a:t>(e.g. </a:t>
            </a:r>
            <a:r>
              <a:rPr lang="en-US" dirty="0" err="1" smtClean="0">
                <a:cs typeface="Arial" pitchFamily="34" charset="0"/>
              </a:rPr>
              <a:t>Chini</a:t>
            </a:r>
            <a:r>
              <a:rPr lang="en-US" dirty="0">
                <a:cs typeface="Arial" pitchFamily="34" charset="0"/>
              </a:rPr>
              <a:t>+, 2011</a:t>
            </a:r>
            <a:r>
              <a:rPr lang="en-US" dirty="0" smtClean="0">
                <a:cs typeface="Arial" pitchFamily="34" charset="0"/>
              </a:rPr>
              <a:t>)</a:t>
            </a:r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 </a:t>
            </a:r>
            <a:r>
              <a:rPr lang="fr-FR" dirty="0" smtClean="0">
                <a:latin typeface="Arial Black" pitchFamily="34" charset="0"/>
                <a:cs typeface="Arial" pitchFamily="34" charset="0"/>
              </a:rPr>
              <a:t>     </a:t>
            </a:r>
            <a:endParaRPr lang="en-US" sz="2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22225"/>
            <a:ext cx="909955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CC0000"/>
                </a:solidFill>
                <a:latin typeface="Arial Black" pitchFamily="34" charset="0"/>
              </a:rPr>
              <a:t>THE FORMATION OF </a:t>
            </a:r>
            <a:r>
              <a:rPr lang="en-US" sz="2400" b="1" dirty="0" smtClean="0">
                <a:solidFill>
                  <a:srgbClr val="CC0000"/>
                </a:solidFill>
                <a:latin typeface="Arial Black" pitchFamily="34" charset="0"/>
              </a:rPr>
              <a:t>HMXBs IS STRONGLY METALLICITY DEPENDENT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(Linden, Kalogera+ 2011)</a:t>
            </a:r>
            <a:r>
              <a:rPr lang="en-US" sz="2400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708025" y="584200"/>
            <a:ext cx="7524750" cy="3968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cs typeface="+mn-cs"/>
              </a:rPr>
              <a:t>     </a:t>
            </a:r>
            <a:endParaRPr lang="en-US" sz="1800" b="1">
              <a:solidFill>
                <a:srgbClr val="CC0000"/>
              </a:solidFill>
              <a:cs typeface="+mn-cs"/>
            </a:endParaRP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0163" y="5853113"/>
            <a:ext cx="336550" cy="457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fr-FR" sz="2400">
              <a:solidFill>
                <a:srgbClr val="CC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5903913" y="981075"/>
            <a:ext cx="3240087" cy="36671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chemeClr val="tx1"/>
                </a:solidFill>
                <a:cs typeface="+mn-cs"/>
              </a:rPr>
              <a:t>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" t="15143" r="8241" b="39898"/>
          <a:stretch/>
        </p:blipFill>
        <p:spPr bwMode="auto">
          <a:xfrm>
            <a:off x="198438" y="1347788"/>
            <a:ext cx="4673600" cy="252412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8199" name="ZoneTexte 1"/>
          <p:cNvSpPr txBox="1">
            <a:spLocks noChangeArrowheads="1"/>
          </p:cNvSpPr>
          <p:nvPr/>
        </p:nvSpPr>
        <p:spPr bwMode="auto">
          <a:xfrm>
            <a:off x="463550" y="966788"/>
            <a:ext cx="4143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Number of HMXBs per starburst of 10</a:t>
            </a:r>
            <a:r>
              <a:rPr lang="en-US" sz="1600" baseline="30000">
                <a:solidFill>
                  <a:schemeClr val="tx1"/>
                </a:solidFill>
              </a:rPr>
              <a:t>6 </a:t>
            </a:r>
            <a:r>
              <a:rPr lang="en-US" sz="1600">
                <a:solidFill>
                  <a:schemeClr val="tx1"/>
                </a:solidFill>
              </a:rPr>
              <a:t>M</a:t>
            </a:r>
            <a:r>
              <a:rPr lang="en-US" sz="1600" baseline="-25000">
                <a:solidFill>
                  <a:schemeClr val="tx1"/>
                </a:solidFill>
                <a:sym typeface="Wingdings" pitchFamily="2" charset="2"/>
              </a:rPr>
              <a:t></a:t>
            </a:r>
            <a:r>
              <a:rPr lang="fr-FR" sz="16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0598" t="8267" r="55042" b="65037"/>
          <a:stretch/>
        </p:blipFill>
        <p:spPr bwMode="auto">
          <a:xfrm>
            <a:off x="5292725" y="1184275"/>
            <a:ext cx="3417888" cy="268446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l="2309" t="11524" r="7531" b="18547"/>
          <a:stretch/>
        </p:blipFill>
        <p:spPr bwMode="auto">
          <a:xfrm>
            <a:off x="225425" y="4005263"/>
            <a:ext cx="3411538" cy="24828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4" name="ZoneTexte 3"/>
          <p:cNvSpPr txBox="1"/>
          <p:nvPr/>
        </p:nvSpPr>
        <p:spPr>
          <a:xfrm>
            <a:off x="3773488" y="4003675"/>
            <a:ext cx="536416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dirty="0">
                <a:solidFill>
                  <a:srgbClr val="CC0000"/>
                </a:solidFill>
                <a:latin typeface="Arial Black" pitchFamily="34" charset="0"/>
                <a:cs typeface="+mn-cs"/>
              </a:rPr>
              <a:t>AT LOW </a:t>
            </a:r>
            <a:r>
              <a:rPr lang="fr-FR" sz="3200" dirty="0" smtClean="0">
                <a:solidFill>
                  <a:srgbClr val="CC0000"/>
                </a:solidFill>
                <a:latin typeface="Arial Black" pitchFamily="34" charset="0"/>
                <a:cs typeface="+mn-cs"/>
              </a:rPr>
              <a:t>Z </a:t>
            </a:r>
            <a:endParaRPr lang="fr-FR" sz="3200" dirty="0">
              <a:solidFill>
                <a:srgbClr val="CC0000"/>
              </a:solidFill>
              <a:latin typeface="Arial Black" pitchFamily="34" charset="0"/>
              <a:cs typeface="+mn-cs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  <a:cs typeface="+mn-cs"/>
              </a:rPr>
              <a:t>the </a:t>
            </a:r>
            <a:r>
              <a:rPr lang="fr-FR" sz="2400" dirty="0" err="1">
                <a:solidFill>
                  <a:schemeClr val="tx1"/>
                </a:solidFill>
                <a:cs typeface="+mn-cs"/>
              </a:rPr>
              <a:t>number</a:t>
            </a:r>
            <a:r>
              <a:rPr lang="fr-FR" sz="2400" dirty="0">
                <a:solidFill>
                  <a:schemeClr val="tx1"/>
                </a:solidFill>
                <a:cs typeface="+mn-cs"/>
              </a:rPr>
              <a:t> of </a:t>
            </a:r>
            <a:r>
              <a:rPr lang="fr-FR" sz="2400" dirty="0" err="1">
                <a:solidFill>
                  <a:schemeClr val="tx1"/>
                </a:solidFill>
                <a:cs typeface="+mn-cs"/>
              </a:rPr>
              <a:t>HMXBs</a:t>
            </a:r>
            <a:r>
              <a:rPr lang="fr-FR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fr-FR" sz="2400" dirty="0" err="1">
                <a:solidFill>
                  <a:schemeClr val="tx1"/>
                </a:solidFill>
                <a:cs typeface="+mn-cs"/>
              </a:rPr>
              <a:t>increases</a:t>
            </a:r>
            <a:r>
              <a:rPr lang="fr-FR" sz="2400" dirty="0">
                <a:solidFill>
                  <a:schemeClr val="tx1"/>
                </a:solidFill>
                <a:cs typeface="+mn-cs"/>
              </a:rPr>
              <a:t> 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  <a:cs typeface="+mn-cs"/>
              </a:rPr>
              <a:t>the orbital </a:t>
            </a:r>
            <a:r>
              <a:rPr lang="fr-FR" sz="2400" dirty="0" err="1">
                <a:solidFill>
                  <a:schemeClr val="tx1"/>
                </a:solidFill>
                <a:cs typeface="+mn-cs"/>
              </a:rPr>
              <a:t>period</a:t>
            </a:r>
            <a:r>
              <a:rPr lang="fr-FR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fr-FR" sz="2400" dirty="0" err="1">
                <a:solidFill>
                  <a:schemeClr val="tx1"/>
                </a:solidFill>
                <a:cs typeface="+mn-cs"/>
              </a:rPr>
              <a:t>decreases</a:t>
            </a:r>
            <a:endParaRPr lang="fr-FR" sz="2400" dirty="0">
              <a:solidFill>
                <a:schemeClr val="tx1"/>
              </a:solidFill>
              <a:cs typeface="+mn-cs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2400" dirty="0" err="1">
                <a:solidFill>
                  <a:schemeClr val="tx1"/>
                </a:solidFill>
                <a:cs typeface="+mn-cs"/>
              </a:rPr>
              <a:t>progenitors</a:t>
            </a:r>
            <a:r>
              <a:rPr lang="fr-FR" sz="2400" dirty="0">
                <a:solidFill>
                  <a:schemeClr val="tx1"/>
                </a:solidFill>
                <a:cs typeface="+mn-cs"/>
              </a:rPr>
              <a:t> of &gt; 20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M</a:t>
            </a:r>
            <a:r>
              <a:rPr lang="en-US" sz="2400" baseline="-25000" dirty="0">
                <a:solidFill>
                  <a:schemeClr val="tx1"/>
                </a:solidFill>
                <a:cs typeface="+mn-cs"/>
                <a:sym typeface="Wingdings" pitchFamily="2" charset="2"/>
              </a:rPr>
              <a:t> </a:t>
            </a:r>
            <a:r>
              <a:rPr lang="fr-FR" sz="2400" dirty="0">
                <a:solidFill>
                  <a:schemeClr val="tx1"/>
                </a:solidFill>
                <a:cs typeface="+mn-cs"/>
                <a:sym typeface="Wingdings" pitchFamily="2" charset="2"/>
              </a:rPr>
              <a:t>end as</a:t>
            </a:r>
            <a:r>
              <a:rPr lang="fr-FR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fr-FR" sz="2400" dirty="0" err="1">
                <a:solidFill>
                  <a:schemeClr val="tx1"/>
                </a:solidFill>
                <a:cs typeface="+mn-cs"/>
              </a:rPr>
              <a:t>BHs</a:t>
            </a:r>
            <a:endParaRPr lang="fr-FR" sz="24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1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FROM CURRENT MODELS OF MASSIVE STAR FORMATION AND EVOLUTION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090" y="1124744"/>
            <a:ext cx="9144000" cy="54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Arial Black" pitchFamily="34" charset="0"/>
              </a:rPr>
              <a:t>    </a:t>
            </a:r>
            <a:r>
              <a:rPr lang="en-US" sz="1000" dirty="0" smtClean="0">
                <a:latin typeface="Arial Black" pitchFamily="34" charset="0"/>
              </a:rPr>
              <a:t>                    </a:t>
            </a:r>
            <a:endParaRPr lang="en-US" sz="1400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 Black" pitchFamily="34" charset="0"/>
              </a:rPr>
              <a:t>THE FRACTION OF BLACK HOLES / NEUTRON STARS </a:t>
            </a:r>
            <a:r>
              <a:rPr lang="en-US" sz="2000" b="1" dirty="0" smtClean="0"/>
              <a:t>                     </a:t>
            </a:r>
            <a:endParaRPr lang="en-US" sz="2000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 Black" pitchFamily="34" charset="0"/>
              </a:rPr>
              <a:t>THE FRACTION OF BINARY / SOLITARY BLACK  HOLES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 b="1" dirty="0" smtClean="0"/>
              <a:t>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latin typeface="Arial Black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CC0000"/>
                </a:solidFill>
                <a:latin typeface="Arial Black" pitchFamily="34" charset="0"/>
              </a:rPr>
              <a:t>     </a:t>
            </a:r>
            <a:r>
              <a:rPr lang="en-US" sz="2800" dirty="0" smtClean="0">
                <a:solidFill>
                  <a:srgbClr val="CC0000"/>
                </a:solidFill>
                <a:latin typeface="Arial Black" pitchFamily="34" charset="0"/>
              </a:rPr>
              <a:t>SHOULD INCREASE WITH DECREASING METALLICITY OF THE PROGENITORS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 dirty="0" smtClean="0">
                <a:latin typeface="Arial" charset="0"/>
              </a:rPr>
              <a:t>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Arial" charset="0"/>
              </a:rPr>
              <a:t>       </a:t>
            </a:r>
            <a:r>
              <a:rPr lang="en-US" sz="2000" b="1" dirty="0" smtClean="0">
                <a:latin typeface="Arial" charset="0"/>
              </a:rPr>
              <a:t>Because at low Z’s BHs form directly (with no energetic </a:t>
            </a:r>
            <a:r>
              <a:rPr lang="en-US" sz="2000" b="1" dirty="0" err="1" smtClean="0">
                <a:latin typeface="Arial" charset="0"/>
              </a:rPr>
              <a:t>SNe</a:t>
            </a:r>
            <a:r>
              <a:rPr lang="en-US" sz="2000" b="1" dirty="0" smtClean="0">
                <a:latin typeface="Arial" charset="0"/>
              </a:rPr>
              <a:t>), the fraction of binary systems that remain gravitationally bound increases, and therefore, from a theoretical point of view one expects that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b="1" dirty="0" smtClean="0">
              <a:latin typeface="Arial" charset="0"/>
              <a:sym typeface="Symbol" pitchFamily="18" charset="2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CC0000"/>
                </a:solidFill>
                <a:latin typeface="Arial Black" pitchFamily="34" charset="0"/>
                <a:sym typeface="Symbol" pitchFamily="18" charset="2"/>
              </a:rPr>
              <a:t>  </a:t>
            </a:r>
            <a:r>
              <a:rPr lang="en-US" sz="2800" dirty="0" smtClean="0">
                <a:solidFill>
                  <a:srgbClr val="CC0000"/>
                </a:solidFill>
                <a:latin typeface="Arial Black" pitchFamily="34" charset="0"/>
                <a:sym typeface="Symbol" pitchFamily="18" charset="2"/>
              </a:rPr>
              <a:t>THE FRACTION OF BH-HMXBs</a:t>
            </a:r>
            <a:r>
              <a:rPr lang="en-US" sz="2800" dirty="0">
                <a:solidFill>
                  <a:srgbClr val="CC0000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CC0000"/>
                </a:solidFill>
                <a:latin typeface="Arial Black" pitchFamily="34" charset="0"/>
                <a:sym typeface="Symbol" pitchFamily="18" charset="2"/>
              </a:rPr>
              <a:t>INCREASES WITH DECREASING METALLICITY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 Black" pitchFamily="34" charset="0"/>
                <a:sym typeface="Symbol" pitchFamily="18" charset="2"/>
              </a:rPr>
              <a:t>    </a:t>
            </a: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OBSERVATIONS CAN TEST 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HESE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THEORETICAL PREDICTIONS?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fr-FR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752"/>
            <a:ext cx="8640960" cy="11430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CC0000"/>
                </a:solidFill>
                <a:latin typeface="Arial Black" pitchFamily="34" charset="0"/>
              </a:rPr>
              <a:t>IS THERE ANY EVIDENCE OF BLACK HOLE FORMATION BY DIRECT COLLAPSE? </a:t>
            </a:r>
            <a:r>
              <a:rPr lang="en-US" sz="2800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00355" name="Picture 3" descr="BHform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>
            <a:fillRect/>
          </a:stretch>
        </p:blipFill>
        <p:spPr bwMode="auto">
          <a:xfrm>
            <a:off x="0" y="1196752"/>
            <a:ext cx="3505200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889375" y="5546725"/>
            <a:ext cx="5254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867400" y="47244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fr-FR" sz="3600" smtClean="0">
              <a:latin typeface="Symbol" pitchFamily="18" charset="2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563938" y="58054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   </a:t>
            </a:r>
            <a:endParaRPr lang="en-US" sz="3200" smtClean="0">
              <a:solidFill>
                <a:srgbClr val="CC0000"/>
              </a:solidFill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439975" y="1340768"/>
            <a:ext cx="5568950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C0000"/>
                </a:solidFill>
              </a:rPr>
              <a:t>CORE COLLAPSE MODELS: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DELEYED VERSUS DIRECT COLLAPSE AS A FUNCTION OF THE MASS OF THE CORE: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Massive black holes (M&gt;10 M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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 should form without luminous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SNe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&amp; energetic kicks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(Fryer &amp; Kalogera;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</a:rPr>
              <a:t>Woosley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&amp;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</a:rPr>
              <a:t>Heger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</a:rPr>
              <a:t>Nomoto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et al.)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429000" y="57150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CC0000"/>
                </a:solidFill>
                <a:latin typeface="Arial" charset="0"/>
              </a:rPr>
              <a:t> 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260850" y="5510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3458308" y="4463292"/>
            <a:ext cx="549592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CC0000"/>
                </a:solidFill>
              </a:rPr>
              <a:t>USE THE KINEMATICS OF </a:t>
            </a:r>
            <a:r>
              <a:rPr lang="en-US" b="1" dirty="0" err="1" smtClean="0">
                <a:solidFill>
                  <a:srgbClr val="CC00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CC0000"/>
                </a:solidFill>
              </a:rPr>
              <a:t>QSOs</a:t>
            </a:r>
            <a:r>
              <a:rPr lang="en-US" dirty="0" smtClean="0">
                <a:solidFill>
                  <a:srgbClr val="CC0000"/>
                </a:solidFill>
              </a:rPr>
              <a:t>  TO TEST THE CORE COLLAPSE MODELS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C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Mirabel &amp;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Irapuan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Rodrigues (2001-2009 )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59632" y="6381328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Credit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S&amp;T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171450"/>
            <a:ext cx="7848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  <a:latin typeface="Arial Black" pitchFamily="34" charset="0"/>
              </a:rPr>
              <a:t>   </a:t>
            </a:r>
            <a:r>
              <a:rPr lang="en-US" sz="4000" smtClean="0">
                <a:solidFill>
                  <a:srgbClr val="CC0000"/>
                </a:solidFill>
                <a:latin typeface="Arial Black" pitchFamily="34" charset="0"/>
              </a:rPr>
              <a:t>JETS IN MICROQUASARS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152580" y="590698"/>
            <a:ext cx="2712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Mirabel &amp; Rodríguez 1994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413000" y="6121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708400" y="2133600"/>
            <a:ext cx="85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VLA</a:t>
            </a:r>
          </a:p>
        </p:txBody>
      </p:sp>
      <p:pic>
        <p:nvPicPr>
          <p:cNvPr id="15366" name="Picture 11" descr="na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81075"/>
            <a:ext cx="22669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347663" y="5481638"/>
            <a:ext cx="1084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FFFF"/>
                </a:solidFill>
              </a:rPr>
              <a:t>3.6 cm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250825" y="5516563"/>
            <a:ext cx="1084263" cy="3968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FFFF"/>
                </a:solidFill>
              </a:rPr>
              <a:t>3.6 cm</a:t>
            </a:r>
          </a:p>
        </p:txBody>
      </p:sp>
      <p:pic>
        <p:nvPicPr>
          <p:cNvPr id="15369" name="Picture 16" descr="na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7"/>
          <a:stretch>
            <a:fillRect/>
          </a:stretch>
        </p:blipFill>
        <p:spPr bwMode="auto">
          <a:xfrm>
            <a:off x="1763713" y="981075"/>
            <a:ext cx="2473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1335088" y="636588"/>
            <a:ext cx="3168650" cy="36988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   Mirabel, Rodriguez+ 1992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5883" name="Text Box 11"/>
          <p:cNvSpPr txBox="1">
            <a:spLocks noChangeArrowheads="1"/>
          </p:cNvSpPr>
          <p:nvPr/>
        </p:nvSpPr>
        <p:spPr bwMode="auto">
          <a:xfrm>
            <a:off x="1619672" y="4560362"/>
            <a:ext cx="3286125" cy="51911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COMPACT JETS</a:t>
            </a:r>
          </a:p>
        </p:txBody>
      </p:sp>
      <p:pic>
        <p:nvPicPr>
          <p:cNvPr id="15372" name="Picture 12" descr="GRSvivek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37449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85" name="Text Box 13"/>
          <p:cNvSpPr txBox="1">
            <a:spLocks noChangeArrowheads="1"/>
          </p:cNvSpPr>
          <p:nvPr/>
        </p:nvSpPr>
        <p:spPr bwMode="auto">
          <a:xfrm>
            <a:off x="0" y="1484313"/>
            <a:ext cx="1784350" cy="116046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</a:rPr>
              <a:t>STEADY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</a:rPr>
              <a:t>JETS</a:t>
            </a:r>
          </a:p>
        </p:txBody>
      </p:sp>
      <p:sp>
        <p:nvSpPr>
          <p:cNvPr id="335886" name="Text Box 14"/>
          <p:cNvSpPr txBox="1">
            <a:spLocks noChangeArrowheads="1"/>
          </p:cNvSpPr>
          <p:nvPr/>
        </p:nvSpPr>
        <p:spPr bwMode="auto">
          <a:xfrm>
            <a:off x="6646863" y="1341438"/>
            <a:ext cx="2497137" cy="116046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</a:rPr>
              <a:t>TRANSIENT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</a:rPr>
              <a:t>JETS</a:t>
            </a:r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>
            <a:off x="5340350" y="3933825"/>
            <a:ext cx="3803650" cy="36671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</a:rPr>
              <a:t>Dhawan</a:t>
            </a:r>
            <a:r>
              <a:rPr lang="en-US" dirty="0">
                <a:solidFill>
                  <a:srgbClr val="000000"/>
                </a:solidFill>
              </a:rPr>
              <a:t>, Mirabel, Rodríguez (2007)</a:t>
            </a:r>
          </a:p>
        </p:txBody>
      </p:sp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0" y="5293260"/>
            <a:ext cx="5364163" cy="1323439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low hard state. Size ~ 100 AU. Same PA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USED TO DETERMINE PROPER MOTIONS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(with VLBI to get sub-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miliarc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sec precision)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5580063" y="1844675"/>
            <a:ext cx="338455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 flipH="1">
            <a:off x="5219700" y="1844675"/>
            <a:ext cx="28892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>
            <a:off x="1116013" y="3573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1042988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9694" y="305594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C0000"/>
                </a:solidFill>
                <a:latin typeface="Arial Black" pitchFamily="34" charset="0"/>
              </a:rPr>
              <a:t>THREE </a:t>
            </a:r>
            <a:r>
              <a:rPr lang="en-US" sz="3200" b="1" dirty="0">
                <a:solidFill>
                  <a:srgbClr val="CC0000"/>
                </a:solidFill>
                <a:latin typeface="Arial Black" pitchFamily="34" charset="0"/>
              </a:rPr>
              <a:t>BLACK </a:t>
            </a:r>
            <a:r>
              <a:rPr lang="en-US" sz="3200" b="1" dirty="0" smtClean="0">
                <a:solidFill>
                  <a:srgbClr val="CC0000"/>
                </a:solidFill>
                <a:latin typeface="Arial Black" pitchFamily="34" charset="0"/>
              </a:rPr>
              <a:t>HOLES OF &gt;10 M</a:t>
            </a:r>
            <a:r>
              <a:rPr lang="en-US" sz="3200" b="1" baseline="-25000" dirty="0" smtClean="0">
                <a:solidFill>
                  <a:srgbClr val="CC0000"/>
                </a:solidFill>
                <a:latin typeface="Arial Black" pitchFamily="34" charset="0"/>
                <a:sym typeface="Wingdings" pitchFamily="2" charset="2"/>
              </a:rPr>
              <a:t></a:t>
            </a:r>
            <a:r>
              <a:rPr lang="en-US" sz="3200" b="1" dirty="0" smtClean="0">
                <a:solidFill>
                  <a:srgbClr val="CC0000"/>
                </a:solidFill>
                <a:latin typeface="Arial Black" pitchFamily="34" charset="0"/>
              </a:rPr>
              <a:t> FORMED BY DIRECT COLLAPSE </a:t>
            </a:r>
            <a:r>
              <a:rPr lang="en-US" sz="3200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br>
              <a:rPr lang="en-US" sz="3200" dirty="0" smtClean="0">
                <a:solidFill>
                  <a:srgbClr val="CC0000"/>
                </a:solidFill>
                <a:latin typeface="Arial Black" pitchFamily="34" charset="0"/>
              </a:rPr>
            </a:br>
            <a:endParaRPr lang="en-US" sz="3200" dirty="0" smtClean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91139" name="Picture 3" descr="CygnusX1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6" y="1451769"/>
            <a:ext cx="4235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65253" y="1497102"/>
            <a:ext cx="44755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Cygnus X-1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sz="1800" b="1" baseline="-25000" dirty="0" err="1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&lt; 9+/-2 km/s 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&lt; 1 M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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 ejected in a SN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confirmed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Gou,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McClintock+ (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Otherwise it would have been shot out  from the parent stellar association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C0000"/>
                </a:solidFill>
                <a:latin typeface="Arial" charset="0"/>
              </a:rPr>
              <a:t>THE ~10 M</a:t>
            </a:r>
            <a:r>
              <a:rPr lang="en-US" b="1" baseline="-25000" dirty="0" smtClean="0">
                <a:solidFill>
                  <a:srgbClr val="CC0000"/>
                </a:solidFill>
                <a:latin typeface="Arial" charset="0"/>
                <a:sym typeface="Wingdings" pitchFamily="2" charset="2"/>
              </a:rPr>
              <a:t></a:t>
            </a:r>
            <a:r>
              <a:rPr lang="en-US" b="1" dirty="0" smtClean="0">
                <a:solidFill>
                  <a:srgbClr val="CC0000"/>
                </a:solidFill>
                <a:latin typeface="Arial" charset="0"/>
              </a:rPr>
              <a:t> BH IN </a:t>
            </a:r>
            <a:r>
              <a:rPr lang="en-US" b="1" dirty="0" err="1" smtClean="0">
                <a:solidFill>
                  <a:srgbClr val="CC0000"/>
                </a:solidFill>
                <a:latin typeface="Arial" charset="0"/>
              </a:rPr>
              <a:t>Cyg</a:t>
            </a:r>
            <a:r>
              <a:rPr lang="en-US" b="1" dirty="0" smtClean="0">
                <a:solidFill>
                  <a:srgbClr val="CC0000"/>
                </a:solidFill>
                <a:latin typeface="Arial" charset="0"/>
              </a:rPr>
              <a:t> X-1 WAS          FORM BY DIRECT COLLAPSE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CC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0" y="58531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fr-FR" sz="2400" b="1" smtClean="0">
              <a:solidFill>
                <a:srgbClr val="CC0000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84213" y="1085057"/>
            <a:ext cx="398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Mirabel &amp; Rodrigues (Science, 2003)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0" y="6092825"/>
            <a:ext cx="896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2pPr>
            <a:lvl3pPr marL="11430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3pPr>
            <a:lvl4pPr marL="16002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4pPr>
            <a:lvl5pPr marL="2057400" indent="-228600" eaLnBrk="0" hangingPunct="0">
              <a:defRPr sz="2000">
                <a:solidFill>
                  <a:srgbClr val="00FFFF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FFFF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CC0000"/>
                </a:solidFill>
              </a:rPr>
              <a:t> </a:t>
            </a:r>
            <a:endParaRPr lang="en-US" b="1" smtClean="0">
              <a:solidFill>
                <a:srgbClr val="CC0000"/>
              </a:solidFill>
            </a:endParaRPr>
          </a:p>
        </p:txBody>
      </p:sp>
      <p:sp>
        <p:nvSpPr>
          <p:cNvPr id="301065" name="Text Box 9"/>
          <p:cNvSpPr txBox="1">
            <a:spLocks noChangeArrowheads="1"/>
          </p:cNvSpPr>
          <p:nvPr/>
        </p:nvSpPr>
        <p:spPr bwMode="auto">
          <a:xfrm>
            <a:off x="6424613" y="4297363"/>
            <a:ext cx="1171575" cy="3968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fr-FR" sz="2000">
              <a:solidFill>
                <a:srgbClr val="00FFFF"/>
              </a:solidFill>
              <a:latin typeface="Arial Black" pitchFamily="34" charset="0"/>
            </a:endParaRPr>
          </a:p>
        </p:txBody>
      </p:sp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168275" y="4885532"/>
            <a:ext cx="8872538" cy="190821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GRS 1915+105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Vp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=50-80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km/s &amp; W=7+/-3 km/s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Dhawan,Mirabel,Rodríguez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2001)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V404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Cyg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Vp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45-100 km/s &amp; W = 0.2+/-3 km/s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(Miller-Jones et al. 2009)</a:t>
            </a:r>
            <a:r>
              <a:rPr lang="en-US" sz="3200" b="1" dirty="0">
                <a:solidFill>
                  <a:srgbClr val="CC0000"/>
                </a:solidFill>
                <a:latin typeface="Arial Black" pitchFamily="34" charset="0"/>
              </a:rPr>
              <a:t>         </a:t>
            </a:r>
            <a:r>
              <a:rPr lang="en-US" sz="3200" b="1" dirty="0" smtClean="0">
                <a:solidFill>
                  <a:srgbClr val="CC0000"/>
                </a:solidFill>
                <a:latin typeface="Arial Black" pitchFamily="34" charset="0"/>
              </a:rPr>
              <a:t>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 Black" pitchFamily="34" charset="0"/>
                <a:cs typeface="Arial" pitchFamily="34" charset="0"/>
              </a:rPr>
              <a:t>    BHs </a:t>
            </a:r>
            <a:r>
              <a:rPr lang="en-US" sz="2400" dirty="0">
                <a:solidFill>
                  <a:srgbClr val="CC0000"/>
                </a:solidFill>
                <a:latin typeface="Arial Black" pitchFamily="34" charset="0"/>
                <a:cs typeface="Arial" pitchFamily="34" charset="0"/>
              </a:rPr>
              <a:t>with </a:t>
            </a:r>
            <a:r>
              <a:rPr lang="en-US" sz="2400" dirty="0" smtClean="0">
                <a:solidFill>
                  <a:srgbClr val="CC0000"/>
                </a:solidFill>
                <a:latin typeface="Arial Black" pitchFamily="34" charset="0"/>
                <a:cs typeface="Arial" pitchFamily="34" charset="0"/>
              </a:rPr>
              <a:t>&gt; 10 </a:t>
            </a:r>
            <a:r>
              <a:rPr lang="en-US" sz="2400" dirty="0">
                <a:solidFill>
                  <a:srgbClr val="CC0000"/>
                </a:solidFill>
                <a:latin typeface="Arial Black" pitchFamily="34" charset="0"/>
                <a:cs typeface="Arial" pitchFamily="34" charset="0"/>
              </a:rPr>
              <a:t>M</a:t>
            </a:r>
            <a:r>
              <a:rPr lang="en-US" sz="2400" baseline="-25000" dirty="0">
                <a:solidFill>
                  <a:srgbClr val="CC0000"/>
                </a:solidFill>
                <a:latin typeface="Arial Black" pitchFamily="34" charset="0"/>
                <a:cs typeface="Arial" pitchFamily="34" charset="0"/>
                <a:sym typeface="Wingdings" pitchFamily="2" charset="2"/>
              </a:rPr>
              <a:t></a:t>
            </a:r>
            <a:r>
              <a:rPr lang="en-US" sz="2400" dirty="0">
                <a:solidFill>
                  <a:srgbClr val="CC0000"/>
                </a:solidFill>
                <a:latin typeface="Arial Black" pitchFamily="34" charset="0"/>
                <a:cs typeface="Arial" pitchFamily="34" charset="0"/>
              </a:rPr>
              <a:t> form </a:t>
            </a:r>
            <a:r>
              <a:rPr lang="en-US" sz="2400" dirty="0" smtClean="0">
                <a:solidFill>
                  <a:srgbClr val="CC0000"/>
                </a:solidFill>
                <a:latin typeface="Arial Black" pitchFamily="34" charset="0"/>
                <a:cs typeface="Arial" pitchFamily="34" charset="0"/>
              </a:rPr>
              <a:t>with no energetic </a:t>
            </a:r>
            <a:r>
              <a:rPr lang="en-US" sz="2400" dirty="0" err="1" smtClean="0">
                <a:solidFill>
                  <a:srgbClr val="CC0000"/>
                </a:solidFill>
                <a:latin typeface="Arial Black" pitchFamily="34" charset="0"/>
                <a:cs typeface="Arial" pitchFamily="34" charset="0"/>
              </a:rPr>
              <a:t>SNe</a:t>
            </a:r>
            <a:r>
              <a:rPr lang="en-US" sz="2400" dirty="0" smtClean="0">
                <a:solidFill>
                  <a:srgbClr val="CC0000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Arial Black" pitchFamily="34" charset="0"/>
              </a:rPr>
              <a:t>  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34659" y="1085057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Proper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motion by Lestrade et al. (1999)</a:t>
            </a:r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0525" y="6364066"/>
            <a:ext cx="898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 Black" pitchFamily="34" charset="0"/>
                <a:sym typeface="Symbol" pitchFamily="18" charset="2"/>
              </a:rPr>
              <a:t>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  <a:sym typeface="Symbol" pitchFamily="18" charset="2"/>
              </a:rPr>
              <a:t> AT LOW </a:t>
            </a:r>
            <a:r>
              <a:rPr lang="en-US" b="1" dirty="0" err="1" smtClean="0">
                <a:solidFill>
                  <a:srgbClr val="C00000"/>
                </a:solidFill>
                <a:latin typeface="Arial Black" pitchFamily="34" charset="0"/>
                <a:sym typeface="Symbol" pitchFamily="18" charset="2"/>
              </a:rPr>
              <a:t>Zs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  <a:sym typeface="Symbol" pitchFamily="18" charset="2"/>
              </a:rPr>
              <a:t> BINARIES CAN REMAIN BOUND AFTER BH FORMATION</a:t>
            </a:r>
            <a:r>
              <a:rPr lang="fr-FR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fr-FR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0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1305</Words>
  <Application>Microsoft Office PowerPoint</Application>
  <PresentationFormat>Affichage à l'écran (4:3)</PresentationFormat>
  <Paragraphs>166</Paragraphs>
  <Slides>16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Thème Office</vt:lpstr>
      <vt:lpstr>Default Design</vt:lpstr>
      <vt:lpstr>5_Default Design</vt:lpstr>
      <vt:lpstr>3_Thème Office</vt:lpstr>
      <vt:lpstr>Msxml2.SAXXMLReader.5.0</vt:lpstr>
      <vt:lpstr>Présentation PowerPoint</vt:lpstr>
      <vt:lpstr>Présentation PowerPoint</vt:lpstr>
      <vt:lpstr>MODELS ON THE FORMATION OF COMPACT OBJECTS BY THE COLLAPSE OF SINGLE STARS  </vt:lpstr>
      <vt:lpstr> MASSIVE STARS ARE FORMED IN MULTIPLE SYSTEMS</vt:lpstr>
      <vt:lpstr>THE FORMATION OF HMXBs IS STRONGLY METALLICITY DEPENDENT (Linden, Kalogera+ 2011)  </vt:lpstr>
      <vt:lpstr>FROM CURRENT MODELS OF MASSIVE STAR FORMATION AND EVOLUTION </vt:lpstr>
      <vt:lpstr>  IS THERE ANY EVIDENCE OF BLACK HOLE FORMATION BY DIRECT COLLAPSE?  </vt:lpstr>
      <vt:lpstr>   JETS IN MICROQUASARS</vt:lpstr>
      <vt:lpstr>THREE BLACK HOLES OF &gt;10 M FORMED BY DIRECT COLLAPSE   </vt:lpstr>
      <vt:lpstr>ULTRALUMINOUS X-RAY SOURCES: MOST ARE BH-HMXBs   THE OCCURRENCE RATE OF ULXs PER UNIT GALAXY MASS IS A DECREASING FUNCTION OF METALLICITY (Zampieri &amp; Roberts)</vt:lpstr>
      <vt:lpstr>ULXs IN THE CLOSEST TEMPLATES OF HIGH z GALAXIES   </vt:lpstr>
      <vt:lpstr>Présentation PowerPoint</vt:lpstr>
      <vt:lpstr>Because massive stars with low Z end as black holes by direct collapse    THE COSMIC EVOLUTION OF METALLICITY    A COSMIC EVOLUTION OF BH-HMXBs</vt:lpstr>
      <vt:lpstr>Ionizing power of mQSOs versus  ionizing power of massive stars</vt:lpstr>
      <vt:lpstr>BH-HMXBs LIMITED THE MASS OF DWARF GALAXIES </vt:lpstr>
      <vt:lpstr>CONCLUSION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 BLACK HOLES AT THE DAWN OF THE UNIVERSE</dc:title>
  <dc:creator>Mirabel Felix</dc:creator>
  <cp:lastModifiedBy>Mirabel Felix</cp:lastModifiedBy>
  <cp:revision>291</cp:revision>
  <dcterms:created xsi:type="dcterms:W3CDTF">2011-09-07T17:38:49Z</dcterms:created>
  <dcterms:modified xsi:type="dcterms:W3CDTF">2012-03-16T02:56:22Z</dcterms:modified>
</cp:coreProperties>
</file>