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trictFirstAndLastChars="0" saveSubsetFonts="1">
  <p:sldMasterIdLst>
    <p:sldMasterId id="2147483648" r:id="rId1"/>
  </p:sldMasterIdLst>
  <p:notesMasterIdLst>
    <p:notesMasterId r:id="rId29"/>
  </p:notesMasterIdLst>
  <p:sldIdLst>
    <p:sldId id="322" r:id="rId2"/>
    <p:sldId id="500" r:id="rId3"/>
    <p:sldId id="436" r:id="rId4"/>
    <p:sldId id="445" r:id="rId5"/>
    <p:sldId id="463" r:id="rId6"/>
    <p:sldId id="485" r:id="rId7"/>
    <p:sldId id="486" r:id="rId8"/>
    <p:sldId id="487" r:id="rId9"/>
    <p:sldId id="488" r:id="rId10"/>
    <p:sldId id="483" r:id="rId11"/>
    <p:sldId id="492" r:id="rId12"/>
    <p:sldId id="489" r:id="rId13"/>
    <p:sldId id="490" r:id="rId14"/>
    <p:sldId id="491" r:id="rId15"/>
    <p:sldId id="501" r:id="rId16"/>
    <p:sldId id="464" r:id="rId17"/>
    <p:sldId id="493" r:id="rId18"/>
    <p:sldId id="481" r:id="rId19"/>
    <p:sldId id="475" r:id="rId20"/>
    <p:sldId id="484" r:id="rId21"/>
    <p:sldId id="480" r:id="rId22"/>
    <p:sldId id="495" r:id="rId23"/>
    <p:sldId id="496" r:id="rId24"/>
    <p:sldId id="497" r:id="rId25"/>
    <p:sldId id="498" r:id="rId26"/>
    <p:sldId id="470" r:id="rId27"/>
    <p:sldId id="499" r:id="rId28"/>
  </p:sldIdLst>
  <p:sldSz cx="9144000" cy="6858000" type="screen4x3"/>
  <p:notesSz cx="6858000" cy="9144000"/>
  <p:defaultTextStyle>
    <a:defPPr>
      <a:defRPr lang="he-IL"/>
    </a:defPPr>
    <a:lvl1pPr algn="l" rtl="0" eaLnBrk="0" fontAlgn="base" hangingPunct="0">
      <a:spcBef>
        <a:spcPct val="50000"/>
      </a:spcBef>
      <a:spcAft>
        <a:spcPct val="0"/>
      </a:spcAft>
      <a:defRPr sz="2400" kern="1200">
        <a:solidFill>
          <a:srgbClr val="FF0000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50000"/>
      </a:spcBef>
      <a:spcAft>
        <a:spcPct val="0"/>
      </a:spcAft>
      <a:defRPr sz="2400" kern="1200">
        <a:solidFill>
          <a:srgbClr val="FF0000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50000"/>
      </a:spcBef>
      <a:spcAft>
        <a:spcPct val="0"/>
      </a:spcAft>
      <a:defRPr sz="2400" kern="1200">
        <a:solidFill>
          <a:srgbClr val="FF0000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50000"/>
      </a:spcBef>
      <a:spcAft>
        <a:spcPct val="0"/>
      </a:spcAft>
      <a:defRPr sz="2400" kern="1200">
        <a:solidFill>
          <a:srgbClr val="FF0000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50000"/>
      </a:spcBef>
      <a:spcAft>
        <a:spcPct val="0"/>
      </a:spcAft>
      <a:defRPr sz="2400" kern="1200">
        <a:solidFill>
          <a:srgbClr val="FF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rgbClr val="FF0000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rgbClr val="FF0000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rgbClr val="FF0000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rgbClr val="FF0000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33CC"/>
    <a:srgbClr val="006600"/>
    <a:srgbClr val="FFFF00"/>
    <a:srgbClr val="0000FF"/>
    <a:srgbClr val="FFFF99"/>
    <a:srgbClr val="00FF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7276" autoAdjust="0"/>
    <p:restoredTop sz="94660" autoAdjust="0"/>
  </p:normalViewPr>
  <p:slideViewPr>
    <p:cSldViewPr>
      <p:cViewPr varScale="1">
        <p:scale>
          <a:sx n="92" d="100"/>
          <a:sy n="92" d="100"/>
        </p:scale>
        <p:origin x="-90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1">
              <a:spcBef>
                <a:spcPct val="0"/>
              </a:spcBef>
              <a:defRPr sz="12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>
              <a:spcBef>
                <a:spcPct val="0"/>
              </a:spcBef>
              <a:defRPr sz="12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77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77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1">
              <a:spcBef>
                <a:spcPct val="0"/>
              </a:spcBef>
              <a:defRPr sz="12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77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1">
              <a:spcBef>
                <a:spcPct val="0"/>
              </a:spcBef>
              <a:defRPr sz="1200" smtClean="0">
                <a:solidFill>
                  <a:schemeClr val="tx1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fld id="{A520F7DA-6D3D-40FF-B6AB-8F9CBDB09ACA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9151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-14225588" y="-11796713"/>
            <a:ext cx="16648113" cy="12487276"/>
          </a:xfrm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5EF429-E4EF-4AED-A691-1D53D2B78D3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52E618-236E-4C8D-B182-5024CF04644A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2E3146-9C7A-4680-A19C-70F419A93AD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E4699C-2181-49DE-A871-8FACF78D584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1BB74D-7440-49A9-95D8-2A70DFF5237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7EF77B-BB13-43A1-A7C5-BE2AC0344AC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1C6F79-90DB-46E7-888A-7BE7D511B4A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727D6A-38FC-4831-B0B3-232FD3F23A7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0E0F35-C8F9-4409-8188-69D80122A58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379EA0-B9A5-4111-88EB-C72E00B05B2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4440A-FA63-40EF-A74D-75AE1284C6A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60A17A-B717-4340-8BFF-4BC981F7AC1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20043F-EA7D-4E08-B6E5-BAEB7D80602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0033CC"/>
            </a:gs>
            <a:gs pos="100000">
              <a:srgbClr val="00185E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1">
              <a:spcBef>
                <a:spcPct val="0"/>
              </a:spcBef>
              <a:defRPr sz="14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1">
              <a:spcBef>
                <a:spcPct val="0"/>
              </a:spcBef>
              <a:defRPr sz="14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>
              <a:spcBef>
                <a:spcPct val="0"/>
              </a:spcBef>
              <a:defRPr sz="1400" smtClean="0">
                <a:solidFill>
                  <a:schemeClr val="tx1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fld id="{DBFC0AAE-90CA-4873-A18B-70E6EA306D2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82" descr="star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3" y="-458788"/>
            <a:ext cx="9204326" cy="9791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73025"/>
            <a:ext cx="8027988" cy="1052513"/>
          </a:xfrm>
        </p:spPr>
        <p:txBody>
          <a:bodyPr/>
          <a:lstStyle/>
          <a:p>
            <a:pPr rtl="0"/>
            <a:r>
              <a:rPr lang="en-US" sz="4000" dirty="0" smtClean="0">
                <a:solidFill>
                  <a:srgbClr val="FFFF00"/>
                </a:solidFill>
              </a:rPr>
              <a:t>Pair-Instability </a:t>
            </a:r>
            <a:r>
              <a:rPr lang="en-US" sz="4000" dirty="0" smtClean="0">
                <a:solidFill>
                  <a:srgbClr val="FFFF00"/>
                </a:solidFill>
              </a:rPr>
              <a:t>Explosions:</a:t>
            </a:r>
            <a:br>
              <a:rPr lang="en-US" sz="4000" dirty="0" smtClean="0">
                <a:solidFill>
                  <a:srgbClr val="FFFF00"/>
                </a:solidFill>
              </a:rPr>
            </a:br>
            <a:r>
              <a:rPr lang="en-US" sz="2800" dirty="0" smtClean="0">
                <a:solidFill>
                  <a:srgbClr val="FFFF00"/>
                </a:solidFill>
              </a:rPr>
              <a:t>observational evidence</a:t>
            </a:r>
            <a:endParaRPr lang="en-US" sz="2800" dirty="0" smtClean="0">
              <a:solidFill>
                <a:srgbClr val="FFFF00"/>
              </a:solidFill>
              <a:latin typeface="Georgia" pitchFamily="18" charset="0"/>
            </a:endParaRPr>
          </a:p>
        </p:txBody>
      </p:sp>
      <p:sp>
        <p:nvSpPr>
          <p:cNvPr id="2053" name="Text Box 79"/>
          <p:cNvSpPr txBox="1">
            <a:spLocks noChangeArrowheads="1"/>
          </p:cNvSpPr>
          <p:nvPr/>
        </p:nvSpPr>
        <p:spPr bwMode="auto">
          <a:xfrm>
            <a:off x="5518816" y="5373688"/>
            <a:ext cx="1838580" cy="1077218"/>
          </a:xfrm>
          <a:prstGeom prst="rect">
            <a:avLst/>
          </a:prstGeom>
          <a:noFill/>
          <a:ln w="57150" algn="ctr">
            <a:noFill/>
            <a:prstDash val="sysDot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1"/>
            <a:r>
              <a:rPr lang="en-US" sz="1600" dirty="0" err="1">
                <a:solidFill>
                  <a:srgbClr val="FFFF00"/>
                </a:solidFill>
              </a:rPr>
              <a:t>Avishay</a:t>
            </a:r>
            <a:r>
              <a:rPr lang="en-US" sz="1600" dirty="0">
                <a:solidFill>
                  <a:srgbClr val="FFFF00"/>
                </a:solidFill>
              </a:rPr>
              <a:t> Gal-Yam, </a:t>
            </a:r>
          </a:p>
          <a:p>
            <a:pPr algn="ctr" rtl="1"/>
            <a:r>
              <a:rPr lang="en-US" sz="1600" dirty="0" smtClean="0">
                <a:solidFill>
                  <a:srgbClr val="FFFF00"/>
                </a:solidFill>
              </a:rPr>
              <a:t>Weizmann </a:t>
            </a:r>
            <a:r>
              <a:rPr lang="en-US" sz="1600" dirty="0">
                <a:solidFill>
                  <a:srgbClr val="FFFF00"/>
                </a:solidFill>
              </a:rPr>
              <a:t>Institute</a:t>
            </a:r>
          </a:p>
          <a:p>
            <a:pPr algn="ctr"/>
            <a:r>
              <a:rPr lang="en-US" sz="1600" dirty="0" smtClean="0">
                <a:solidFill>
                  <a:srgbClr val="FFFF00"/>
                </a:solidFill>
              </a:rPr>
              <a:t>Nikko</a:t>
            </a:r>
            <a:r>
              <a:rPr lang="en-US" sz="1600" dirty="0" smtClean="0">
                <a:solidFill>
                  <a:srgbClr val="FFFF00"/>
                </a:solidFill>
              </a:rPr>
              <a:t> 2012</a:t>
            </a:r>
            <a:endParaRPr lang="en-US" sz="1600" dirty="0">
              <a:solidFill>
                <a:srgbClr val="FFFF00"/>
              </a:solidFill>
            </a:endParaRPr>
          </a:p>
        </p:txBody>
      </p:sp>
      <p:pic>
        <p:nvPicPr>
          <p:cNvPr id="2056" name="Picture 85"/>
          <p:cNvPicPr>
            <a:picLocks noChangeAspect="1" noChangeArrowheads="1"/>
          </p:cNvPicPr>
          <p:nvPr/>
        </p:nvPicPr>
        <p:blipFill rotWithShape="1">
          <a:blip r:embed="rId3" cstate="print"/>
          <a:srcRect r="6244"/>
          <a:stretch/>
        </p:blipFill>
        <p:spPr bwMode="auto">
          <a:xfrm>
            <a:off x="2618509" y="1988840"/>
            <a:ext cx="4185739" cy="3096344"/>
          </a:xfrm>
          <a:prstGeom prst="rect">
            <a:avLst/>
          </a:prstGeom>
          <a:noFill/>
          <a:ln w="57150" algn="ctr">
            <a:noFill/>
            <a:prstDash val="sysDot"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69875"/>
            <a:ext cx="7772400" cy="1143000"/>
          </a:xfrm>
        </p:spPr>
        <p:txBody>
          <a:bodyPr/>
          <a:lstStyle/>
          <a:p>
            <a:pPr rtl="0"/>
            <a:r>
              <a:rPr lang="en-US" sz="3200" dirty="0" smtClean="0">
                <a:solidFill>
                  <a:srgbClr val="FFFF00"/>
                </a:solidFill>
              </a:rPr>
              <a:t>PTF 10nmn: new results from PTF</a:t>
            </a:r>
            <a:br>
              <a:rPr lang="en-US" sz="3200" dirty="0" smtClean="0">
                <a:solidFill>
                  <a:srgbClr val="FFFF00"/>
                </a:solidFill>
              </a:rPr>
            </a:br>
            <a:r>
              <a:rPr lang="en-US" sz="1400" dirty="0" smtClean="0">
                <a:solidFill>
                  <a:srgbClr val="FFFF00"/>
                </a:solidFill>
              </a:rPr>
              <a:t>(</a:t>
            </a:r>
            <a:r>
              <a:rPr lang="en-US" sz="1400" dirty="0" err="1" smtClean="0">
                <a:solidFill>
                  <a:srgbClr val="FFFF00"/>
                </a:solidFill>
              </a:rPr>
              <a:t>Yaron</a:t>
            </a:r>
            <a:r>
              <a:rPr lang="en-US" sz="1400" dirty="0" smtClean="0">
                <a:solidFill>
                  <a:srgbClr val="FFFF00"/>
                </a:solidFill>
              </a:rPr>
              <a:t>)</a:t>
            </a:r>
            <a:endParaRPr lang="en-US" sz="1400" dirty="0" smtClean="0">
              <a:solidFill>
                <a:srgbClr val="FFFF00"/>
              </a:solidFill>
              <a:latin typeface="Georgia" pitchFamily="18" charset="0"/>
            </a:endParaRP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683568" y="5941729"/>
            <a:ext cx="7632848" cy="1015663"/>
          </a:xfrm>
          <a:prstGeom prst="rect">
            <a:avLst/>
          </a:prstGeom>
          <a:noFill/>
          <a:ln w="57150" algn="ctr">
            <a:noFill/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 SN 2007bi lookalike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3450" y="1556792"/>
            <a:ext cx="72771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69875"/>
            <a:ext cx="7772400" cy="1143000"/>
          </a:xfrm>
        </p:spPr>
        <p:txBody>
          <a:bodyPr/>
          <a:lstStyle/>
          <a:p>
            <a:pPr rtl="0"/>
            <a:r>
              <a:rPr lang="en-US" sz="3200" dirty="0" smtClean="0">
                <a:solidFill>
                  <a:srgbClr val="FFFF00"/>
                </a:solidFill>
              </a:rPr>
              <a:t>PTF 10nmn: new results from PTF</a:t>
            </a:r>
            <a:br>
              <a:rPr lang="en-US" sz="3200" dirty="0" smtClean="0">
                <a:solidFill>
                  <a:srgbClr val="FFFF00"/>
                </a:solidFill>
              </a:rPr>
            </a:br>
            <a:r>
              <a:rPr lang="en-US" sz="1400" dirty="0" smtClean="0">
                <a:solidFill>
                  <a:srgbClr val="FFFF00"/>
                </a:solidFill>
              </a:rPr>
              <a:t>(</a:t>
            </a:r>
            <a:r>
              <a:rPr lang="en-US" sz="1400" dirty="0" err="1" smtClean="0">
                <a:solidFill>
                  <a:srgbClr val="FFFF00"/>
                </a:solidFill>
              </a:rPr>
              <a:t>Yaron</a:t>
            </a:r>
            <a:r>
              <a:rPr lang="en-US" sz="1400" dirty="0" smtClean="0">
                <a:solidFill>
                  <a:srgbClr val="FFFF00"/>
                </a:solidFill>
              </a:rPr>
              <a:t>)</a:t>
            </a:r>
            <a:endParaRPr lang="en-US" sz="1400" dirty="0" smtClean="0">
              <a:solidFill>
                <a:srgbClr val="FFFF00"/>
              </a:solidFill>
              <a:latin typeface="Georgia" pitchFamily="18" charset="0"/>
            </a:endParaRP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683568" y="5941729"/>
            <a:ext cx="7632848" cy="1015663"/>
          </a:xfrm>
          <a:prstGeom prst="rect">
            <a:avLst/>
          </a:prstGeom>
          <a:noFill/>
          <a:ln w="57150" algn="ctr">
            <a:noFill/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 Complicated light curve, but slow rise (in favor of PISN)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 descr="LC_10nmn_w_2007bi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68152" y="1452363"/>
            <a:ext cx="6300192" cy="42088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-27384"/>
            <a:ext cx="7772400" cy="1143000"/>
          </a:xfrm>
        </p:spPr>
        <p:txBody>
          <a:bodyPr/>
          <a:lstStyle/>
          <a:p>
            <a:pPr rtl="0"/>
            <a:r>
              <a:rPr lang="en-US" sz="3200" dirty="0" smtClean="0">
                <a:solidFill>
                  <a:srgbClr val="FFFF00"/>
                </a:solidFill>
              </a:rPr>
              <a:t>PTF 10nmn: new results from PTF</a:t>
            </a:r>
            <a:br>
              <a:rPr lang="en-US" sz="3200" dirty="0" smtClean="0">
                <a:solidFill>
                  <a:srgbClr val="FFFF00"/>
                </a:solidFill>
              </a:rPr>
            </a:br>
            <a:r>
              <a:rPr lang="en-US" sz="1400" dirty="0" smtClean="0">
                <a:solidFill>
                  <a:srgbClr val="FFFF00"/>
                </a:solidFill>
              </a:rPr>
              <a:t>(</a:t>
            </a:r>
            <a:r>
              <a:rPr lang="en-US" sz="1400" dirty="0" err="1" smtClean="0">
                <a:solidFill>
                  <a:srgbClr val="FFFF00"/>
                </a:solidFill>
              </a:rPr>
              <a:t>Yaron</a:t>
            </a:r>
            <a:r>
              <a:rPr lang="en-US" sz="1400" dirty="0" smtClean="0">
                <a:solidFill>
                  <a:srgbClr val="FFFF00"/>
                </a:solidFill>
              </a:rPr>
              <a:t>)</a:t>
            </a:r>
            <a:endParaRPr lang="en-US" sz="1400" dirty="0" smtClean="0">
              <a:solidFill>
                <a:srgbClr val="FFFF00"/>
              </a:solidFill>
              <a:latin typeface="Georgia" pitchFamily="18" charset="0"/>
            </a:endParaRP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1115616" y="5234424"/>
            <a:ext cx="6912768" cy="1938992"/>
          </a:xfrm>
          <a:prstGeom prst="rect">
            <a:avLst/>
          </a:prstGeom>
          <a:noFill/>
          <a:ln w="57150" algn="ctr">
            <a:noFill/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 dirty="0" smtClean="0">
              <a:solidFill>
                <a:schemeClr val="bg1"/>
              </a:solidFill>
            </a:endParaRPr>
          </a:p>
          <a:p>
            <a:pPr>
              <a:buFont typeface="Arial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 Nebular spectrum: </a:t>
            </a:r>
            <a:r>
              <a:rPr lang="en-US" dirty="0" smtClean="0">
                <a:solidFill>
                  <a:schemeClr val="bg1"/>
                </a:solidFill>
              </a:rPr>
              <a:t>Ni</a:t>
            </a:r>
            <a:r>
              <a:rPr lang="en-US" baseline="30000" dirty="0" smtClean="0">
                <a:solidFill>
                  <a:schemeClr val="bg1"/>
                </a:solidFill>
              </a:rPr>
              <a:t>56</a:t>
            </a:r>
            <a:r>
              <a:rPr lang="en-US" dirty="0" smtClean="0">
                <a:solidFill>
                  <a:schemeClr val="bg1"/>
                </a:solidFill>
              </a:rPr>
              <a:t>=5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smtClean="0">
                <a:solidFill>
                  <a:schemeClr val="bg1"/>
                </a:solidFill>
              </a:rPr>
              <a:t>total=100 solar; </a:t>
            </a:r>
            <a:r>
              <a:rPr lang="en-US" dirty="0" smtClean="0">
                <a:solidFill>
                  <a:schemeClr val="bg1"/>
                </a:solidFill>
              </a:rPr>
              <a:t>lots of C/O (and Ca); IR: </a:t>
            </a:r>
            <a:r>
              <a:rPr lang="en-US" dirty="0" smtClean="0">
                <a:solidFill>
                  <a:schemeClr val="bg1"/>
                </a:solidFill>
              </a:rPr>
              <a:t>key observable (but tough)</a:t>
            </a:r>
            <a:endParaRPr lang="en-US" dirty="0" smtClean="0">
              <a:solidFill>
                <a:schemeClr val="bg1"/>
              </a:solidFill>
            </a:endParaRPr>
          </a:p>
          <a:p>
            <a:pPr>
              <a:buFont typeface="Arial" charset="0"/>
              <a:buChar char="•"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 descr="10nmn_20110703_vs_nebmodel_d450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1124744"/>
            <a:ext cx="6075606" cy="45652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69875"/>
            <a:ext cx="7772400" cy="1143000"/>
          </a:xfrm>
        </p:spPr>
        <p:txBody>
          <a:bodyPr/>
          <a:lstStyle/>
          <a:p>
            <a:pPr rtl="0"/>
            <a:r>
              <a:rPr lang="en-US" sz="3200" dirty="0" smtClean="0">
                <a:solidFill>
                  <a:srgbClr val="FFFF00"/>
                </a:solidFill>
              </a:rPr>
              <a:t>PTF 10nmn: new results from PTF</a:t>
            </a:r>
            <a:br>
              <a:rPr lang="en-US" sz="3200" dirty="0" smtClean="0">
                <a:solidFill>
                  <a:srgbClr val="FFFF00"/>
                </a:solidFill>
              </a:rPr>
            </a:br>
            <a:r>
              <a:rPr lang="en-US" sz="1400" dirty="0" smtClean="0">
                <a:solidFill>
                  <a:srgbClr val="FFFF00"/>
                </a:solidFill>
              </a:rPr>
              <a:t>(</a:t>
            </a:r>
            <a:r>
              <a:rPr lang="en-US" sz="1400" dirty="0" err="1" smtClean="0">
                <a:solidFill>
                  <a:srgbClr val="FFFF00"/>
                </a:solidFill>
              </a:rPr>
              <a:t>Yaron</a:t>
            </a:r>
            <a:r>
              <a:rPr lang="en-US" sz="1400" dirty="0" smtClean="0">
                <a:solidFill>
                  <a:srgbClr val="FFFF00"/>
                </a:solidFill>
              </a:rPr>
              <a:t>)</a:t>
            </a:r>
            <a:endParaRPr lang="en-US" sz="1400" dirty="0" smtClean="0">
              <a:solidFill>
                <a:srgbClr val="FFFF00"/>
              </a:solidFill>
              <a:latin typeface="Georgia" pitchFamily="18" charset="0"/>
            </a:endParaRP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899592" y="6093296"/>
            <a:ext cx="6912768" cy="461665"/>
          </a:xfrm>
          <a:prstGeom prst="rect">
            <a:avLst/>
          </a:prstGeom>
          <a:noFill/>
          <a:ln w="57150" algn="ctr">
            <a:noFill/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 Host: another dwarf </a:t>
            </a:r>
            <a:r>
              <a:rPr lang="en-US" dirty="0" smtClean="0">
                <a:solidFill>
                  <a:schemeClr val="bg1"/>
                </a:solidFill>
              </a:rPr>
              <a:t>(&lt;&lt; </a:t>
            </a:r>
            <a:r>
              <a:rPr lang="en-US" dirty="0" smtClean="0">
                <a:solidFill>
                  <a:schemeClr val="bg1"/>
                </a:solidFill>
              </a:rPr>
              <a:t>LMC</a:t>
            </a:r>
            <a:r>
              <a:rPr lang="en-US" dirty="0" smtClean="0">
                <a:solidFill>
                  <a:schemeClr val="bg1"/>
                </a:solidFill>
              </a:rPr>
              <a:t>); HST needed</a:t>
            </a:r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484784"/>
            <a:ext cx="4433292" cy="4206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69875"/>
            <a:ext cx="7772400" cy="1143000"/>
          </a:xfrm>
        </p:spPr>
        <p:txBody>
          <a:bodyPr/>
          <a:lstStyle/>
          <a:p>
            <a:pPr rtl="0"/>
            <a:r>
              <a:rPr lang="en-US" sz="3200" dirty="0" smtClean="0">
                <a:solidFill>
                  <a:srgbClr val="FFFF00"/>
                </a:solidFill>
              </a:rPr>
              <a:t>PTF 10nmn: new results from PTF</a:t>
            </a:r>
            <a:br>
              <a:rPr lang="en-US" sz="3200" dirty="0" smtClean="0">
                <a:solidFill>
                  <a:srgbClr val="FFFF00"/>
                </a:solidFill>
              </a:rPr>
            </a:br>
            <a:r>
              <a:rPr lang="en-US" sz="1400" dirty="0" smtClean="0">
                <a:solidFill>
                  <a:srgbClr val="FFFF00"/>
                </a:solidFill>
              </a:rPr>
              <a:t>(</a:t>
            </a:r>
            <a:r>
              <a:rPr lang="en-US" sz="1400" dirty="0" err="1" smtClean="0">
                <a:solidFill>
                  <a:srgbClr val="FFFF00"/>
                </a:solidFill>
              </a:rPr>
              <a:t>Yaron</a:t>
            </a:r>
            <a:r>
              <a:rPr lang="en-US" sz="1400" dirty="0" smtClean="0">
                <a:solidFill>
                  <a:srgbClr val="FFFF00"/>
                </a:solidFill>
              </a:rPr>
              <a:t>)</a:t>
            </a:r>
            <a:endParaRPr lang="en-US" sz="1400" dirty="0" smtClean="0">
              <a:solidFill>
                <a:srgbClr val="FFFF00"/>
              </a:solidFill>
              <a:latin typeface="Georgia" pitchFamily="18" charset="0"/>
            </a:endParaRP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755576" y="1412777"/>
            <a:ext cx="6912768" cy="2677656"/>
          </a:xfrm>
          <a:prstGeom prst="rect">
            <a:avLst/>
          </a:prstGeom>
          <a:noFill/>
          <a:ln w="57150" algn="ctr">
            <a:noFill/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 Rate at low-z is about ~1 per year, these are ~5 times rarer than </a:t>
            </a:r>
            <a:r>
              <a:rPr lang="en-US" dirty="0" smtClean="0">
                <a:solidFill>
                  <a:schemeClr val="bg1"/>
                </a:solidFill>
              </a:rPr>
              <a:t>SLSN-I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(roughly): </a:t>
            </a:r>
            <a:r>
              <a:rPr lang="en-US" dirty="0" smtClean="0">
                <a:solidFill>
                  <a:schemeClr val="bg1"/>
                </a:solidFill>
              </a:rPr>
              <a:t>truly </a:t>
            </a:r>
            <a:r>
              <a:rPr lang="en-US" dirty="0" smtClean="0">
                <a:solidFill>
                  <a:schemeClr val="bg1"/>
                </a:solidFill>
              </a:rPr>
              <a:t>at top of the </a:t>
            </a:r>
            <a:r>
              <a:rPr lang="en-US" dirty="0" smtClean="0">
                <a:solidFill>
                  <a:schemeClr val="bg1"/>
                </a:solidFill>
              </a:rPr>
              <a:t>IMF</a:t>
            </a:r>
          </a:p>
          <a:p>
            <a:pPr>
              <a:buFont typeface="Arial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Roughly consistent with prediction from stellar runaway collision model (Pan, </a:t>
            </a:r>
            <a:r>
              <a:rPr lang="en-US" dirty="0" err="1" smtClean="0">
                <a:solidFill>
                  <a:schemeClr val="bg1"/>
                </a:solidFill>
              </a:rPr>
              <a:t>Kasen</a:t>
            </a:r>
            <a:r>
              <a:rPr lang="en-US" dirty="0" smtClean="0">
                <a:solidFill>
                  <a:schemeClr val="bg1"/>
                </a:solidFill>
              </a:rPr>
              <a:t> &amp; Loeb) ~10</a:t>
            </a:r>
            <a:r>
              <a:rPr lang="en-US" baseline="30000" dirty="0" smtClean="0">
                <a:solidFill>
                  <a:schemeClr val="bg1"/>
                </a:solidFill>
              </a:rPr>
              <a:t>-9</a:t>
            </a:r>
            <a:r>
              <a:rPr lang="en-US" dirty="0" smtClean="0">
                <a:solidFill>
                  <a:schemeClr val="bg1"/>
                </a:solidFill>
              </a:rPr>
              <a:t> Mpc</a:t>
            </a:r>
            <a:r>
              <a:rPr lang="en-US" baseline="30000" dirty="0" smtClean="0">
                <a:solidFill>
                  <a:schemeClr val="bg1"/>
                </a:solidFill>
              </a:rPr>
              <a:t>3</a:t>
            </a:r>
            <a:endParaRPr lang="en-US" baseline="30000" dirty="0" smtClean="0">
              <a:solidFill>
                <a:schemeClr val="bg1"/>
              </a:solidFill>
            </a:endParaRPr>
          </a:p>
          <a:p>
            <a:pPr>
              <a:buFont typeface="Arial" charset="0"/>
              <a:buChar char="•"/>
            </a:pP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96752"/>
            <a:ext cx="6874917" cy="5023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640"/>
            <a:ext cx="8929688" cy="1143000"/>
          </a:xfrm>
        </p:spPr>
        <p:txBody>
          <a:bodyPr/>
          <a:lstStyle/>
          <a:p>
            <a:pPr rtl="0"/>
            <a:r>
              <a:rPr lang="en-US" sz="3200" dirty="0" smtClean="0">
                <a:solidFill>
                  <a:srgbClr val="FFFF00"/>
                </a:solidFill>
              </a:rPr>
              <a:t>More local examples</a:t>
            </a:r>
            <a:endParaRPr lang="en-US" sz="2400" dirty="0" smtClean="0">
              <a:solidFill>
                <a:srgbClr val="FFFF00"/>
              </a:solidFill>
              <a:latin typeface="Georgia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43608" y="5898758"/>
            <a:ext cx="21326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</a:rPr>
              <a:t>Gal-Yam 2012, Science</a:t>
            </a:r>
            <a:endParaRPr lang="en-US" sz="1600" dirty="0">
              <a:solidFill>
                <a:schemeClr val="tx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588224" y="32970"/>
            <a:ext cx="2469396" cy="1739846"/>
            <a:chOff x="6588224" y="32970"/>
            <a:chExt cx="2469396" cy="1739846"/>
          </a:xfrm>
        </p:grpSpPr>
        <p:sp>
          <p:nvSpPr>
            <p:cNvPr id="3" name="Rectangle 2"/>
            <p:cNvSpPr/>
            <p:nvPr/>
          </p:nvSpPr>
          <p:spPr bwMode="auto">
            <a:xfrm>
              <a:off x="6588224" y="1628800"/>
              <a:ext cx="864096" cy="144016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5" name="Straight Arrow Connector 4"/>
            <p:cNvCxnSpPr>
              <a:stCxn id="6" idx="2"/>
            </p:cNvCxnSpPr>
            <p:nvPr/>
          </p:nvCxnSpPr>
          <p:spPr bwMode="auto">
            <a:xfrm flipH="1">
              <a:off x="7452320" y="1048633"/>
              <a:ext cx="637728" cy="652175"/>
            </a:xfrm>
            <a:prstGeom prst="straightConnector1">
              <a:avLst/>
            </a:prstGeom>
            <a:noFill/>
            <a:ln w="349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6" name="TextBox 5"/>
            <p:cNvSpPr txBox="1"/>
            <p:nvPr/>
          </p:nvSpPr>
          <p:spPr>
            <a:xfrm>
              <a:off x="7122475" y="32970"/>
              <a:ext cx="1935145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Nomoto</a:t>
              </a:r>
              <a:r>
                <a:rPr lang="en-US" dirty="0" smtClean="0"/>
                <a:t> talk;</a:t>
              </a:r>
            </a:p>
            <a:p>
              <a:r>
                <a:rPr lang="en-US" dirty="0" smtClean="0"/>
                <a:t>Moriya model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735450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69875"/>
            <a:ext cx="7772400" cy="1143000"/>
          </a:xfrm>
        </p:spPr>
        <p:txBody>
          <a:bodyPr/>
          <a:lstStyle/>
          <a:p>
            <a:pPr rtl="0"/>
            <a:r>
              <a:rPr lang="en-US" sz="3200" dirty="0" err="1" smtClean="0">
                <a:solidFill>
                  <a:srgbClr val="FFFF00"/>
                </a:solidFill>
              </a:rPr>
              <a:t>PISNe</a:t>
            </a:r>
            <a:r>
              <a:rPr lang="en-US" sz="3200" dirty="0" smtClean="0">
                <a:solidFill>
                  <a:srgbClr val="FFFF00"/>
                </a:solidFill>
              </a:rPr>
              <a:t> at high </a:t>
            </a:r>
            <a:r>
              <a:rPr lang="en-US" sz="3200" dirty="0" err="1" smtClean="0">
                <a:solidFill>
                  <a:srgbClr val="FFFF00"/>
                </a:solidFill>
              </a:rPr>
              <a:t>redshift</a:t>
            </a:r>
            <a:r>
              <a:rPr lang="en-US" sz="3200" dirty="0" smtClean="0">
                <a:solidFill>
                  <a:srgbClr val="FFFF00"/>
                </a:solidFill>
              </a:rPr>
              <a:t/>
            </a:r>
            <a:br>
              <a:rPr lang="en-US" sz="3200" dirty="0" smtClean="0">
                <a:solidFill>
                  <a:srgbClr val="FFFF00"/>
                </a:solidFill>
              </a:rPr>
            </a:br>
            <a:r>
              <a:rPr lang="en-US" sz="1400" dirty="0" smtClean="0">
                <a:solidFill>
                  <a:srgbClr val="FFFF00"/>
                </a:solidFill>
              </a:rPr>
              <a:t>(Cooke)</a:t>
            </a:r>
            <a:endParaRPr lang="en-US" sz="1400" dirty="0" smtClean="0">
              <a:solidFill>
                <a:srgbClr val="FFFF00"/>
              </a:solidFill>
              <a:latin typeface="Georgia" pitchFamily="18" charset="0"/>
            </a:endParaRP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755576" y="1412777"/>
            <a:ext cx="7344816" cy="461665"/>
          </a:xfrm>
          <a:prstGeom prst="rect">
            <a:avLst/>
          </a:prstGeom>
          <a:noFill/>
          <a:ln w="57150" algn="ctr">
            <a:noFill/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PISNe</a:t>
            </a:r>
            <a:r>
              <a:rPr lang="en-US" dirty="0" smtClean="0">
                <a:solidFill>
                  <a:schemeClr val="bg1"/>
                </a:solidFill>
              </a:rPr>
              <a:t> are also detected at high </a:t>
            </a:r>
            <a:r>
              <a:rPr lang="en-US" dirty="0" err="1" smtClean="0">
                <a:solidFill>
                  <a:schemeClr val="bg1"/>
                </a:solidFill>
              </a:rPr>
              <a:t>redshifts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(Cooke; PS1)</a:t>
            </a:r>
          </a:p>
        </p:txBody>
      </p:sp>
      <p:pic>
        <p:nvPicPr>
          <p:cNvPr id="5" name="Picture 4" descr="cfht_224556sLCabsmag+N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4398" y="2060848"/>
            <a:ext cx="5195874" cy="4328891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425366" y="1916832"/>
            <a:ext cx="5738922" cy="4632822"/>
            <a:chOff x="1425366" y="1916832"/>
            <a:chExt cx="5738922" cy="4632822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75656" y="1916832"/>
              <a:ext cx="5688632" cy="46328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1425366" y="6217567"/>
              <a:ext cx="381675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Cooke, Sullivan, </a:t>
              </a:r>
              <a:r>
                <a:rPr lang="en-US" sz="1400" dirty="0" smtClean="0"/>
                <a:t>Barton, Gal-Yam+ </a:t>
              </a:r>
              <a:r>
                <a:rPr lang="en-US" sz="1400" dirty="0" smtClean="0"/>
                <a:t>(Preliminary)</a:t>
              </a:r>
              <a:endParaRPr lang="en-US" sz="1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69875"/>
            <a:ext cx="7772400" cy="1143000"/>
          </a:xfrm>
        </p:spPr>
        <p:txBody>
          <a:bodyPr/>
          <a:lstStyle/>
          <a:p>
            <a:pPr rtl="0"/>
            <a:r>
              <a:rPr lang="en-US" sz="3200" dirty="0" err="1" smtClean="0">
                <a:solidFill>
                  <a:srgbClr val="FFFF00"/>
                </a:solidFill>
              </a:rPr>
              <a:t>PISNe</a:t>
            </a:r>
            <a:r>
              <a:rPr lang="en-US" sz="3200" dirty="0" smtClean="0">
                <a:solidFill>
                  <a:srgbClr val="FFFF00"/>
                </a:solidFill>
              </a:rPr>
              <a:t> at high </a:t>
            </a:r>
            <a:r>
              <a:rPr lang="en-US" sz="3200" dirty="0" err="1" smtClean="0">
                <a:solidFill>
                  <a:srgbClr val="FFFF00"/>
                </a:solidFill>
              </a:rPr>
              <a:t>redshift</a:t>
            </a:r>
            <a:r>
              <a:rPr lang="en-US" sz="3200" dirty="0" smtClean="0">
                <a:solidFill>
                  <a:srgbClr val="FFFF00"/>
                </a:solidFill>
              </a:rPr>
              <a:t/>
            </a:r>
            <a:br>
              <a:rPr lang="en-US" sz="3200" dirty="0" smtClean="0">
                <a:solidFill>
                  <a:srgbClr val="FFFF00"/>
                </a:solidFill>
              </a:rPr>
            </a:br>
            <a:r>
              <a:rPr lang="en-US" sz="1400" dirty="0" smtClean="0">
                <a:solidFill>
                  <a:srgbClr val="FFFF00"/>
                </a:solidFill>
              </a:rPr>
              <a:t>(Cooke)</a:t>
            </a:r>
            <a:endParaRPr lang="en-US" sz="1400" dirty="0" smtClean="0">
              <a:solidFill>
                <a:srgbClr val="FFFF00"/>
              </a:solidFill>
              <a:latin typeface="Georgia" pitchFamily="18" charset="0"/>
            </a:endParaRP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755576" y="1412777"/>
            <a:ext cx="6912768" cy="2123658"/>
          </a:xfrm>
          <a:prstGeom prst="rect">
            <a:avLst/>
          </a:prstGeom>
          <a:noFill/>
          <a:ln w="57150" algn="ctr">
            <a:noFill/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PISNe</a:t>
            </a:r>
            <a:r>
              <a:rPr lang="en-US" dirty="0" smtClean="0">
                <a:solidFill>
                  <a:schemeClr val="bg1"/>
                </a:solidFill>
              </a:rPr>
              <a:t> are also detected at high </a:t>
            </a:r>
            <a:r>
              <a:rPr lang="en-US" dirty="0" smtClean="0">
                <a:solidFill>
                  <a:schemeClr val="bg1"/>
                </a:solidFill>
              </a:rPr>
              <a:t>redshifts (~4)</a:t>
            </a:r>
            <a:endParaRPr lang="en-US" dirty="0" smtClean="0">
              <a:solidFill>
                <a:schemeClr val="bg1"/>
              </a:solidFill>
            </a:endParaRPr>
          </a:p>
          <a:p>
            <a:pPr>
              <a:buFont typeface="Arial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 They are also rare there</a:t>
            </a:r>
          </a:p>
          <a:p>
            <a:pPr>
              <a:buFont typeface="Arial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 At the top of the IMF also at high-z</a:t>
            </a:r>
          </a:p>
          <a:p>
            <a:pPr>
              <a:buFont typeface="Arial" charset="0"/>
              <a:buChar char="•"/>
            </a:pP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69875"/>
            <a:ext cx="7772400" cy="1143000"/>
          </a:xfrm>
        </p:spPr>
        <p:txBody>
          <a:bodyPr/>
          <a:lstStyle/>
          <a:p>
            <a:pPr rtl="0"/>
            <a:r>
              <a:rPr lang="en-US" sz="3200" smtClean="0">
                <a:solidFill>
                  <a:srgbClr val="FFFF00"/>
                </a:solidFill>
              </a:rPr>
              <a:t>Implications</a:t>
            </a:r>
            <a:br>
              <a:rPr lang="en-US" sz="3200" smtClean="0">
                <a:solidFill>
                  <a:srgbClr val="FFFF00"/>
                </a:solidFill>
              </a:rPr>
            </a:br>
            <a:r>
              <a:rPr lang="en-US" sz="1400" smtClean="0">
                <a:solidFill>
                  <a:srgbClr val="FFFF00"/>
                </a:solidFill>
              </a:rPr>
              <a:t>(Gal-Yam et al. 2009)</a:t>
            </a:r>
            <a:endParaRPr lang="en-US" sz="1400" smtClean="0">
              <a:solidFill>
                <a:srgbClr val="FFFF00"/>
              </a:solidFill>
              <a:latin typeface="Georgia" pitchFamily="18" charset="0"/>
            </a:endParaRPr>
          </a:p>
        </p:txBody>
      </p:sp>
      <p:pic>
        <p:nvPicPr>
          <p:cNvPr id="33795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435600" y="1916113"/>
            <a:ext cx="2976563" cy="2919412"/>
          </a:xfrm>
          <a:noFill/>
        </p:spPr>
      </p:pic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612775" y="1412776"/>
            <a:ext cx="3743325" cy="822325"/>
          </a:xfrm>
          <a:prstGeom prst="rect">
            <a:avLst/>
          </a:prstGeom>
          <a:noFill/>
          <a:ln w="57150" algn="ctr">
            <a:noFill/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pPr rtl="1"/>
            <a:r>
              <a:rPr lang="en-US" dirty="0">
                <a:solidFill>
                  <a:schemeClr val="bg1"/>
                </a:solidFill>
              </a:rPr>
              <a:t>* A helium core ~100 solar detected at Z ~ SMC </a:t>
            </a:r>
          </a:p>
        </p:txBody>
      </p:sp>
      <p:pic>
        <p:nvPicPr>
          <p:cNvPr id="33797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l="9459" r="13083"/>
          <a:stretch>
            <a:fillRect/>
          </a:stretch>
        </p:blipFill>
        <p:spPr>
          <a:xfrm>
            <a:off x="4284663" y="1916113"/>
            <a:ext cx="4319587" cy="4043362"/>
          </a:xfrm>
          <a:noFill/>
        </p:spPr>
      </p:pic>
      <p:sp>
        <p:nvSpPr>
          <p:cNvPr id="335878" name="Text Box 6"/>
          <p:cNvSpPr txBox="1">
            <a:spLocks noChangeArrowheads="1"/>
          </p:cNvSpPr>
          <p:nvPr/>
        </p:nvSpPr>
        <p:spPr bwMode="auto">
          <a:xfrm>
            <a:off x="611188" y="2348880"/>
            <a:ext cx="3743325" cy="830997"/>
          </a:xfrm>
          <a:prstGeom prst="rect">
            <a:avLst/>
          </a:prstGeom>
          <a:noFill/>
          <a:ln w="57150" algn="ctr">
            <a:noFill/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 Many </a:t>
            </a:r>
            <a:r>
              <a:rPr lang="en-US" dirty="0" smtClean="0">
                <a:solidFill>
                  <a:schemeClr val="bg1"/>
                </a:solidFill>
              </a:rPr>
              <a:t>mass </a:t>
            </a:r>
            <a:r>
              <a:rPr lang="en-US" dirty="0">
                <a:solidFill>
                  <a:schemeClr val="bg1"/>
                </a:solidFill>
              </a:rPr>
              <a:t>loss models are </a:t>
            </a:r>
            <a:r>
              <a:rPr lang="en-US" dirty="0" smtClean="0">
                <a:solidFill>
                  <a:schemeClr val="bg1"/>
                </a:solidFill>
              </a:rPr>
              <a:t>wrong (</a:t>
            </a:r>
            <a:r>
              <a:rPr lang="en-US" dirty="0" err="1" smtClean="0">
                <a:solidFill>
                  <a:schemeClr val="bg1"/>
                </a:solidFill>
              </a:rPr>
              <a:t>c.f</a:t>
            </a:r>
            <a:r>
              <a:rPr lang="en-US" dirty="0" smtClean="0">
                <a:solidFill>
                  <a:schemeClr val="bg1"/>
                </a:solidFill>
              </a:rPr>
              <a:t> Langer models)</a:t>
            </a:r>
          </a:p>
        </p:txBody>
      </p:sp>
      <p:sp>
        <p:nvSpPr>
          <p:cNvPr id="335879" name="Text Box 7"/>
          <p:cNvSpPr txBox="1">
            <a:spLocks noChangeArrowheads="1"/>
          </p:cNvSpPr>
          <p:nvPr/>
        </p:nvSpPr>
        <p:spPr bwMode="auto">
          <a:xfrm>
            <a:off x="611188" y="3236783"/>
            <a:ext cx="3743325" cy="1200329"/>
          </a:xfrm>
          <a:prstGeom prst="rect">
            <a:avLst/>
          </a:prstGeom>
          <a:noFill/>
          <a:ln w="57150" algn="ctr">
            <a:noFill/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* </a:t>
            </a:r>
            <a:r>
              <a:rPr lang="en-US" dirty="0" err="1">
                <a:solidFill>
                  <a:schemeClr val="bg1"/>
                </a:solidFill>
              </a:rPr>
              <a:t>PISNe</a:t>
            </a:r>
            <a:r>
              <a:rPr lang="en-US" dirty="0">
                <a:solidFill>
                  <a:schemeClr val="bg1"/>
                </a:solidFill>
              </a:rPr>
              <a:t> happen locally, Universally, </a:t>
            </a:r>
            <a:r>
              <a:rPr lang="en-US" dirty="0" smtClean="0">
                <a:solidFill>
                  <a:schemeClr val="bg1"/>
                </a:solidFill>
              </a:rPr>
              <a:t>SN models </a:t>
            </a:r>
            <a:r>
              <a:rPr lang="en-US" dirty="0">
                <a:solidFill>
                  <a:schemeClr val="bg1"/>
                </a:solidFill>
              </a:rPr>
              <a:t>are ~ok</a:t>
            </a:r>
          </a:p>
        </p:txBody>
      </p:sp>
      <p:sp>
        <p:nvSpPr>
          <p:cNvPr id="335880" name="Text Box 8"/>
          <p:cNvSpPr txBox="1">
            <a:spLocks noChangeArrowheads="1"/>
          </p:cNvSpPr>
          <p:nvPr/>
        </p:nvSpPr>
        <p:spPr bwMode="auto">
          <a:xfrm>
            <a:off x="611188" y="4545806"/>
            <a:ext cx="3743325" cy="1187450"/>
          </a:xfrm>
          <a:prstGeom prst="rect">
            <a:avLst/>
          </a:prstGeom>
          <a:noFill/>
          <a:ln w="57150" algn="ctr">
            <a:noFill/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* Dwarfs have stars above Galactic limit (&gt;200 solar, probably)</a:t>
            </a:r>
          </a:p>
        </p:txBody>
      </p:sp>
      <p:sp>
        <p:nvSpPr>
          <p:cNvPr id="335881" name="Text Box 9"/>
          <p:cNvSpPr txBox="1">
            <a:spLocks noChangeArrowheads="1"/>
          </p:cNvSpPr>
          <p:nvPr/>
        </p:nvSpPr>
        <p:spPr bwMode="auto">
          <a:xfrm>
            <a:off x="612775" y="5846763"/>
            <a:ext cx="3743325" cy="822325"/>
          </a:xfrm>
          <a:prstGeom prst="rect">
            <a:avLst/>
          </a:prstGeom>
          <a:noFill/>
          <a:ln w="57150" algn="ctr">
            <a:noFill/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* Hydrogen efficiently removed (pulsations?)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5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5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5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5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5878" grpId="0" autoUpdateAnimBg="0"/>
      <p:bldP spid="335879" grpId="0" autoUpdateAnimBg="0"/>
      <p:bldP spid="335880" grpId="0" autoUpdateAnimBg="0"/>
      <p:bldP spid="335881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5EFC511-125B-4214-8D34-9C07026C0F9C}" type="slidenum">
              <a:rPr lang="he-IL"/>
              <a:pPr/>
              <a:t>19</a:t>
            </a:fld>
            <a:endParaRPr lang="en-GB"/>
          </a:p>
        </p:txBody>
      </p:sp>
      <p:sp>
        <p:nvSpPr>
          <p:cNvPr id="153614" name="Rectangle 14"/>
          <p:cNvSpPr>
            <a:spLocks noChangeArrowheads="1"/>
          </p:cNvSpPr>
          <p:nvPr/>
        </p:nvSpPr>
        <p:spPr bwMode="auto">
          <a:xfrm>
            <a:off x="8407400" y="6180138"/>
            <a:ext cx="184150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12" name="Picture 1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124744"/>
            <a:ext cx="6984776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685800" y="269875"/>
            <a:ext cx="77724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Implications (observational)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2123728" y="2348880"/>
            <a:ext cx="1080120" cy="360040"/>
          </a:xfrm>
          <a:prstGeom prst="rect">
            <a:avLst/>
          </a:prstGeom>
          <a:solidFill>
            <a:schemeClr val="bg1"/>
          </a:solidFill>
          <a:ln w="57150" cap="flat" cmpd="sng" algn="ctr">
            <a:noFill/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73025"/>
            <a:ext cx="8027988" cy="1052513"/>
          </a:xfrm>
        </p:spPr>
        <p:txBody>
          <a:bodyPr/>
          <a:lstStyle/>
          <a:p>
            <a:pPr rtl="0"/>
            <a:r>
              <a:rPr lang="en-US" sz="4000" smtClean="0">
                <a:solidFill>
                  <a:srgbClr val="FFFF00"/>
                </a:solidFill>
              </a:rPr>
              <a:t>The Core-Collapse Spectrum</a:t>
            </a:r>
            <a:endParaRPr lang="en-US" smtClean="0">
              <a:solidFill>
                <a:srgbClr val="FFFF00"/>
              </a:solidFill>
              <a:latin typeface="Georgia" pitchFamily="18" charset="0"/>
            </a:endParaRPr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628775"/>
            <a:ext cx="7705725" cy="385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</p:pic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-42863" y="836613"/>
            <a:ext cx="2527301" cy="70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rgbClr val="FF0000"/>
                </a:solidFill>
                <a:latin typeface="Times New Roman" pitchFamily="18" charset="0"/>
              </a:defRPr>
            </a:lvl1pPr>
            <a:lvl2pPr marL="742950" indent="-285750">
              <a:defRPr sz="1600">
                <a:solidFill>
                  <a:srgbClr val="FF0000"/>
                </a:solidFill>
                <a:latin typeface="Times New Roman" pitchFamily="18" charset="0"/>
              </a:defRPr>
            </a:lvl2pPr>
            <a:lvl3pPr marL="1143000" indent="-228600">
              <a:defRPr sz="1600">
                <a:solidFill>
                  <a:srgbClr val="FF0000"/>
                </a:solidFill>
                <a:latin typeface="Times New Roman" pitchFamily="18" charset="0"/>
              </a:defRPr>
            </a:lvl3pPr>
            <a:lvl4pPr marL="1600200" indent="-228600">
              <a:defRPr sz="1600">
                <a:solidFill>
                  <a:srgbClr val="FF0000"/>
                </a:solidFill>
                <a:latin typeface="Times New Roman" pitchFamily="18" charset="0"/>
              </a:defRPr>
            </a:lvl4pPr>
            <a:lvl5pPr marL="2057400" indent="-228600">
              <a:defRPr sz="1600">
                <a:solidFill>
                  <a:srgbClr val="FF0000"/>
                </a:solidFill>
                <a:latin typeface="Times New Roman" pitchFamily="18" charset="0"/>
              </a:defRPr>
            </a:lvl5pPr>
            <a:lvl6pPr marL="2514600" indent="-228600" algn="ctr" rtl="1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itchFamily="18" charset="0"/>
              </a:defRPr>
            </a:lvl6pPr>
            <a:lvl7pPr marL="2971800" indent="-228600" algn="ctr" rtl="1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itchFamily="18" charset="0"/>
              </a:defRPr>
            </a:lvl7pPr>
            <a:lvl8pPr marL="3429000" indent="-228600" algn="ctr" rtl="1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itchFamily="18" charset="0"/>
              </a:defRPr>
            </a:lvl8pPr>
            <a:lvl9pPr marL="3886200" indent="-228600" algn="ctr" rtl="1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r>
              <a:rPr lang="en-US">
                <a:solidFill>
                  <a:schemeClr val="bg1"/>
                </a:solidFill>
              </a:rPr>
              <a:t>Lower mass limit unclear: </a:t>
            </a:r>
          </a:p>
          <a:p>
            <a:r>
              <a:rPr lang="en-US">
                <a:solidFill>
                  <a:schemeClr val="bg1"/>
                </a:solidFill>
              </a:rPr>
              <a:t>&lt;7..11 solar; stable C/O core</a:t>
            </a:r>
          </a:p>
        </p:txBody>
      </p:sp>
      <p:sp>
        <p:nvSpPr>
          <p:cNvPr id="39941" name="Line 7"/>
          <p:cNvSpPr>
            <a:spLocks noChangeShapeType="1"/>
          </p:cNvSpPr>
          <p:nvPr/>
        </p:nvSpPr>
        <p:spPr bwMode="auto">
          <a:xfrm>
            <a:off x="468313" y="1557338"/>
            <a:ext cx="0" cy="10795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9942" name="Text Box 8"/>
          <p:cNvSpPr txBox="1">
            <a:spLocks noChangeArrowheads="1"/>
          </p:cNvSpPr>
          <p:nvPr/>
        </p:nvSpPr>
        <p:spPr bwMode="auto">
          <a:xfrm>
            <a:off x="611188" y="5624513"/>
            <a:ext cx="10080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rgbClr val="FF0000"/>
                </a:solidFill>
                <a:latin typeface="Times New Roman" pitchFamily="18" charset="0"/>
              </a:defRPr>
            </a:lvl1pPr>
            <a:lvl2pPr marL="742950" indent="-285750">
              <a:defRPr sz="1600">
                <a:solidFill>
                  <a:srgbClr val="FF0000"/>
                </a:solidFill>
                <a:latin typeface="Times New Roman" pitchFamily="18" charset="0"/>
              </a:defRPr>
            </a:lvl2pPr>
            <a:lvl3pPr marL="1143000" indent="-228600">
              <a:defRPr sz="1600">
                <a:solidFill>
                  <a:srgbClr val="FF0000"/>
                </a:solidFill>
                <a:latin typeface="Times New Roman" pitchFamily="18" charset="0"/>
              </a:defRPr>
            </a:lvl3pPr>
            <a:lvl4pPr marL="1600200" indent="-228600">
              <a:defRPr sz="1600">
                <a:solidFill>
                  <a:srgbClr val="FF0000"/>
                </a:solidFill>
                <a:latin typeface="Times New Roman" pitchFamily="18" charset="0"/>
              </a:defRPr>
            </a:lvl4pPr>
            <a:lvl5pPr marL="2057400" indent="-228600">
              <a:defRPr sz="1600">
                <a:solidFill>
                  <a:srgbClr val="FF0000"/>
                </a:solidFill>
                <a:latin typeface="Times New Roman" pitchFamily="18" charset="0"/>
              </a:defRPr>
            </a:lvl5pPr>
            <a:lvl6pPr marL="2514600" indent="-228600" algn="ctr" rtl="1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itchFamily="18" charset="0"/>
              </a:defRPr>
            </a:lvl6pPr>
            <a:lvl7pPr marL="2971800" indent="-228600" algn="ctr" rtl="1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itchFamily="18" charset="0"/>
              </a:defRPr>
            </a:lvl7pPr>
            <a:lvl8pPr marL="3429000" indent="-228600" algn="ctr" rtl="1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itchFamily="18" charset="0"/>
              </a:defRPr>
            </a:lvl8pPr>
            <a:lvl9pPr marL="3886200" indent="-228600" algn="ctr" rtl="1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r>
              <a:rPr lang="en-US" sz="2000">
                <a:solidFill>
                  <a:schemeClr val="bg1"/>
                </a:solidFill>
              </a:rPr>
              <a:t>M: 7-11</a:t>
            </a:r>
          </a:p>
        </p:txBody>
      </p:sp>
      <p:pic>
        <p:nvPicPr>
          <p:cNvPr id="39943" name="Picture 11" descr="sun_re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276872"/>
            <a:ext cx="792163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4" name="Text Box 12"/>
          <p:cNvSpPr txBox="1">
            <a:spLocks noChangeArrowheads="1"/>
          </p:cNvSpPr>
          <p:nvPr/>
        </p:nvSpPr>
        <p:spPr bwMode="auto">
          <a:xfrm>
            <a:off x="1978174" y="3068960"/>
            <a:ext cx="10096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rgbClr val="FF0000"/>
                </a:solidFill>
                <a:latin typeface="Times New Roman" pitchFamily="18" charset="0"/>
              </a:defRPr>
            </a:lvl1pPr>
            <a:lvl2pPr marL="742950" indent="-285750">
              <a:defRPr sz="1600">
                <a:solidFill>
                  <a:srgbClr val="FF0000"/>
                </a:solidFill>
                <a:latin typeface="Times New Roman" pitchFamily="18" charset="0"/>
              </a:defRPr>
            </a:lvl2pPr>
            <a:lvl3pPr marL="1143000" indent="-228600">
              <a:defRPr sz="1600">
                <a:solidFill>
                  <a:srgbClr val="FF0000"/>
                </a:solidFill>
                <a:latin typeface="Times New Roman" pitchFamily="18" charset="0"/>
              </a:defRPr>
            </a:lvl3pPr>
            <a:lvl4pPr marL="1600200" indent="-228600">
              <a:defRPr sz="1600">
                <a:solidFill>
                  <a:srgbClr val="FF0000"/>
                </a:solidFill>
                <a:latin typeface="Times New Roman" pitchFamily="18" charset="0"/>
              </a:defRPr>
            </a:lvl4pPr>
            <a:lvl5pPr marL="2057400" indent="-228600">
              <a:defRPr sz="1600">
                <a:solidFill>
                  <a:srgbClr val="FF0000"/>
                </a:solidFill>
                <a:latin typeface="Times New Roman" pitchFamily="18" charset="0"/>
              </a:defRPr>
            </a:lvl5pPr>
            <a:lvl6pPr marL="2514600" indent="-228600" algn="ctr" rtl="1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itchFamily="18" charset="0"/>
              </a:defRPr>
            </a:lvl6pPr>
            <a:lvl7pPr marL="2971800" indent="-228600" algn="ctr" rtl="1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itchFamily="18" charset="0"/>
              </a:defRPr>
            </a:lvl7pPr>
            <a:lvl8pPr marL="3429000" indent="-228600" algn="ctr" rtl="1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itchFamily="18" charset="0"/>
              </a:defRPr>
            </a:lvl8pPr>
            <a:lvl9pPr marL="3886200" indent="-228600" algn="ctr" rtl="1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RSG=II-P</a:t>
            </a:r>
          </a:p>
        </p:txBody>
      </p:sp>
      <p:sp>
        <p:nvSpPr>
          <p:cNvPr id="39945" name="Text Box 13"/>
          <p:cNvSpPr txBox="1">
            <a:spLocks noChangeArrowheads="1"/>
          </p:cNvSpPr>
          <p:nvPr/>
        </p:nvSpPr>
        <p:spPr bwMode="auto">
          <a:xfrm>
            <a:off x="1692275" y="5624513"/>
            <a:ext cx="10080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rgbClr val="FF0000"/>
                </a:solidFill>
                <a:latin typeface="Times New Roman" pitchFamily="18" charset="0"/>
              </a:defRPr>
            </a:lvl1pPr>
            <a:lvl2pPr marL="742950" indent="-285750">
              <a:defRPr sz="1600">
                <a:solidFill>
                  <a:srgbClr val="FF0000"/>
                </a:solidFill>
                <a:latin typeface="Times New Roman" pitchFamily="18" charset="0"/>
              </a:defRPr>
            </a:lvl2pPr>
            <a:lvl3pPr marL="1143000" indent="-228600">
              <a:defRPr sz="1600">
                <a:solidFill>
                  <a:srgbClr val="FF0000"/>
                </a:solidFill>
                <a:latin typeface="Times New Roman" pitchFamily="18" charset="0"/>
              </a:defRPr>
            </a:lvl3pPr>
            <a:lvl4pPr marL="1600200" indent="-228600">
              <a:defRPr sz="1600">
                <a:solidFill>
                  <a:srgbClr val="FF0000"/>
                </a:solidFill>
                <a:latin typeface="Times New Roman" pitchFamily="18" charset="0"/>
              </a:defRPr>
            </a:lvl4pPr>
            <a:lvl5pPr marL="2057400" indent="-228600">
              <a:defRPr sz="1600">
                <a:solidFill>
                  <a:srgbClr val="FF0000"/>
                </a:solidFill>
                <a:latin typeface="Times New Roman" pitchFamily="18" charset="0"/>
              </a:defRPr>
            </a:lvl5pPr>
            <a:lvl6pPr marL="2514600" indent="-228600" algn="ctr" rtl="1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itchFamily="18" charset="0"/>
              </a:defRPr>
            </a:lvl6pPr>
            <a:lvl7pPr marL="2971800" indent="-228600" algn="ctr" rtl="1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itchFamily="18" charset="0"/>
              </a:defRPr>
            </a:lvl7pPr>
            <a:lvl8pPr marL="3429000" indent="-228600" algn="ctr" rtl="1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itchFamily="18" charset="0"/>
              </a:defRPr>
            </a:lvl8pPr>
            <a:lvl9pPr marL="3886200" indent="-228600" algn="ctr" rtl="1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r>
              <a:rPr lang="en-US" sz="2000">
                <a:solidFill>
                  <a:schemeClr val="bg1"/>
                </a:solidFill>
              </a:rPr>
              <a:t>M: 8-16</a:t>
            </a:r>
          </a:p>
        </p:txBody>
      </p:sp>
      <p:sp>
        <p:nvSpPr>
          <p:cNvPr id="39946" name="Text Box 17"/>
          <p:cNvSpPr txBox="1">
            <a:spLocks noChangeArrowheads="1"/>
          </p:cNvSpPr>
          <p:nvPr/>
        </p:nvSpPr>
        <p:spPr bwMode="auto">
          <a:xfrm>
            <a:off x="2716213" y="5624513"/>
            <a:ext cx="11350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rgbClr val="FF0000"/>
                </a:solidFill>
                <a:latin typeface="Times New Roman" pitchFamily="18" charset="0"/>
              </a:defRPr>
            </a:lvl1pPr>
            <a:lvl2pPr marL="742950" indent="-285750">
              <a:defRPr sz="1600">
                <a:solidFill>
                  <a:srgbClr val="FF0000"/>
                </a:solidFill>
                <a:latin typeface="Times New Roman" pitchFamily="18" charset="0"/>
              </a:defRPr>
            </a:lvl2pPr>
            <a:lvl3pPr marL="1143000" indent="-228600">
              <a:defRPr sz="1600">
                <a:solidFill>
                  <a:srgbClr val="FF0000"/>
                </a:solidFill>
                <a:latin typeface="Times New Roman" pitchFamily="18" charset="0"/>
              </a:defRPr>
            </a:lvl3pPr>
            <a:lvl4pPr marL="1600200" indent="-228600">
              <a:defRPr sz="1600">
                <a:solidFill>
                  <a:srgbClr val="FF0000"/>
                </a:solidFill>
                <a:latin typeface="Times New Roman" pitchFamily="18" charset="0"/>
              </a:defRPr>
            </a:lvl4pPr>
            <a:lvl5pPr marL="2057400" indent="-228600">
              <a:defRPr sz="1600">
                <a:solidFill>
                  <a:srgbClr val="FF0000"/>
                </a:solidFill>
                <a:latin typeface="Times New Roman" pitchFamily="18" charset="0"/>
              </a:defRPr>
            </a:lvl5pPr>
            <a:lvl6pPr marL="2514600" indent="-228600" algn="ctr" rtl="1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itchFamily="18" charset="0"/>
              </a:defRPr>
            </a:lvl6pPr>
            <a:lvl7pPr marL="2971800" indent="-228600" algn="ctr" rtl="1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itchFamily="18" charset="0"/>
              </a:defRPr>
            </a:lvl7pPr>
            <a:lvl8pPr marL="3429000" indent="-228600" algn="ctr" rtl="1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itchFamily="18" charset="0"/>
              </a:defRPr>
            </a:lvl8pPr>
            <a:lvl9pPr marL="3886200" indent="-228600" algn="ctr" rtl="1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r>
              <a:rPr lang="en-US" sz="2000">
                <a:solidFill>
                  <a:schemeClr val="bg1"/>
                </a:solidFill>
              </a:rPr>
              <a:t>M: 17-25</a:t>
            </a:r>
          </a:p>
        </p:txBody>
      </p:sp>
      <p:grpSp>
        <p:nvGrpSpPr>
          <p:cNvPr id="39947" name="Group 18"/>
          <p:cNvGrpSpPr>
            <a:grpSpLocks/>
          </p:cNvGrpSpPr>
          <p:nvPr/>
        </p:nvGrpSpPr>
        <p:grpSpPr bwMode="auto">
          <a:xfrm>
            <a:off x="2771775" y="3501008"/>
            <a:ext cx="1165225" cy="1201738"/>
            <a:chOff x="1746" y="2614"/>
            <a:chExt cx="734" cy="757"/>
          </a:xfrm>
        </p:grpSpPr>
        <p:pic>
          <p:nvPicPr>
            <p:cNvPr id="39970" name="Picture 19" descr="sn1987A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6" y="2614"/>
              <a:ext cx="734" cy="5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971" name="Text Box 20"/>
            <p:cNvSpPr txBox="1">
              <a:spLocks noChangeArrowheads="1"/>
            </p:cNvSpPr>
            <p:nvPr/>
          </p:nvSpPr>
          <p:spPr bwMode="auto">
            <a:xfrm>
              <a:off x="2054" y="3158"/>
              <a:ext cx="116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algn="ctr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rgbClr val="FF0000"/>
                  </a:solidFill>
                  <a:latin typeface="Times New Roman" pitchFamily="18" charset="0"/>
                </a:defRPr>
              </a:lvl1pPr>
              <a:lvl2pPr marL="742950" indent="-285750">
                <a:defRPr sz="1600">
                  <a:solidFill>
                    <a:srgbClr val="FF0000"/>
                  </a:solidFill>
                  <a:latin typeface="Times New Roman" pitchFamily="18" charset="0"/>
                </a:defRPr>
              </a:lvl2pPr>
              <a:lvl3pPr marL="1143000" indent="-228600">
                <a:defRPr sz="1600">
                  <a:solidFill>
                    <a:srgbClr val="FF0000"/>
                  </a:solidFill>
                  <a:latin typeface="Times New Roman" pitchFamily="18" charset="0"/>
                </a:defRPr>
              </a:lvl3pPr>
              <a:lvl4pPr marL="1600200" indent="-228600">
                <a:defRPr sz="1600">
                  <a:solidFill>
                    <a:srgbClr val="FF0000"/>
                  </a:solidFill>
                  <a:latin typeface="Times New Roman" pitchFamily="18" charset="0"/>
                </a:defRPr>
              </a:lvl4pPr>
              <a:lvl5pPr marL="2057400" indent="-228600">
                <a:defRPr sz="1600">
                  <a:solidFill>
                    <a:srgbClr val="FF0000"/>
                  </a:solidFill>
                  <a:latin typeface="Times New Roman" pitchFamily="18" charset="0"/>
                </a:defRPr>
              </a:lvl5pPr>
              <a:lvl6pPr marL="2514600" indent="-228600" algn="ctr" rtl="1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rgbClr val="FF0000"/>
                  </a:solidFill>
                  <a:latin typeface="Times New Roman" pitchFamily="18" charset="0"/>
                </a:defRPr>
              </a:lvl6pPr>
              <a:lvl7pPr marL="2971800" indent="-228600" algn="ctr" rtl="1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rgbClr val="FF0000"/>
                  </a:solidFill>
                  <a:latin typeface="Times New Roman" pitchFamily="18" charset="0"/>
                </a:defRPr>
              </a:lvl7pPr>
              <a:lvl8pPr marL="3429000" indent="-228600" algn="ctr" rtl="1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rgbClr val="FF0000"/>
                  </a:solidFill>
                  <a:latin typeface="Times New Roman" pitchFamily="18" charset="0"/>
                </a:defRPr>
              </a:lvl8pPr>
              <a:lvl9pPr marL="3886200" indent="-228600" algn="ctr" rtl="1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rgbClr val="FF0000"/>
                  </a:solidFill>
                  <a:latin typeface="Times New Roman" pitchFamily="18" charset="0"/>
                </a:defRPr>
              </a:lvl9pPr>
            </a:lstStyle>
            <a:p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9948" name="Group 21"/>
          <p:cNvGrpSpPr>
            <a:grpSpLocks/>
          </p:cNvGrpSpPr>
          <p:nvPr/>
        </p:nvGrpSpPr>
        <p:grpSpPr bwMode="auto">
          <a:xfrm>
            <a:off x="3492500" y="2276872"/>
            <a:ext cx="1203325" cy="1128713"/>
            <a:chOff x="2381" y="1842"/>
            <a:chExt cx="758" cy="711"/>
          </a:xfrm>
        </p:grpSpPr>
        <p:pic>
          <p:nvPicPr>
            <p:cNvPr id="39968" name="Picture 22" descr="blue-sun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7" y="1842"/>
              <a:ext cx="499" cy="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969" name="Text Box 23"/>
            <p:cNvSpPr txBox="1">
              <a:spLocks noChangeArrowheads="1"/>
            </p:cNvSpPr>
            <p:nvPr/>
          </p:nvSpPr>
          <p:spPr bwMode="auto">
            <a:xfrm>
              <a:off x="2381" y="2341"/>
              <a:ext cx="75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algn="ctr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rgbClr val="FF0000"/>
                  </a:solidFill>
                  <a:latin typeface="Times New Roman" pitchFamily="18" charset="0"/>
                </a:defRPr>
              </a:lvl1pPr>
              <a:lvl2pPr marL="742950" indent="-285750">
                <a:defRPr sz="1600">
                  <a:solidFill>
                    <a:srgbClr val="FF0000"/>
                  </a:solidFill>
                  <a:latin typeface="Times New Roman" pitchFamily="18" charset="0"/>
                </a:defRPr>
              </a:lvl2pPr>
              <a:lvl3pPr marL="1143000" indent="-228600">
                <a:defRPr sz="1600">
                  <a:solidFill>
                    <a:srgbClr val="FF0000"/>
                  </a:solidFill>
                  <a:latin typeface="Times New Roman" pitchFamily="18" charset="0"/>
                </a:defRPr>
              </a:lvl3pPr>
              <a:lvl4pPr marL="1600200" indent="-228600">
                <a:defRPr sz="1600">
                  <a:solidFill>
                    <a:srgbClr val="FF0000"/>
                  </a:solidFill>
                  <a:latin typeface="Times New Roman" pitchFamily="18" charset="0"/>
                </a:defRPr>
              </a:lvl4pPr>
              <a:lvl5pPr marL="2057400" indent="-228600">
                <a:defRPr sz="1600">
                  <a:solidFill>
                    <a:srgbClr val="FF0000"/>
                  </a:solidFill>
                  <a:latin typeface="Times New Roman" pitchFamily="18" charset="0"/>
                </a:defRPr>
              </a:lvl5pPr>
              <a:lvl6pPr marL="2514600" indent="-228600" algn="ctr" rtl="1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rgbClr val="FF0000"/>
                  </a:solidFill>
                  <a:latin typeface="Times New Roman" pitchFamily="18" charset="0"/>
                </a:defRPr>
              </a:lvl6pPr>
              <a:lvl7pPr marL="2971800" indent="-228600" algn="ctr" rtl="1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rgbClr val="FF0000"/>
                  </a:solidFill>
                  <a:latin typeface="Times New Roman" pitchFamily="18" charset="0"/>
                </a:defRPr>
              </a:lvl7pPr>
              <a:lvl8pPr marL="3429000" indent="-228600" algn="ctr" rtl="1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rgbClr val="FF0000"/>
                  </a:solidFill>
                  <a:latin typeface="Times New Roman" pitchFamily="18" charset="0"/>
                </a:defRPr>
              </a:lvl8pPr>
              <a:lvl9pPr marL="3886200" indent="-228600" algn="ctr" rtl="1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rgbClr val="FF0000"/>
                  </a:solidFill>
                  <a:latin typeface="Times New Roman" pitchFamily="18" charset="0"/>
                </a:defRPr>
              </a:lvl9pPr>
            </a:lstStyle>
            <a:p>
              <a:r>
                <a:rPr lang="en-US">
                  <a:solidFill>
                    <a:schemeClr val="tx1"/>
                  </a:solidFill>
                </a:rPr>
                <a:t>W-R = Ib/c?</a:t>
              </a:r>
            </a:p>
          </p:txBody>
        </p:sp>
      </p:grpSp>
      <p:sp>
        <p:nvSpPr>
          <p:cNvPr id="39949" name="Text Box 24"/>
          <p:cNvSpPr txBox="1">
            <a:spLocks noChangeArrowheads="1"/>
          </p:cNvSpPr>
          <p:nvPr/>
        </p:nvSpPr>
        <p:spPr bwMode="auto">
          <a:xfrm>
            <a:off x="3851275" y="5624513"/>
            <a:ext cx="11350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rgbClr val="FF0000"/>
                </a:solidFill>
                <a:latin typeface="Times New Roman" pitchFamily="18" charset="0"/>
              </a:defRPr>
            </a:lvl1pPr>
            <a:lvl2pPr marL="742950" indent="-285750">
              <a:defRPr sz="1600">
                <a:solidFill>
                  <a:srgbClr val="FF0000"/>
                </a:solidFill>
                <a:latin typeface="Times New Roman" pitchFamily="18" charset="0"/>
              </a:defRPr>
            </a:lvl2pPr>
            <a:lvl3pPr marL="1143000" indent="-228600">
              <a:defRPr sz="1600">
                <a:solidFill>
                  <a:srgbClr val="FF0000"/>
                </a:solidFill>
                <a:latin typeface="Times New Roman" pitchFamily="18" charset="0"/>
              </a:defRPr>
            </a:lvl3pPr>
            <a:lvl4pPr marL="1600200" indent="-228600">
              <a:defRPr sz="1600">
                <a:solidFill>
                  <a:srgbClr val="FF0000"/>
                </a:solidFill>
                <a:latin typeface="Times New Roman" pitchFamily="18" charset="0"/>
              </a:defRPr>
            </a:lvl4pPr>
            <a:lvl5pPr marL="2057400" indent="-228600">
              <a:defRPr sz="1600">
                <a:solidFill>
                  <a:srgbClr val="FF0000"/>
                </a:solidFill>
                <a:latin typeface="Times New Roman" pitchFamily="18" charset="0"/>
              </a:defRPr>
            </a:lvl5pPr>
            <a:lvl6pPr marL="2514600" indent="-228600" algn="ctr" rtl="1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itchFamily="18" charset="0"/>
              </a:defRPr>
            </a:lvl6pPr>
            <a:lvl7pPr marL="2971800" indent="-228600" algn="ctr" rtl="1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itchFamily="18" charset="0"/>
              </a:defRPr>
            </a:lvl7pPr>
            <a:lvl8pPr marL="3429000" indent="-228600" algn="ctr" rtl="1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itchFamily="18" charset="0"/>
              </a:defRPr>
            </a:lvl8pPr>
            <a:lvl9pPr marL="3886200" indent="-228600" algn="ctr" rtl="1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r>
              <a:rPr lang="en-US" sz="2000">
                <a:solidFill>
                  <a:schemeClr val="bg1"/>
                </a:solidFill>
              </a:rPr>
              <a:t>M: 25-30</a:t>
            </a:r>
          </a:p>
        </p:txBody>
      </p:sp>
      <p:pic>
        <p:nvPicPr>
          <p:cNvPr id="39950" name="Picture 25" descr="collapsa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3341688"/>
            <a:ext cx="935038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51" name="Text Box 26"/>
          <p:cNvSpPr txBox="1">
            <a:spLocks noChangeArrowheads="1"/>
          </p:cNvSpPr>
          <p:nvPr/>
        </p:nvSpPr>
        <p:spPr bwMode="auto">
          <a:xfrm>
            <a:off x="5203825" y="4076700"/>
            <a:ext cx="6048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rgbClr val="FF0000"/>
                </a:solidFill>
                <a:latin typeface="Times New Roman" pitchFamily="18" charset="0"/>
              </a:defRPr>
            </a:lvl1pPr>
            <a:lvl2pPr marL="742950" indent="-285750">
              <a:defRPr sz="1600">
                <a:solidFill>
                  <a:srgbClr val="FF0000"/>
                </a:solidFill>
                <a:latin typeface="Times New Roman" pitchFamily="18" charset="0"/>
              </a:defRPr>
            </a:lvl2pPr>
            <a:lvl3pPr marL="1143000" indent="-228600">
              <a:defRPr sz="1600">
                <a:solidFill>
                  <a:srgbClr val="FF0000"/>
                </a:solidFill>
                <a:latin typeface="Times New Roman" pitchFamily="18" charset="0"/>
              </a:defRPr>
            </a:lvl3pPr>
            <a:lvl4pPr marL="1600200" indent="-228600">
              <a:defRPr sz="1600">
                <a:solidFill>
                  <a:srgbClr val="FF0000"/>
                </a:solidFill>
                <a:latin typeface="Times New Roman" pitchFamily="18" charset="0"/>
              </a:defRPr>
            </a:lvl4pPr>
            <a:lvl5pPr marL="2057400" indent="-228600">
              <a:defRPr sz="1600">
                <a:solidFill>
                  <a:srgbClr val="FF0000"/>
                </a:solidFill>
                <a:latin typeface="Times New Roman" pitchFamily="18" charset="0"/>
              </a:defRPr>
            </a:lvl5pPr>
            <a:lvl6pPr marL="2514600" indent="-228600" algn="ctr" rtl="1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itchFamily="18" charset="0"/>
              </a:defRPr>
            </a:lvl6pPr>
            <a:lvl7pPr marL="2971800" indent="-228600" algn="ctr" rtl="1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itchFamily="18" charset="0"/>
              </a:defRPr>
            </a:lvl7pPr>
            <a:lvl8pPr marL="3429000" indent="-228600" algn="ctr" rtl="1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itchFamily="18" charset="0"/>
              </a:defRPr>
            </a:lvl8pPr>
            <a:lvl9pPr marL="3886200" indent="-228600" algn="ctr" rtl="1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r>
              <a:rPr lang="en-US">
                <a:solidFill>
                  <a:schemeClr val="tx1"/>
                </a:solidFill>
              </a:rPr>
              <a:t>GRB</a:t>
            </a:r>
          </a:p>
        </p:txBody>
      </p:sp>
      <p:sp>
        <p:nvSpPr>
          <p:cNvPr id="39952" name="Text Box 27"/>
          <p:cNvSpPr txBox="1">
            <a:spLocks noChangeArrowheads="1"/>
          </p:cNvSpPr>
          <p:nvPr/>
        </p:nvSpPr>
        <p:spPr bwMode="auto">
          <a:xfrm>
            <a:off x="4949825" y="5624513"/>
            <a:ext cx="11350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rgbClr val="FF0000"/>
                </a:solidFill>
                <a:latin typeface="Times New Roman" pitchFamily="18" charset="0"/>
              </a:defRPr>
            </a:lvl1pPr>
            <a:lvl2pPr marL="742950" indent="-285750">
              <a:defRPr sz="1600">
                <a:solidFill>
                  <a:srgbClr val="FF0000"/>
                </a:solidFill>
                <a:latin typeface="Times New Roman" pitchFamily="18" charset="0"/>
              </a:defRPr>
            </a:lvl2pPr>
            <a:lvl3pPr marL="1143000" indent="-228600">
              <a:defRPr sz="1600">
                <a:solidFill>
                  <a:srgbClr val="FF0000"/>
                </a:solidFill>
                <a:latin typeface="Times New Roman" pitchFamily="18" charset="0"/>
              </a:defRPr>
            </a:lvl3pPr>
            <a:lvl4pPr marL="1600200" indent="-228600">
              <a:defRPr sz="1600">
                <a:solidFill>
                  <a:srgbClr val="FF0000"/>
                </a:solidFill>
                <a:latin typeface="Times New Roman" pitchFamily="18" charset="0"/>
              </a:defRPr>
            </a:lvl4pPr>
            <a:lvl5pPr marL="2057400" indent="-228600">
              <a:defRPr sz="1600">
                <a:solidFill>
                  <a:srgbClr val="FF0000"/>
                </a:solidFill>
                <a:latin typeface="Times New Roman" pitchFamily="18" charset="0"/>
              </a:defRPr>
            </a:lvl5pPr>
            <a:lvl6pPr marL="2514600" indent="-228600" algn="ctr" rtl="1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itchFamily="18" charset="0"/>
              </a:defRPr>
            </a:lvl6pPr>
            <a:lvl7pPr marL="2971800" indent="-228600" algn="ctr" rtl="1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itchFamily="18" charset="0"/>
              </a:defRPr>
            </a:lvl7pPr>
            <a:lvl8pPr marL="3429000" indent="-228600" algn="ctr" rtl="1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itchFamily="18" charset="0"/>
              </a:defRPr>
            </a:lvl8pPr>
            <a:lvl9pPr marL="3886200" indent="-228600" algn="ctr" rtl="1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r>
              <a:rPr lang="en-US" sz="2000">
                <a:solidFill>
                  <a:schemeClr val="bg1"/>
                </a:solidFill>
              </a:rPr>
              <a:t>M: 40-50</a:t>
            </a:r>
          </a:p>
        </p:txBody>
      </p:sp>
      <p:grpSp>
        <p:nvGrpSpPr>
          <p:cNvPr id="39953" name="Group 28"/>
          <p:cNvGrpSpPr>
            <a:grpSpLocks/>
          </p:cNvGrpSpPr>
          <p:nvPr/>
        </p:nvGrpSpPr>
        <p:grpSpPr bwMode="auto">
          <a:xfrm>
            <a:off x="4446588" y="1700213"/>
            <a:ext cx="927100" cy="3744912"/>
            <a:chOff x="2801" y="1071"/>
            <a:chExt cx="584" cy="2359"/>
          </a:xfrm>
        </p:grpSpPr>
        <p:sp>
          <p:nvSpPr>
            <p:cNvPr id="39966" name="Line 29"/>
            <p:cNvSpPr>
              <a:spLocks noChangeShapeType="1"/>
            </p:cNvSpPr>
            <p:nvPr/>
          </p:nvSpPr>
          <p:spPr bwMode="auto">
            <a:xfrm>
              <a:off x="3107" y="1071"/>
              <a:ext cx="0" cy="2359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9967" name="Text Box 30"/>
            <p:cNvSpPr txBox="1">
              <a:spLocks noChangeArrowheads="1"/>
            </p:cNvSpPr>
            <p:nvPr/>
          </p:nvSpPr>
          <p:spPr bwMode="auto">
            <a:xfrm>
              <a:off x="2801" y="1100"/>
              <a:ext cx="58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algn="ctr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rgbClr val="FF0000"/>
                  </a:solidFill>
                  <a:latin typeface="Times New Roman" pitchFamily="18" charset="0"/>
                </a:defRPr>
              </a:lvl1pPr>
              <a:lvl2pPr marL="742950" indent="-285750">
                <a:defRPr sz="1600">
                  <a:solidFill>
                    <a:srgbClr val="FF0000"/>
                  </a:solidFill>
                  <a:latin typeface="Times New Roman" pitchFamily="18" charset="0"/>
                </a:defRPr>
              </a:lvl2pPr>
              <a:lvl3pPr marL="1143000" indent="-228600">
                <a:defRPr sz="1600">
                  <a:solidFill>
                    <a:srgbClr val="FF0000"/>
                  </a:solidFill>
                  <a:latin typeface="Times New Roman" pitchFamily="18" charset="0"/>
                </a:defRPr>
              </a:lvl3pPr>
              <a:lvl4pPr marL="1600200" indent="-228600">
                <a:defRPr sz="1600">
                  <a:solidFill>
                    <a:srgbClr val="FF0000"/>
                  </a:solidFill>
                  <a:latin typeface="Times New Roman" pitchFamily="18" charset="0"/>
                </a:defRPr>
              </a:lvl4pPr>
              <a:lvl5pPr marL="2057400" indent="-228600">
                <a:defRPr sz="1600">
                  <a:solidFill>
                    <a:srgbClr val="FF0000"/>
                  </a:solidFill>
                  <a:latin typeface="Times New Roman" pitchFamily="18" charset="0"/>
                </a:defRPr>
              </a:lvl5pPr>
              <a:lvl6pPr marL="2514600" indent="-228600" algn="ctr" rtl="1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rgbClr val="FF0000"/>
                  </a:solidFill>
                  <a:latin typeface="Times New Roman" pitchFamily="18" charset="0"/>
                </a:defRPr>
              </a:lvl6pPr>
              <a:lvl7pPr marL="2971800" indent="-228600" algn="ctr" rtl="1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rgbClr val="FF0000"/>
                  </a:solidFill>
                  <a:latin typeface="Times New Roman" pitchFamily="18" charset="0"/>
                </a:defRPr>
              </a:lvl7pPr>
              <a:lvl8pPr marL="3429000" indent="-228600" algn="ctr" rtl="1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rgbClr val="FF0000"/>
                  </a:solidFill>
                  <a:latin typeface="Times New Roman" pitchFamily="18" charset="0"/>
                </a:defRPr>
              </a:lvl8pPr>
              <a:lvl9pPr marL="3886200" indent="-228600" algn="ctr" rtl="1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rgbClr val="FF0000"/>
                  </a:solidFill>
                  <a:latin typeface="Times New Roman" pitchFamily="18" charset="0"/>
                </a:defRPr>
              </a:lvl9pPr>
            </a:lstStyle>
            <a:p>
              <a:r>
                <a:rPr lang="en-US"/>
                <a:t>NS    BH</a:t>
              </a:r>
            </a:p>
          </p:txBody>
        </p:sp>
      </p:grpSp>
      <p:pic>
        <p:nvPicPr>
          <p:cNvPr id="39954" name="Picture 31" descr="eta-bi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3789363"/>
            <a:ext cx="1008062" cy="78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55" name="Text Box 32"/>
          <p:cNvSpPr txBox="1">
            <a:spLocks noChangeArrowheads="1"/>
          </p:cNvSpPr>
          <p:nvPr/>
        </p:nvSpPr>
        <p:spPr bwMode="auto">
          <a:xfrm>
            <a:off x="6218238" y="4532313"/>
            <a:ext cx="7381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rgbClr val="FF0000"/>
                </a:solidFill>
                <a:latin typeface="Times New Roman" pitchFamily="18" charset="0"/>
              </a:defRPr>
            </a:lvl1pPr>
            <a:lvl2pPr marL="742950" indent="-285750">
              <a:defRPr sz="1600">
                <a:solidFill>
                  <a:srgbClr val="FF0000"/>
                </a:solidFill>
                <a:latin typeface="Times New Roman" pitchFamily="18" charset="0"/>
              </a:defRPr>
            </a:lvl2pPr>
            <a:lvl3pPr marL="1143000" indent="-228600">
              <a:defRPr sz="1600">
                <a:solidFill>
                  <a:srgbClr val="FF0000"/>
                </a:solidFill>
                <a:latin typeface="Times New Roman" pitchFamily="18" charset="0"/>
              </a:defRPr>
            </a:lvl3pPr>
            <a:lvl4pPr marL="1600200" indent="-228600">
              <a:defRPr sz="1600">
                <a:solidFill>
                  <a:srgbClr val="FF0000"/>
                </a:solidFill>
                <a:latin typeface="Times New Roman" pitchFamily="18" charset="0"/>
              </a:defRPr>
            </a:lvl4pPr>
            <a:lvl5pPr marL="2057400" indent="-228600">
              <a:defRPr sz="1600">
                <a:solidFill>
                  <a:srgbClr val="FF0000"/>
                </a:solidFill>
                <a:latin typeface="Times New Roman" pitchFamily="18" charset="0"/>
              </a:defRPr>
            </a:lvl5pPr>
            <a:lvl6pPr marL="2514600" indent="-228600" algn="ctr" rtl="1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itchFamily="18" charset="0"/>
              </a:defRPr>
            </a:lvl6pPr>
            <a:lvl7pPr marL="2971800" indent="-228600" algn="ctr" rtl="1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itchFamily="18" charset="0"/>
              </a:defRPr>
            </a:lvl7pPr>
            <a:lvl8pPr marL="3429000" indent="-228600" algn="ctr" rtl="1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itchFamily="18" charset="0"/>
              </a:defRPr>
            </a:lvl8pPr>
            <a:lvl9pPr marL="3886200" indent="-228600" algn="ctr" rtl="1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r>
              <a:rPr lang="en-US">
                <a:solidFill>
                  <a:schemeClr val="tx1"/>
                </a:solidFill>
              </a:rPr>
              <a:t>SN IIn</a:t>
            </a:r>
          </a:p>
        </p:txBody>
      </p:sp>
      <p:sp>
        <p:nvSpPr>
          <p:cNvPr id="39956" name="Text Box 33"/>
          <p:cNvSpPr txBox="1">
            <a:spLocks noChangeArrowheads="1"/>
          </p:cNvSpPr>
          <p:nvPr/>
        </p:nvSpPr>
        <p:spPr bwMode="auto">
          <a:xfrm>
            <a:off x="6046788" y="5624513"/>
            <a:ext cx="12620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rgbClr val="FF0000"/>
                </a:solidFill>
                <a:latin typeface="Times New Roman" pitchFamily="18" charset="0"/>
              </a:defRPr>
            </a:lvl1pPr>
            <a:lvl2pPr marL="742950" indent="-285750">
              <a:defRPr sz="1600">
                <a:solidFill>
                  <a:srgbClr val="FF0000"/>
                </a:solidFill>
                <a:latin typeface="Times New Roman" pitchFamily="18" charset="0"/>
              </a:defRPr>
            </a:lvl2pPr>
            <a:lvl3pPr marL="1143000" indent="-228600">
              <a:defRPr sz="1600">
                <a:solidFill>
                  <a:srgbClr val="FF0000"/>
                </a:solidFill>
                <a:latin typeface="Times New Roman" pitchFamily="18" charset="0"/>
              </a:defRPr>
            </a:lvl3pPr>
            <a:lvl4pPr marL="1600200" indent="-228600">
              <a:defRPr sz="1600">
                <a:solidFill>
                  <a:srgbClr val="FF0000"/>
                </a:solidFill>
                <a:latin typeface="Times New Roman" pitchFamily="18" charset="0"/>
              </a:defRPr>
            </a:lvl4pPr>
            <a:lvl5pPr marL="2057400" indent="-228600">
              <a:defRPr sz="1600">
                <a:solidFill>
                  <a:srgbClr val="FF0000"/>
                </a:solidFill>
                <a:latin typeface="Times New Roman" pitchFamily="18" charset="0"/>
              </a:defRPr>
            </a:lvl5pPr>
            <a:lvl6pPr marL="2514600" indent="-228600" algn="ctr" rtl="1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itchFamily="18" charset="0"/>
              </a:defRPr>
            </a:lvl6pPr>
            <a:lvl7pPr marL="2971800" indent="-228600" algn="ctr" rtl="1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itchFamily="18" charset="0"/>
              </a:defRPr>
            </a:lvl7pPr>
            <a:lvl8pPr marL="3429000" indent="-228600" algn="ctr" rtl="1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itchFamily="18" charset="0"/>
              </a:defRPr>
            </a:lvl8pPr>
            <a:lvl9pPr marL="3886200" indent="-228600" algn="ctr" rtl="1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r>
              <a:rPr lang="en-US" sz="2000">
                <a:solidFill>
                  <a:schemeClr val="bg1"/>
                </a:solidFill>
              </a:rPr>
              <a:t>M: 50-150</a:t>
            </a:r>
          </a:p>
        </p:txBody>
      </p:sp>
      <p:pic>
        <p:nvPicPr>
          <p:cNvPr id="39957" name="Picture 3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4365625"/>
            <a:ext cx="1116012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</p:pic>
      <p:sp>
        <p:nvSpPr>
          <p:cNvPr id="39958" name="Text Box 35"/>
          <p:cNvSpPr txBox="1">
            <a:spLocks noChangeArrowheads="1"/>
          </p:cNvSpPr>
          <p:nvPr/>
        </p:nvSpPr>
        <p:spPr bwMode="auto">
          <a:xfrm>
            <a:off x="7356475" y="5157788"/>
            <a:ext cx="7715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rgbClr val="FF0000"/>
                </a:solidFill>
                <a:latin typeface="Times New Roman" pitchFamily="18" charset="0"/>
              </a:defRPr>
            </a:lvl1pPr>
            <a:lvl2pPr marL="742950" indent="-285750">
              <a:defRPr sz="1600">
                <a:solidFill>
                  <a:srgbClr val="FF0000"/>
                </a:solidFill>
                <a:latin typeface="Times New Roman" pitchFamily="18" charset="0"/>
              </a:defRPr>
            </a:lvl2pPr>
            <a:lvl3pPr marL="1143000" indent="-228600">
              <a:defRPr sz="1600">
                <a:solidFill>
                  <a:srgbClr val="FF0000"/>
                </a:solidFill>
                <a:latin typeface="Times New Roman" pitchFamily="18" charset="0"/>
              </a:defRPr>
            </a:lvl3pPr>
            <a:lvl4pPr marL="1600200" indent="-228600">
              <a:defRPr sz="1600">
                <a:solidFill>
                  <a:srgbClr val="FF0000"/>
                </a:solidFill>
                <a:latin typeface="Times New Roman" pitchFamily="18" charset="0"/>
              </a:defRPr>
            </a:lvl4pPr>
            <a:lvl5pPr marL="2057400" indent="-228600">
              <a:defRPr sz="1600">
                <a:solidFill>
                  <a:srgbClr val="FF0000"/>
                </a:solidFill>
                <a:latin typeface="Times New Roman" pitchFamily="18" charset="0"/>
              </a:defRPr>
            </a:lvl5pPr>
            <a:lvl6pPr marL="2514600" indent="-228600" algn="ctr" rtl="1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itchFamily="18" charset="0"/>
              </a:defRPr>
            </a:lvl6pPr>
            <a:lvl7pPr marL="2971800" indent="-228600" algn="ctr" rtl="1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itchFamily="18" charset="0"/>
              </a:defRPr>
            </a:lvl7pPr>
            <a:lvl8pPr marL="3429000" indent="-228600" algn="ctr" rtl="1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itchFamily="18" charset="0"/>
              </a:defRPr>
            </a:lvl8pPr>
            <a:lvl9pPr marL="3886200" indent="-228600" algn="ctr" rtl="1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r>
              <a:rPr lang="en-US">
                <a:solidFill>
                  <a:schemeClr val="tx1"/>
                </a:solidFill>
              </a:rPr>
              <a:t>PI SNe</a:t>
            </a:r>
          </a:p>
        </p:txBody>
      </p:sp>
      <p:sp>
        <p:nvSpPr>
          <p:cNvPr id="39959" name="Text Box 36"/>
          <p:cNvSpPr txBox="1">
            <a:spLocks noChangeArrowheads="1"/>
          </p:cNvSpPr>
          <p:nvPr/>
        </p:nvSpPr>
        <p:spPr bwMode="auto">
          <a:xfrm>
            <a:off x="7235825" y="5624513"/>
            <a:ext cx="9969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rgbClr val="FF0000"/>
                </a:solidFill>
                <a:latin typeface="Times New Roman" pitchFamily="18" charset="0"/>
              </a:defRPr>
            </a:lvl1pPr>
            <a:lvl2pPr marL="742950" indent="-285750">
              <a:defRPr sz="1600">
                <a:solidFill>
                  <a:srgbClr val="FF0000"/>
                </a:solidFill>
                <a:latin typeface="Times New Roman" pitchFamily="18" charset="0"/>
              </a:defRPr>
            </a:lvl2pPr>
            <a:lvl3pPr marL="1143000" indent="-228600">
              <a:defRPr sz="1600">
                <a:solidFill>
                  <a:srgbClr val="FF0000"/>
                </a:solidFill>
                <a:latin typeface="Times New Roman" pitchFamily="18" charset="0"/>
              </a:defRPr>
            </a:lvl3pPr>
            <a:lvl4pPr marL="1600200" indent="-228600">
              <a:defRPr sz="1600">
                <a:solidFill>
                  <a:srgbClr val="FF0000"/>
                </a:solidFill>
                <a:latin typeface="Times New Roman" pitchFamily="18" charset="0"/>
              </a:defRPr>
            </a:lvl4pPr>
            <a:lvl5pPr marL="2057400" indent="-228600">
              <a:defRPr sz="1600">
                <a:solidFill>
                  <a:srgbClr val="FF0000"/>
                </a:solidFill>
                <a:latin typeface="Times New Roman" pitchFamily="18" charset="0"/>
              </a:defRPr>
            </a:lvl5pPr>
            <a:lvl6pPr marL="2514600" indent="-228600" algn="ctr" rtl="1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itchFamily="18" charset="0"/>
              </a:defRPr>
            </a:lvl6pPr>
            <a:lvl7pPr marL="2971800" indent="-228600" algn="ctr" rtl="1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itchFamily="18" charset="0"/>
              </a:defRPr>
            </a:lvl7pPr>
            <a:lvl8pPr marL="3429000" indent="-228600" algn="ctr" rtl="1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itchFamily="18" charset="0"/>
              </a:defRPr>
            </a:lvl8pPr>
            <a:lvl9pPr marL="3886200" indent="-228600" algn="ctr" rtl="1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r>
              <a:rPr lang="en-US" sz="2000">
                <a:solidFill>
                  <a:schemeClr val="bg1"/>
                </a:solidFill>
              </a:rPr>
              <a:t>M&gt; 150</a:t>
            </a:r>
          </a:p>
        </p:txBody>
      </p:sp>
      <p:grpSp>
        <p:nvGrpSpPr>
          <p:cNvPr id="39960" name="Group 40"/>
          <p:cNvGrpSpPr>
            <a:grpSpLocks/>
          </p:cNvGrpSpPr>
          <p:nvPr/>
        </p:nvGrpSpPr>
        <p:grpSpPr bwMode="auto">
          <a:xfrm>
            <a:off x="6659563" y="1700213"/>
            <a:ext cx="1635125" cy="3744912"/>
            <a:chOff x="4195" y="1071"/>
            <a:chExt cx="1030" cy="2359"/>
          </a:xfrm>
        </p:grpSpPr>
        <p:sp>
          <p:nvSpPr>
            <p:cNvPr id="39964" name="Line 38"/>
            <p:cNvSpPr>
              <a:spLocks noChangeShapeType="1"/>
            </p:cNvSpPr>
            <p:nvPr/>
          </p:nvSpPr>
          <p:spPr bwMode="auto">
            <a:xfrm>
              <a:off x="4497" y="1071"/>
              <a:ext cx="0" cy="2359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9965" name="Text Box 39"/>
            <p:cNvSpPr txBox="1">
              <a:spLocks noChangeArrowheads="1"/>
            </p:cNvSpPr>
            <p:nvPr/>
          </p:nvSpPr>
          <p:spPr bwMode="auto">
            <a:xfrm>
              <a:off x="4195" y="1100"/>
              <a:ext cx="103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algn="ctr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rgbClr val="FF0000"/>
                  </a:solidFill>
                  <a:latin typeface="Times New Roman" pitchFamily="18" charset="0"/>
                </a:defRPr>
              </a:lvl1pPr>
              <a:lvl2pPr marL="742950" indent="-285750">
                <a:defRPr sz="1600">
                  <a:solidFill>
                    <a:srgbClr val="FF0000"/>
                  </a:solidFill>
                  <a:latin typeface="Times New Roman" pitchFamily="18" charset="0"/>
                </a:defRPr>
              </a:lvl2pPr>
              <a:lvl3pPr marL="1143000" indent="-228600">
                <a:defRPr sz="1600">
                  <a:solidFill>
                    <a:srgbClr val="FF0000"/>
                  </a:solidFill>
                  <a:latin typeface="Times New Roman" pitchFamily="18" charset="0"/>
                </a:defRPr>
              </a:lvl3pPr>
              <a:lvl4pPr marL="1600200" indent="-228600">
                <a:defRPr sz="1600">
                  <a:solidFill>
                    <a:srgbClr val="FF0000"/>
                  </a:solidFill>
                  <a:latin typeface="Times New Roman" pitchFamily="18" charset="0"/>
                </a:defRPr>
              </a:lvl4pPr>
              <a:lvl5pPr marL="2057400" indent="-228600">
                <a:defRPr sz="1600">
                  <a:solidFill>
                    <a:srgbClr val="FF0000"/>
                  </a:solidFill>
                  <a:latin typeface="Times New Roman" pitchFamily="18" charset="0"/>
                </a:defRPr>
              </a:lvl5pPr>
              <a:lvl6pPr marL="2514600" indent="-228600" algn="ctr" rtl="1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rgbClr val="FF0000"/>
                  </a:solidFill>
                  <a:latin typeface="Times New Roman" pitchFamily="18" charset="0"/>
                </a:defRPr>
              </a:lvl6pPr>
              <a:lvl7pPr marL="2971800" indent="-228600" algn="ctr" rtl="1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rgbClr val="FF0000"/>
                  </a:solidFill>
                  <a:latin typeface="Times New Roman" pitchFamily="18" charset="0"/>
                </a:defRPr>
              </a:lvl7pPr>
              <a:lvl8pPr marL="3429000" indent="-228600" algn="ctr" rtl="1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rgbClr val="FF0000"/>
                  </a:solidFill>
                  <a:latin typeface="Times New Roman" pitchFamily="18" charset="0"/>
                </a:defRPr>
              </a:lvl8pPr>
              <a:lvl9pPr marL="3886200" indent="-228600" algn="ctr" rtl="1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rgbClr val="FF0000"/>
                  </a:solidFill>
                  <a:latin typeface="Times New Roman" pitchFamily="18" charset="0"/>
                </a:defRPr>
              </a:lvl9pPr>
            </a:lstStyle>
            <a:p>
              <a:r>
                <a:rPr lang="en-US"/>
                <a:t>BH    No remnant</a:t>
              </a:r>
            </a:p>
          </p:txBody>
        </p:sp>
      </p:grpSp>
      <p:grpSp>
        <p:nvGrpSpPr>
          <p:cNvPr id="39961" name="Group 28"/>
          <p:cNvGrpSpPr>
            <a:grpSpLocks/>
          </p:cNvGrpSpPr>
          <p:nvPr/>
        </p:nvGrpSpPr>
        <p:grpSpPr bwMode="auto">
          <a:xfrm>
            <a:off x="1130300" y="1700213"/>
            <a:ext cx="912813" cy="3744912"/>
            <a:chOff x="2805" y="1071"/>
            <a:chExt cx="575" cy="2359"/>
          </a:xfrm>
        </p:grpSpPr>
        <p:sp>
          <p:nvSpPr>
            <p:cNvPr id="39962" name="Line 29"/>
            <p:cNvSpPr>
              <a:spLocks noChangeShapeType="1"/>
            </p:cNvSpPr>
            <p:nvPr/>
          </p:nvSpPr>
          <p:spPr bwMode="auto">
            <a:xfrm>
              <a:off x="3107" y="1071"/>
              <a:ext cx="0" cy="2359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9963" name="Text Box 30"/>
            <p:cNvSpPr txBox="1">
              <a:spLocks noChangeArrowheads="1"/>
            </p:cNvSpPr>
            <p:nvPr/>
          </p:nvSpPr>
          <p:spPr bwMode="auto">
            <a:xfrm>
              <a:off x="2805" y="1100"/>
              <a:ext cx="575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algn="ctr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rgbClr val="FF0000"/>
                  </a:solidFill>
                  <a:latin typeface="Times New Roman" pitchFamily="18" charset="0"/>
                </a:defRPr>
              </a:lvl1pPr>
              <a:lvl2pPr marL="742950" indent="-285750">
                <a:defRPr sz="1600">
                  <a:solidFill>
                    <a:srgbClr val="FF0000"/>
                  </a:solidFill>
                  <a:latin typeface="Times New Roman" pitchFamily="18" charset="0"/>
                </a:defRPr>
              </a:lvl2pPr>
              <a:lvl3pPr marL="1143000" indent="-228600">
                <a:defRPr sz="1600">
                  <a:solidFill>
                    <a:srgbClr val="FF0000"/>
                  </a:solidFill>
                  <a:latin typeface="Times New Roman" pitchFamily="18" charset="0"/>
                </a:defRPr>
              </a:lvl3pPr>
              <a:lvl4pPr marL="1600200" indent="-228600">
                <a:defRPr sz="1600">
                  <a:solidFill>
                    <a:srgbClr val="FF0000"/>
                  </a:solidFill>
                  <a:latin typeface="Times New Roman" pitchFamily="18" charset="0"/>
                </a:defRPr>
              </a:lvl4pPr>
              <a:lvl5pPr marL="2057400" indent="-228600">
                <a:defRPr sz="1600">
                  <a:solidFill>
                    <a:srgbClr val="FF0000"/>
                  </a:solidFill>
                  <a:latin typeface="Times New Roman" pitchFamily="18" charset="0"/>
                </a:defRPr>
              </a:lvl5pPr>
              <a:lvl6pPr marL="2514600" indent="-228600" algn="ctr" rtl="1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rgbClr val="FF0000"/>
                  </a:solidFill>
                  <a:latin typeface="Times New Roman" pitchFamily="18" charset="0"/>
                </a:defRPr>
              </a:lvl6pPr>
              <a:lvl7pPr marL="2971800" indent="-228600" algn="ctr" rtl="1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rgbClr val="FF0000"/>
                  </a:solidFill>
                  <a:latin typeface="Times New Roman" pitchFamily="18" charset="0"/>
                </a:defRPr>
              </a:lvl7pPr>
              <a:lvl8pPr marL="3429000" indent="-228600" algn="ctr" rtl="1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rgbClr val="FF0000"/>
                  </a:solidFill>
                  <a:latin typeface="Times New Roman" pitchFamily="18" charset="0"/>
                </a:defRPr>
              </a:lvl8pPr>
              <a:lvl9pPr marL="3886200" indent="-228600" algn="ctr" rtl="1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rgbClr val="FF0000"/>
                  </a:solidFill>
                  <a:latin typeface="Times New Roman" pitchFamily="18" charset="0"/>
                </a:defRPr>
              </a:lvl9pPr>
            </a:lstStyle>
            <a:p>
              <a:r>
                <a:rPr lang="en-US"/>
                <a:t>NS    NS</a:t>
              </a:r>
            </a:p>
          </p:txBody>
        </p:sp>
      </p:grpSp>
      <p:sp>
        <p:nvSpPr>
          <p:cNvPr id="36" name="Text Box 6"/>
          <p:cNvSpPr txBox="1">
            <a:spLocks noChangeArrowheads="1"/>
          </p:cNvSpPr>
          <p:nvPr/>
        </p:nvSpPr>
        <p:spPr bwMode="auto">
          <a:xfrm>
            <a:off x="633413" y="2372370"/>
            <a:ext cx="842962" cy="336550"/>
          </a:xfrm>
          <a:prstGeom prst="rect">
            <a:avLst/>
          </a:prstGeom>
          <a:noFill/>
          <a:ln w="57150" algn="ctr">
            <a:noFill/>
            <a:prstDash val="sysDot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EC SN?</a:t>
            </a:r>
          </a:p>
        </p:txBody>
      </p:sp>
      <p:sp>
        <p:nvSpPr>
          <p:cNvPr id="37" name="Text Box 10"/>
          <p:cNvSpPr txBox="1">
            <a:spLocks noChangeArrowheads="1"/>
          </p:cNvSpPr>
          <p:nvPr/>
        </p:nvSpPr>
        <p:spPr bwMode="auto">
          <a:xfrm>
            <a:off x="769938" y="2948434"/>
            <a:ext cx="533400" cy="336550"/>
          </a:xfrm>
          <a:prstGeom prst="rect">
            <a:avLst/>
          </a:prstGeom>
          <a:noFill/>
          <a:ln w="57150" algn="ctr">
            <a:noFill/>
            <a:prstDash val="sysDot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1"/>
            <a:r>
              <a:rPr lang="en-US" sz="1600" dirty="0">
                <a:solidFill>
                  <a:schemeClr val="tx1"/>
                </a:solidFill>
              </a:rPr>
              <a:t>AIC</a:t>
            </a:r>
          </a:p>
        </p:txBody>
      </p:sp>
      <p:sp>
        <p:nvSpPr>
          <p:cNvPr id="38" name="Text Box 12"/>
          <p:cNvSpPr txBox="1">
            <a:spLocks noChangeArrowheads="1"/>
          </p:cNvSpPr>
          <p:nvPr/>
        </p:nvSpPr>
        <p:spPr bwMode="auto">
          <a:xfrm>
            <a:off x="3053685" y="4365104"/>
            <a:ext cx="58221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rgbClr val="FF0000"/>
                </a:solidFill>
                <a:latin typeface="Times New Roman" pitchFamily="18" charset="0"/>
              </a:defRPr>
            </a:lvl1pPr>
            <a:lvl2pPr marL="742950" indent="-285750">
              <a:defRPr sz="1600">
                <a:solidFill>
                  <a:srgbClr val="FF0000"/>
                </a:solidFill>
                <a:latin typeface="Times New Roman" pitchFamily="18" charset="0"/>
              </a:defRPr>
            </a:lvl2pPr>
            <a:lvl3pPr marL="1143000" indent="-228600">
              <a:defRPr sz="1600">
                <a:solidFill>
                  <a:srgbClr val="FF0000"/>
                </a:solidFill>
                <a:latin typeface="Times New Roman" pitchFamily="18" charset="0"/>
              </a:defRPr>
            </a:lvl3pPr>
            <a:lvl4pPr marL="1600200" indent="-228600">
              <a:defRPr sz="1600">
                <a:solidFill>
                  <a:srgbClr val="FF0000"/>
                </a:solidFill>
                <a:latin typeface="Times New Roman" pitchFamily="18" charset="0"/>
              </a:defRPr>
            </a:lvl4pPr>
            <a:lvl5pPr marL="2057400" indent="-228600">
              <a:defRPr sz="1600">
                <a:solidFill>
                  <a:srgbClr val="FF0000"/>
                </a:solidFill>
                <a:latin typeface="Times New Roman" pitchFamily="18" charset="0"/>
              </a:defRPr>
            </a:lvl5pPr>
            <a:lvl6pPr marL="2514600" indent="-228600" algn="ctr" rtl="1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itchFamily="18" charset="0"/>
              </a:defRPr>
            </a:lvl6pPr>
            <a:lvl7pPr marL="2971800" indent="-228600" algn="ctr" rtl="1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itchFamily="18" charset="0"/>
              </a:defRPr>
            </a:lvl7pPr>
            <a:lvl8pPr marL="3429000" indent="-228600" algn="ctr" rtl="1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itchFamily="18" charset="0"/>
              </a:defRPr>
            </a:lvl8pPr>
            <a:lvl9pPr marL="3886200" indent="-228600" algn="ctr" rtl="1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r>
              <a:rPr lang="en-US" dirty="0" smtClean="0">
                <a:solidFill>
                  <a:schemeClr val="tx1"/>
                </a:solidFill>
              </a:rPr>
              <a:t>BSG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9" name="Picture 9" descr="whitedwarfscollide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5327" y="3284984"/>
            <a:ext cx="922337" cy="616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03836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640"/>
            <a:ext cx="8929688" cy="1143000"/>
          </a:xfrm>
        </p:spPr>
        <p:txBody>
          <a:bodyPr/>
          <a:lstStyle/>
          <a:p>
            <a:pPr rtl="0"/>
            <a:r>
              <a:rPr lang="en-US" sz="3200" dirty="0" smtClean="0">
                <a:solidFill>
                  <a:srgbClr val="FFFF00"/>
                </a:solidFill>
              </a:rPr>
              <a:t>Dwarf and giant galaxies: </a:t>
            </a:r>
            <a:br>
              <a:rPr lang="en-US" sz="3200" dirty="0" smtClean="0">
                <a:solidFill>
                  <a:srgbClr val="FFFF00"/>
                </a:solidFill>
              </a:rPr>
            </a:br>
            <a:r>
              <a:rPr lang="en-US" sz="3200" dirty="0" smtClean="0">
                <a:solidFill>
                  <a:srgbClr val="FFFF00"/>
                </a:solidFill>
              </a:rPr>
              <a:t>different populations of massive star explosions</a:t>
            </a:r>
            <a:br>
              <a:rPr lang="en-US" sz="3200" dirty="0" smtClean="0">
                <a:solidFill>
                  <a:srgbClr val="FFFF00"/>
                </a:solidFill>
              </a:rPr>
            </a:br>
            <a:r>
              <a:rPr lang="en-US" sz="2400" dirty="0" smtClean="0">
                <a:solidFill>
                  <a:srgbClr val="FFFF00"/>
                </a:solidFill>
              </a:rPr>
              <a:t>(</a:t>
            </a:r>
            <a:r>
              <a:rPr lang="en-US" sz="2400" dirty="0" err="1" smtClean="0">
                <a:solidFill>
                  <a:srgbClr val="FFFF00"/>
                </a:solidFill>
              </a:rPr>
              <a:t>Arcavi</a:t>
            </a:r>
            <a:r>
              <a:rPr lang="en-US" sz="2400" dirty="0" smtClean="0">
                <a:solidFill>
                  <a:srgbClr val="FFFF00"/>
                </a:solidFill>
              </a:rPr>
              <a:t> et al. 2010)</a:t>
            </a:r>
            <a:endParaRPr lang="en-US" sz="2400" dirty="0" smtClean="0">
              <a:solidFill>
                <a:srgbClr val="FFFF00"/>
              </a:solidFill>
              <a:latin typeface="Georgia" pitchFamily="18" charset="0"/>
            </a:endParaRPr>
          </a:p>
        </p:txBody>
      </p:sp>
      <p:sp>
        <p:nvSpPr>
          <p:cNvPr id="19459" name="TextBox 5"/>
          <p:cNvSpPr txBox="1">
            <a:spLocks noChangeArrowheads="1"/>
          </p:cNvSpPr>
          <p:nvPr/>
        </p:nvSpPr>
        <p:spPr bwMode="auto">
          <a:xfrm>
            <a:off x="198438" y="6181725"/>
            <a:ext cx="425212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err="1" smtClean="0"/>
              <a:t>Arcavi</a:t>
            </a:r>
            <a:r>
              <a:rPr lang="en-US" dirty="0" smtClean="0"/>
              <a:t> et al. 2010, </a:t>
            </a:r>
            <a:r>
              <a:rPr lang="en-US" dirty="0" err="1" smtClean="0"/>
              <a:t>ApJ</a:t>
            </a:r>
            <a:r>
              <a:rPr lang="en-US" dirty="0" smtClean="0"/>
              <a:t>, 721, 777</a:t>
            </a:r>
            <a:endParaRPr lang="en-US" dirty="0"/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1807617"/>
            <a:ext cx="7966075" cy="4357687"/>
          </a:xfrm>
          <a:prstGeom prst="rect">
            <a:avLst/>
          </a:prstGeom>
          <a:noFill/>
          <a:ln w="57150" algn="ctr">
            <a:noFill/>
            <a:prstDash val="sysDot"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640"/>
            <a:ext cx="8929688" cy="1143000"/>
          </a:xfrm>
        </p:spPr>
        <p:txBody>
          <a:bodyPr/>
          <a:lstStyle/>
          <a:p>
            <a:pPr rtl="0"/>
            <a:r>
              <a:rPr lang="en-US" sz="3200" dirty="0" err="1" smtClean="0">
                <a:solidFill>
                  <a:srgbClr val="FFFF00"/>
                </a:solidFill>
              </a:rPr>
              <a:t>Superluminous</a:t>
            </a:r>
            <a:r>
              <a:rPr lang="en-US" sz="3200" dirty="0" smtClean="0">
                <a:solidFill>
                  <a:srgbClr val="FFFF00"/>
                </a:solidFill>
              </a:rPr>
              <a:t> Supernovae (</a:t>
            </a:r>
            <a:r>
              <a:rPr lang="en-US" sz="3200" dirty="0" err="1" smtClean="0">
                <a:solidFill>
                  <a:srgbClr val="FFFF00"/>
                </a:solidFill>
              </a:rPr>
              <a:t>SLSNe</a:t>
            </a:r>
            <a:r>
              <a:rPr lang="en-US" sz="3200" dirty="0" smtClean="0">
                <a:solidFill>
                  <a:srgbClr val="FFFF00"/>
                </a:solidFill>
              </a:rPr>
              <a:t>)</a:t>
            </a:r>
            <a:endParaRPr lang="en-US" sz="2400" dirty="0" smtClean="0">
              <a:solidFill>
                <a:srgbClr val="FFFF00"/>
              </a:solidFill>
              <a:latin typeface="Georgia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268760"/>
            <a:ext cx="6784429" cy="5116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87624" y="6021288"/>
            <a:ext cx="21326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Gal-Yam 2012, Science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640"/>
            <a:ext cx="8929688" cy="1143000"/>
          </a:xfrm>
        </p:spPr>
        <p:txBody>
          <a:bodyPr/>
          <a:lstStyle/>
          <a:p>
            <a:pPr rtl="0"/>
            <a:r>
              <a:rPr lang="en-US" sz="3200" dirty="0" smtClean="0">
                <a:solidFill>
                  <a:srgbClr val="FFFF00"/>
                </a:solidFill>
              </a:rPr>
              <a:t>The Weizmann Institute of Science Experimental Astrophysics Spectroscopy System (WISEASS)</a:t>
            </a:r>
            <a:endParaRPr lang="en-US" sz="2400" dirty="0" smtClean="0">
              <a:solidFill>
                <a:srgbClr val="FFFF00"/>
              </a:solidFill>
              <a:latin typeface="Georgia" pitchFamily="18" charset="0"/>
            </a:endParaRPr>
          </a:p>
        </p:txBody>
      </p:sp>
      <p:pic>
        <p:nvPicPr>
          <p:cNvPr id="4" name="Picture 3" descr="Screenshot-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8458" y="1507604"/>
            <a:ext cx="7797958" cy="48737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640"/>
            <a:ext cx="8929688" cy="1143000"/>
          </a:xfrm>
        </p:spPr>
        <p:txBody>
          <a:bodyPr/>
          <a:lstStyle/>
          <a:p>
            <a:pPr rtl="0"/>
            <a:r>
              <a:rPr lang="en-US" sz="3200" dirty="0" smtClean="0">
                <a:solidFill>
                  <a:srgbClr val="FFFF00"/>
                </a:solidFill>
              </a:rPr>
              <a:t>The Weizmann Institute of Science Experimental Astrophysics Spectroscopy System (WISEASS)</a:t>
            </a:r>
            <a:endParaRPr lang="en-US" sz="2400" dirty="0" smtClean="0">
              <a:solidFill>
                <a:srgbClr val="FFFF00"/>
              </a:solidFill>
              <a:latin typeface="Georgia" pitchFamily="18" charset="0"/>
            </a:endParaRPr>
          </a:p>
        </p:txBody>
      </p:sp>
      <p:pic>
        <p:nvPicPr>
          <p:cNvPr id="5" name="Picture 4" descr="Screenshot-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484784"/>
            <a:ext cx="7834470" cy="4896544"/>
          </a:xfrm>
          <a:prstGeom prst="rect">
            <a:avLst/>
          </a:prstGeom>
        </p:spPr>
      </p:pic>
      <p:pic>
        <p:nvPicPr>
          <p:cNvPr id="6" name="Picture 5" descr="Screenshot-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1484784"/>
            <a:ext cx="7848872" cy="49055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640"/>
            <a:ext cx="8929688" cy="1143000"/>
          </a:xfrm>
        </p:spPr>
        <p:txBody>
          <a:bodyPr/>
          <a:lstStyle/>
          <a:p>
            <a:pPr rtl="0"/>
            <a:r>
              <a:rPr lang="en-US" sz="3200" dirty="0" smtClean="0">
                <a:solidFill>
                  <a:srgbClr val="FFFF00"/>
                </a:solidFill>
              </a:rPr>
              <a:t>The Weizmann Institute of Science Experimental Astrophysics Spectroscopy System (WISEASS)</a:t>
            </a:r>
            <a:endParaRPr lang="en-US" sz="2400" dirty="0" smtClean="0">
              <a:solidFill>
                <a:srgbClr val="FFFF00"/>
              </a:solidFill>
              <a:latin typeface="Georgia" pitchFamily="18" charset="0"/>
            </a:endParaRPr>
          </a:p>
        </p:txBody>
      </p:sp>
      <p:pic>
        <p:nvPicPr>
          <p:cNvPr id="8" name="Picture 7" descr="Screenshot-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403774"/>
            <a:ext cx="7812360" cy="4882725"/>
          </a:xfrm>
          <a:prstGeom prst="rect">
            <a:avLst/>
          </a:prstGeom>
        </p:spPr>
      </p:pic>
      <p:pic>
        <p:nvPicPr>
          <p:cNvPr id="9" name="Picture 8" descr="Screenshot-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1412776"/>
            <a:ext cx="7776864" cy="4860540"/>
          </a:xfrm>
          <a:prstGeom prst="rect">
            <a:avLst/>
          </a:prstGeom>
        </p:spPr>
      </p:pic>
      <p:pic>
        <p:nvPicPr>
          <p:cNvPr id="10" name="Picture 9" descr="Screenshot-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1340768"/>
            <a:ext cx="7913170" cy="49457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640"/>
            <a:ext cx="8929688" cy="1143000"/>
          </a:xfrm>
        </p:spPr>
        <p:txBody>
          <a:bodyPr/>
          <a:lstStyle/>
          <a:p>
            <a:pPr rtl="0"/>
            <a:r>
              <a:rPr lang="en-US" sz="3200" dirty="0" smtClean="0">
                <a:solidFill>
                  <a:srgbClr val="FFFF00"/>
                </a:solidFill>
              </a:rPr>
              <a:t>The Weizmann Institute of Science Experimental Astrophysics Spectroscopy System (WISEASS)</a:t>
            </a:r>
            <a:endParaRPr lang="en-US" sz="2400" dirty="0" smtClean="0">
              <a:solidFill>
                <a:srgbClr val="FFFF00"/>
              </a:solidFill>
              <a:latin typeface="Georgia" pitchFamily="18" charset="0"/>
            </a:endParaRPr>
          </a:p>
        </p:txBody>
      </p:sp>
      <p:pic>
        <p:nvPicPr>
          <p:cNvPr id="6" name="Picture 5" descr="Screenshot-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3" y="1412776"/>
            <a:ext cx="7949683" cy="4968552"/>
          </a:xfrm>
          <a:prstGeom prst="rect">
            <a:avLst/>
          </a:prstGeom>
        </p:spPr>
      </p:pic>
      <p:pic>
        <p:nvPicPr>
          <p:cNvPr id="7" name="Picture 6" descr="Screenshot-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1412776"/>
            <a:ext cx="7920880" cy="4950550"/>
          </a:xfrm>
          <a:prstGeom prst="rect">
            <a:avLst/>
          </a:prstGeom>
        </p:spPr>
      </p:pic>
      <p:pic>
        <p:nvPicPr>
          <p:cNvPr id="11" name="Picture 10" descr="Screenshot-1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1412776"/>
            <a:ext cx="7920880" cy="4950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2997200"/>
            <a:ext cx="7772400" cy="1143000"/>
          </a:xfrm>
        </p:spPr>
        <p:txBody>
          <a:bodyPr/>
          <a:lstStyle/>
          <a:p>
            <a:pPr rtl="0"/>
            <a:r>
              <a:rPr lang="en-US" sz="3600" u="sng" dirty="0" smtClean="0">
                <a:solidFill>
                  <a:srgbClr val="FFFF00"/>
                </a:solidFill>
              </a:rPr>
              <a:t>WISEASS</a:t>
            </a:r>
            <a:r>
              <a:rPr lang="en-US" sz="3600" dirty="0" smtClean="0">
                <a:solidFill>
                  <a:srgbClr val="FFFF00"/>
                </a:solidFill>
              </a:rPr>
              <a:t>:</a:t>
            </a:r>
            <a:br>
              <a:rPr lang="en-US" sz="3600" dirty="0" smtClean="0">
                <a:solidFill>
                  <a:srgbClr val="FFFF00"/>
                </a:solidFill>
              </a:rPr>
            </a:br>
            <a:r>
              <a:rPr lang="en-US" sz="3600" dirty="0" smtClean="0">
                <a:solidFill>
                  <a:schemeClr val="bg1"/>
                </a:solidFill>
              </a:rPr>
              <a:t>Browse and download</a:t>
            </a:r>
            <a:br>
              <a:rPr lang="en-US" sz="3600" dirty="0" smtClean="0">
                <a:solidFill>
                  <a:schemeClr val="bg1"/>
                </a:solidFill>
              </a:rPr>
            </a:br>
            <a:r>
              <a:rPr lang="en-US" sz="3600" dirty="0" smtClean="0">
                <a:solidFill>
                  <a:schemeClr val="bg1"/>
                </a:solidFill>
              </a:rPr>
              <a:t>Archive your published spectra</a:t>
            </a:r>
            <a:br>
              <a:rPr lang="en-US" sz="3600" dirty="0" smtClean="0">
                <a:solidFill>
                  <a:schemeClr val="bg1"/>
                </a:solidFill>
              </a:rPr>
            </a:br>
            <a:r>
              <a:rPr lang="en-US" sz="3600" dirty="0" smtClean="0">
                <a:solidFill>
                  <a:schemeClr val="bg1"/>
                </a:solidFill>
              </a:rPr>
              <a:t>Dataset hosting</a:t>
            </a:r>
            <a:br>
              <a:rPr lang="en-US" sz="3600" dirty="0" smtClean="0">
                <a:solidFill>
                  <a:schemeClr val="bg1"/>
                </a:solidFill>
              </a:rPr>
            </a:br>
            <a:r>
              <a:rPr lang="en-US" sz="3600" dirty="0" smtClean="0">
                <a:solidFill>
                  <a:schemeClr val="bg1"/>
                </a:solidFill>
              </a:rPr>
              <a:t/>
            </a:r>
            <a:br>
              <a:rPr lang="en-US" sz="3600" dirty="0" smtClean="0">
                <a:solidFill>
                  <a:schemeClr val="bg1"/>
                </a:solidFill>
              </a:rPr>
            </a:br>
            <a:r>
              <a:rPr lang="en-US" sz="1800" dirty="0" smtClean="0">
                <a:solidFill>
                  <a:schemeClr val="bg1"/>
                </a:solidFill>
              </a:rPr>
              <a:t>ofer.yaron@weizmann.ac.il</a:t>
            </a:r>
            <a:endParaRPr lang="en-US" sz="1800" dirty="0" smtClean="0">
              <a:solidFill>
                <a:srgbClr val="FFFF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2997200"/>
            <a:ext cx="7772400" cy="1143000"/>
          </a:xfrm>
        </p:spPr>
        <p:txBody>
          <a:bodyPr/>
          <a:lstStyle/>
          <a:p>
            <a:pPr rtl="0"/>
            <a:r>
              <a:rPr lang="en-US" sz="3600" dirty="0" smtClean="0">
                <a:solidFill>
                  <a:srgbClr val="FFFF00"/>
                </a:solidFill>
              </a:rPr>
              <a:t>Thanks</a:t>
            </a:r>
            <a:br>
              <a:rPr lang="en-US" sz="3600" dirty="0" smtClean="0">
                <a:solidFill>
                  <a:srgbClr val="FFFF00"/>
                </a:solidFill>
              </a:rPr>
            </a:br>
            <a:r>
              <a:rPr lang="en-US" sz="2000" dirty="0" smtClean="0">
                <a:solidFill>
                  <a:srgbClr val="FFFF00"/>
                </a:solidFill>
              </a:rPr>
              <a:t>(and happy birthday </a:t>
            </a:r>
            <a:r>
              <a:rPr lang="en-US" sz="2000" dirty="0" err="1" smtClean="0">
                <a:solidFill>
                  <a:srgbClr val="FFFF00"/>
                </a:solidFill>
              </a:rPr>
              <a:t>Giorgios</a:t>
            </a:r>
            <a:r>
              <a:rPr lang="en-US" sz="2000" dirty="0" smtClean="0">
                <a:solidFill>
                  <a:srgbClr val="FFFF00"/>
                </a:solidFill>
              </a:rPr>
              <a:t>)</a:t>
            </a:r>
            <a:endParaRPr lang="en-US" sz="2000" dirty="0" smtClean="0">
              <a:solidFill>
                <a:srgbClr val="FFFF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4450"/>
            <a:ext cx="7772400" cy="1143000"/>
          </a:xfrm>
        </p:spPr>
        <p:txBody>
          <a:bodyPr/>
          <a:lstStyle/>
          <a:p>
            <a:pPr rtl="0"/>
            <a:r>
              <a:rPr lang="en-US" sz="3200" dirty="0" smtClean="0">
                <a:solidFill>
                  <a:srgbClr val="FFFF00"/>
                </a:solidFill>
              </a:rPr>
              <a:t>Pair Instability Supernovae (</a:t>
            </a:r>
            <a:r>
              <a:rPr lang="en-US" sz="3200" dirty="0" err="1" smtClean="0">
                <a:solidFill>
                  <a:srgbClr val="FFFF00"/>
                </a:solidFill>
              </a:rPr>
              <a:t>PISNe</a:t>
            </a:r>
            <a:r>
              <a:rPr lang="en-US" sz="3200" dirty="0" smtClean="0">
                <a:solidFill>
                  <a:srgbClr val="FFFF00"/>
                </a:solidFill>
              </a:rPr>
              <a:t>)</a:t>
            </a:r>
            <a:r>
              <a:rPr lang="en-US" sz="3200" dirty="0" smtClean="0">
                <a:solidFill>
                  <a:srgbClr val="FFFF00"/>
                </a:solidFill>
              </a:rPr>
              <a:t/>
            </a:r>
            <a:br>
              <a:rPr lang="en-US" sz="3200" dirty="0" smtClean="0">
                <a:solidFill>
                  <a:srgbClr val="FFFF00"/>
                </a:solidFill>
              </a:rPr>
            </a:br>
            <a:r>
              <a:rPr lang="en-US" sz="1400" dirty="0" smtClean="0">
                <a:solidFill>
                  <a:srgbClr val="FFFF00"/>
                </a:solidFill>
              </a:rPr>
              <a:t>(</a:t>
            </a:r>
            <a:r>
              <a:rPr lang="en-US" sz="1400" dirty="0" err="1" smtClean="0">
                <a:solidFill>
                  <a:srgbClr val="FFFF00"/>
                </a:solidFill>
              </a:rPr>
              <a:t>Shaviv</a:t>
            </a:r>
            <a:r>
              <a:rPr lang="en-US" sz="1400" dirty="0" smtClean="0">
                <a:solidFill>
                  <a:srgbClr val="FFFF00"/>
                </a:solidFill>
              </a:rPr>
              <a:t> &amp; </a:t>
            </a:r>
            <a:r>
              <a:rPr lang="en-US" sz="1400" dirty="0" err="1" smtClean="0">
                <a:solidFill>
                  <a:srgbClr val="FFFF00"/>
                </a:solidFill>
              </a:rPr>
              <a:t>Rakavi</a:t>
            </a:r>
            <a:r>
              <a:rPr lang="en-US" sz="1400" dirty="0" smtClean="0">
                <a:solidFill>
                  <a:srgbClr val="FFFF00"/>
                </a:solidFill>
              </a:rPr>
              <a:t> 1967; </a:t>
            </a:r>
            <a:r>
              <a:rPr lang="en-US" sz="1400" dirty="0" err="1" smtClean="0">
                <a:solidFill>
                  <a:srgbClr val="FFFF00"/>
                </a:solidFill>
              </a:rPr>
              <a:t>Barkat</a:t>
            </a:r>
            <a:r>
              <a:rPr lang="en-US" sz="1400" dirty="0" smtClean="0">
                <a:solidFill>
                  <a:srgbClr val="FFFF00"/>
                </a:solidFill>
              </a:rPr>
              <a:t>, </a:t>
            </a:r>
            <a:r>
              <a:rPr lang="en-US" sz="1400" dirty="0" err="1" smtClean="0">
                <a:solidFill>
                  <a:srgbClr val="FFFF00"/>
                </a:solidFill>
              </a:rPr>
              <a:t>Rakavi</a:t>
            </a:r>
            <a:r>
              <a:rPr lang="en-US" sz="1400" dirty="0" smtClean="0">
                <a:solidFill>
                  <a:srgbClr val="FFFF00"/>
                </a:solidFill>
              </a:rPr>
              <a:t> &amp; Sack 1967 ; </a:t>
            </a:r>
            <a:r>
              <a:rPr lang="en-US" sz="1400" dirty="0" err="1" smtClean="0">
                <a:solidFill>
                  <a:srgbClr val="FFFF00"/>
                </a:solidFill>
              </a:rPr>
              <a:t>Heger</a:t>
            </a:r>
            <a:r>
              <a:rPr lang="en-US" sz="1400" dirty="0" smtClean="0">
                <a:solidFill>
                  <a:srgbClr val="FFFF00"/>
                </a:solidFill>
              </a:rPr>
              <a:t> &amp; </a:t>
            </a:r>
            <a:r>
              <a:rPr lang="en-US" sz="1400" dirty="0" err="1" smtClean="0">
                <a:solidFill>
                  <a:srgbClr val="FFFF00"/>
                </a:solidFill>
              </a:rPr>
              <a:t>Woosley</a:t>
            </a:r>
            <a:r>
              <a:rPr lang="en-US" sz="1400" dirty="0" smtClean="0">
                <a:solidFill>
                  <a:srgbClr val="FFFF00"/>
                </a:solidFill>
              </a:rPr>
              <a:t> 2002; Waldman 2008 …)</a:t>
            </a:r>
            <a:endParaRPr lang="en-US" sz="1400" dirty="0" smtClean="0">
              <a:solidFill>
                <a:srgbClr val="FFFF00"/>
              </a:solidFill>
              <a:latin typeface="Georgia" pitchFamily="18" charset="0"/>
            </a:endParaRP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611188" y="1125538"/>
            <a:ext cx="3743325" cy="1187450"/>
          </a:xfrm>
          <a:prstGeom prst="rect">
            <a:avLst/>
          </a:prstGeom>
          <a:noFill/>
          <a:ln w="57150" algn="ctr">
            <a:noFill/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pPr rtl="1"/>
            <a:r>
              <a:rPr lang="en-US" dirty="0">
                <a:solidFill>
                  <a:schemeClr val="bg1"/>
                </a:solidFill>
              </a:rPr>
              <a:t>* Helium cores above ~50 solar masses become pair unstable</a:t>
            </a:r>
          </a:p>
        </p:txBody>
      </p:sp>
      <p:sp>
        <p:nvSpPr>
          <p:cNvPr id="281611" name="Text Box 11"/>
          <p:cNvSpPr txBox="1">
            <a:spLocks noChangeArrowheads="1"/>
          </p:cNvSpPr>
          <p:nvPr/>
        </p:nvSpPr>
        <p:spPr bwMode="auto">
          <a:xfrm>
            <a:off x="6205538" y="5516563"/>
            <a:ext cx="2759075" cy="1004887"/>
          </a:xfrm>
          <a:prstGeom prst="rect">
            <a:avLst/>
          </a:prstGeom>
          <a:noFill/>
          <a:ln w="57150" algn="ctr">
            <a:noFill/>
            <a:prstDash val="sysDot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1"/>
            <a:r>
              <a:rPr lang="en-US">
                <a:solidFill>
                  <a:srgbClr val="FFFF00"/>
                </a:solidFill>
              </a:rPr>
              <a:t>“Smoking gun”: </a:t>
            </a:r>
          </a:p>
          <a:p>
            <a:pPr algn="ctr" rtl="1"/>
            <a:r>
              <a:rPr lang="en-US">
                <a:solidFill>
                  <a:srgbClr val="FFFF00"/>
                </a:solidFill>
              </a:rPr>
              <a:t>Core mass &gt; 50 solar</a:t>
            </a:r>
          </a:p>
        </p:txBody>
      </p:sp>
      <p:pic>
        <p:nvPicPr>
          <p:cNvPr id="30725" name="Picture 1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16463" y="1557338"/>
            <a:ext cx="3743325" cy="3671887"/>
          </a:xfrm>
          <a:noFill/>
        </p:spPr>
      </p:pic>
      <p:sp>
        <p:nvSpPr>
          <p:cNvPr id="281614" name="Text Box 14"/>
          <p:cNvSpPr txBox="1">
            <a:spLocks noChangeArrowheads="1"/>
          </p:cNvSpPr>
          <p:nvPr/>
        </p:nvSpPr>
        <p:spPr bwMode="auto">
          <a:xfrm>
            <a:off x="611188" y="2332038"/>
            <a:ext cx="3960812" cy="2492990"/>
          </a:xfrm>
          <a:prstGeom prst="rect">
            <a:avLst/>
          </a:prstGeom>
          <a:noFill/>
          <a:ln w="57150" algn="ctr">
            <a:noFill/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pPr rtl="1"/>
            <a:r>
              <a:rPr lang="en-US" dirty="0">
                <a:solidFill>
                  <a:schemeClr val="bg1"/>
                </a:solidFill>
              </a:rPr>
              <a:t>* In these low-density high-T cores, </a:t>
            </a:r>
            <a:r>
              <a:rPr lang="en-US" dirty="0">
                <a:solidFill>
                  <a:schemeClr val="bg1"/>
                </a:solidFill>
                <a:sym typeface="Symbol" pitchFamily="18" charset="2"/>
              </a:rPr>
              <a:t></a:t>
            </a:r>
            <a:r>
              <a:rPr lang="en-US" dirty="0" err="1">
                <a:solidFill>
                  <a:schemeClr val="bg1"/>
                </a:solidFill>
                <a:sym typeface="Symbol" pitchFamily="18" charset="2"/>
              </a:rPr>
              <a:t>e</a:t>
            </a:r>
            <a:r>
              <a:rPr lang="en-US" baseline="30000" dirty="0" err="1">
                <a:solidFill>
                  <a:schemeClr val="bg1"/>
                </a:solidFill>
                <a:sym typeface="Symbol" pitchFamily="18" charset="2"/>
              </a:rPr>
              <a:t>+</a:t>
            </a:r>
            <a:r>
              <a:rPr lang="en-US" dirty="0" err="1">
                <a:solidFill>
                  <a:schemeClr val="bg1"/>
                </a:solidFill>
                <a:sym typeface="Symbol" pitchFamily="18" charset="2"/>
              </a:rPr>
              <a:t>e</a:t>
            </a:r>
            <a:r>
              <a:rPr lang="en-US" baseline="30000" dirty="0">
                <a:solidFill>
                  <a:schemeClr val="bg1"/>
                </a:solidFill>
                <a:sym typeface="Symbol" pitchFamily="18" charset="2"/>
              </a:rPr>
              <a:t>- </a:t>
            </a:r>
            <a:r>
              <a:rPr lang="en-US" dirty="0">
                <a:solidFill>
                  <a:schemeClr val="bg1"/>
                </a:solidFill>
                <a:sym typeface="Symbol" pitchFamily="18" charset="2"/>
              </a:rPr>
              <a:t>wins over oxygen ignition, heat is converted to </a:t>
            </a:r>
            <a:r>
              <a:rPr lang="en-US" dirty="0" smtClean="0">
                <a:solidFill>
                  <a:schemeClr val="bg1"/>
                </a:solidFill>
                <a:sym typeface="Symbol" pitchFamily="18" charset="2"/>
              </a:rPr>
              <a:t>rest mass </a:t>
            </a:r>
            <a:r>
              <a:rPr lang="en-US" dirty="0">
                <a:solidFill>
                  <a:schemeClr val="bg1"/>
                </a:solidFill>
                <a:sym typeface="Symbol" pitchFamily="18" charset="2"/>
              </a:rPr>
              <a:t>and implosion follows</a:t>
            </a:r>
            <a:endParaRPr lang="en-US" baseline="30000" dirty="0">
              <a:solidFill>
                <a:schemeClr val="bg1"/>
              </a:solidFill>
              <a:sym typeface="Symbol" pitchFamily="18" charset="2"/>
            </a:endParaRPr>
          </a:p>
          <a:p>
            <a:pPr rtl="1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1615" name="Text Box 15"/>
          <p:cNvSpPr txBox="1">
            <a:spLocks noChangeArrowheads="1"/>
          </p:cNvSpPr>
          <p:nvPr/>
        </p:nvSpPr>
        <p:spPr bwMode="auto">
          <a:xfrm>
            <a:off x="539750" y="5373688"/>
            <a:ext cx="5111750" cy="1552575"/>
          </a:xfrm>
          <a:prstGeom prst="rect">
            <a:avLst/>
          </a:prstGeom>
          <a:noFill/>
          <a:ln w="57150" algn="ctr">
            <a:noFill/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pPr rtl="1"/>
            <a:r>
              <a:rPr lang="en-US">
                <a:solidFill>
                  <a:schemeClr val="bg1"/>
                </a:solidFill>
              </a:rPr>
              <a:t>* “This is a uniquely calculable process” </a:t>
            </a:r>
            <a:r>
              <a:rPr lang="en-US" sz="1600">
                <a:solidFill>
                  <a:schemeClr val="bg1"/>
                </a:solidFill>
              </a:rPr>
              <a:t>(Heger &amp; Woosley 2002);</a:t>
            </a:r>
            <a:r>
              <a:rPr lang="en-US">
                <a:solidFill>
                  <a:schemeClr val="bg1"/>
                </a:solidFill>
              </a:rPr>
              <a:t> “this is a trivial calculation” </a:t>
            </a:r>
            <a:r>
              <a:rPr lang="en-US" sz="1600">
                <a:solidFill>
                  <a:schemeClr val="bg1"/>
                </a:solidFill>
              </a:rPr>
              <a:t>(Barkat 2009);</a:t>
            </a:r>
            <a:r>
              <a:rPr lang="en-US">
                <a:solidFill>
                  <a:schemeClr val="bg1"/>
                </a:solidFill>
              </a:rPr>
              <a:t> “Pretty neat homework problem” </a:t>
            </a:r>
            <a:r>
              <a:rPr lang="en-US" sz="1600">
                <a:solidFill>
                  <a:schemeClr val="bg1"/>
                </a:solidFill>
              </a:rPr>
              <a:t>(Gal-Yam 1996)</a:t>
            </a:r>
          </a:p>
        </p:txBody>
      </p:sp>
      <p:sp>
        <p:nvSpPr>
          <p:cNvPr id="281616" name="Text Box 16"/>
          <p:cNvSpPr txBox="1">
            <a:spLocks noChangeArrowheads="1"/>
          </p:cNvSpPr>
          <p:nvPr/>
        </p:nvSpPr>
        <p:spPr bwMode="auto">
          <a:xfrm>
            <a:off x="611188" y="4221163"/>
            <a:ext cx="3743325" cy="1187450"/>
          </a:xfrm>
          <a:prstGeom prst="rect">
            <a:avLst/>
          </a:prstGeom>
          <a:noFill/>
          <a:ln w="57150" algn="ctr">
            <a:noFill/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pPr rtl="1"/>
            <a:r>
              <a:rPr lang="en-US">
                <a:solidFill>
                  <a:schemeClr val="bg1"/>
                </a:solidFill>
              </a:rPr>
              <a:t>* Inertial oxygen ignition leads to explosion and full disruption </a:t>
            </a:r>
          </a:p>
        </p:txBody>
      </p:sp>
      <p:sp>
        <p:nvSpPr>
          <p:cNvPr id="30729" name="Text Box 19"/>
          <p:cNvSpPr txBox="1">
            <a:spLocks noChangeArrowheads="1"/>
          </p:cNvSpPr>
          <p:nvPr/>
        </p:nvSpPr>
        <p:spPr bwMode="auto">
          <a:xfrm>
            <a:off x="4643438" y="4843463"/>
            <a:ext cx="1366837" cy="457200"/>
          </a:xfrm>
          <a:prstGeom prst="rect">
            <a:avLst/>
          </a:prstGeom>
          <a:noFill/>
          <a:ln w="57150" algn="ctr">
            <a:noFill/>
            <a:prstDash val="sysDot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Waldman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1611" grpId="0"/>
      <p:bldP spid="281614" grpId="0"/>
      <p:bldP spid="281615" grpId="0"/>
      <p:bldP spid="2816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69875"/>
            <a:ext cx="7772400" cy="1143000"/>
          </a:xfrm>
        </p:spPr>
        <p:txBody>
          <a:bodyPr/>
          <a:lstStyle/>
          <a:p>
            <a:pPr rtl="0"/>
            <a:r>
              <a:rPr lang="en-US" sz="3200" dirty="0" smtClean="0">
                <a:solidFill>
                  <a:srgbClr val="FFFF00"/>
                </a:solidFill>
              </a:rPr>
              <a:t>Pair Instability Supernovae (</a:t>
            </a:r>
            <a:r>
              <a:rPr lang="en-US" sz="3200" dirty="0" err="1" smtClean="0">
                <a:solidFill>
                  <a:srgbClr val="FFFF00"/>
                </a:solidFill>
              </a:rPr>
              <a:t>PISNe</a:t>
            </a:r>
            <a:r>
              <a:rPr lang="en-US" sz="3200" dirty="0" smtClean="0">
                <a:solidFill>
                  <a:srgbClr val="FFFF00"/>
                </a:solidFill>
              </a:rPr>
              <a:t>)</a:t>
            </a:r>
            <a:r>
              <a:rPr lang="en-US" sz="3200" dirty="0" smtClean="0">
                <a:solidFill>
                  <a:srgbClr val="FFFF00"/>
                </a:solidFill>
              </a:rPr>
              <a:t/>
            </a:r>
            <a:br>
              <a:rPr lang="en-US" sz="3200" dirty="0" smtClean="0">
                <a:solidFill>
                  <a:srgbClr val="FFFF00"/>
                </a:solidFill>
              </a:rPr>
            </a:br>
            <a:endParaRPr lang="en-US" sz="1400" dirty="0" smtClean="0">
              <a:solidFill>
                <a:srgbClr val="FFFF00"/>
              </a:solidFill>
              <a:latin typeface="Georgia" pitchFamily="18" charset="0"/>
            </a:endParaRPr>
          </a:p>
        </p:txBody>
      </p:sp>
      <p:pic>
        <p:nvPicPr>
          <p:cNvPr id="31747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435600" y="1916113"/>
            <a:ext cx="2976563" cy="2919412"/>
          </a:xfrm>
          <a:noFill/>
        </p:spPr>
      </p:pic>
      <p:sp>
        <p:nvSpPr>
          <p:cNvPr id="31748" name="Text Box 3"/>
          <p:cNvSpPr txBox="1">
            <a:spLocks noChangeArrowheads="1"/>
          </p:cNvSpPr>
          <p:nvPr/>
        </p:nvSpPr>
        <p:spPr bwMode="auto">
          <a:xfrm>
            <a:off x="612775" y="1698625"/>
            <a:ext cx="3743325" cy="1370013"/>
          </a:xfrm>
          <a:prstGeom prst="rect">
            <a:avLst/>
          </a:prstGeom>
          <a:noFill/>
          <a:ln w="57150" algn="ctr">
            <a:noFill/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pPr rtl="1"/>
            <a:r>
              <a:rPr lang="en-US">
                <a:solidFill>
                  <a:schemeClr val="bg1"/>
                </a:solidFill>
              </a:rPr>
              <a:t>* Helium cores above the threshold robustly explode</a:t>
            </a:r>
          </a:p>
          <a:p>
            <a:pPr rtl="1"/>
            <a:endParaRPr lang="en-US">
              <a:solidFill>
                <a:schemeClr val="bg1"/>
              </a:solidFill>
            </a:endParaRPr>
          </a:p>
        </p:txBody>
      </p:sp>
      <p:pic>
        <p:nvPicPr>
          <p:cNvPr id="292876" name="Picture 1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l="9459" r="13083"/>
          <a:stretch>
            <a:fillRect/>
          </a:stretch>
        </p:blipFill>
        <p:spPr>
          <a:xfrm>
            <a:off x="5435600" y="1916113"/>
            <a:ext cx="3168650" cy="2965450"/>
          </a:xfrm>
          <a:noFill/>
        </p:spPr>
      </p:pic>
      <p:sp>
        <p:nvSpPr>
          <p:cNvPr id="292878" name="Text Box 14"/>
          <p:cNvSpPr txBox="1">
            <a:spLocks noChangeArrowheads="1"/>
          </p:cNvSpPr>
          <p:nvPr/>
        </p:nvSpPr>
        <p:spPr bwMode="auto">
          <a:xfrm>
            <a:off x="611188" y="2678113"/>
            <a:ext cx="3743325" cy="822325"/>
          </a:xfrm>
          <a:prstGeom prst="rect">
            <a:avLst/>
          </a:prstGeom>
          <a:noFill/>
          <a:ln w="57150" algn="ctr">
            <a:noFill/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* PISNe care not for metallicity, but for mass loss</a:t>
            </a:r>
          </a:p>
        </p:txBody>
      </p:sp>
      <p:sp>
        <p:nvSpPr>
          <p:cNvPr id="292879" name="Text Box 15"/>
          <p:cNvSpPr txBox="1">
            <a:spLocks noChangeArrowheads="1"/>
          </p:cNvSpPr>
          <p:nvPr/>
        </p:nvSpPr>
        <p:spPr bwMode="auto">
          <a:xfrm>
            <a:off x="611188" y="3573463"/>
            <a:ext cx="3743325" cy="1917700"/>
          </a:xfrm>
          <a:prstGeom prst="rect">
            <a:avLst/>
          </a:prstGeom>
          <a:noFill/>
          <a:ln w="57150" algn="ctr">
            <a:noFill/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* PISNe progenitors seem not to exist in our Galaxy – require M &gt; 140 solar - (though transitional pulsational events might)</a:t>
            </a:r>
          </a:p>
        </p:txBody>
      </p:sp>
      <p:sp>
        <p:nvSpPr>
          <p:cNvPr id="292880" name="Text Box 16"/>
          <p:cNvSpPr txBox="1">
            <a:spLocks noChangeArrowheads="1"/>
          </p:cNvSpPr>
          <p:nvPr/>
        </p:nvSpPr>
        <p:spPr bwMode="auto">
          <a:xfrm>
            <a:off x="611188" y="5661025"/>
            <a:ext cx="3743325" cy="1200329"/>
          </a:xfrm>
          <a:prstGeom prst="rect">
            <a:avLst/>
          </a:prstGeom>
          <a:noFill/>
          <a:ln w="57150" algn="ctr">
            <a:noFill/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* At </a:t>
            </a:r>
            <a:r>
              <a:rPr lang="en-US" dirty="0" smtClean="0">
                <a:solidFill>
                  <a:schemeClr val="bg1"/>
                </a:solidFill>
              </a:rPr>
              <a:t>the early </a:t>
            </a:r>
            <a:r>
              <a:rPr lang="en-US" dirty="0">
                <a:solidFill>
                  <a:schemeClr val="bg1"/>
                </a:solidFill>
              </a:rPr>
              <a:t>Universe, M~1000 stars may have </a:t>
            </a:r>
            <a:r>
              <a:rPr lang="en-US" dirty="0" smtClean="0">
                <a:solidFill>
                  <a:schemeClr val="bg1"/>
                </a:solidFill>
              </a:rPr>
              <a:t>existed (or not)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2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2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2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2878" grpId="0" autoUpdateAnimBg="0"/>
      <p:bldP spid="292879" grpId="0" autoUpdateAnimBg="0"/>
      <p:bldP spid="292880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140200" y="1268413"/>
            <a:ext cx="4895850" cy="3859212"/>
          </a:xfrm>
          <a:noFill/>
        </p:spPr>
      </p:pic>
      <p:sp>
        <p:nvSpPr>
          <p:cNvPr id="3277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755650" y="188913"/>
            <a:ext cx="7772400" cy="1143000"/>
          </a:xfrm>
        </p:spPr>
        <p:txBody>
          <a:bodyPr/>
          <a:lstStyle/>
          <a:p>
            <a:pPr rtl="0"/>
            <a:r>
              <a:rPr lang="en-US" sz="3600" smtClean="0">
                <a:solidFill>
                  <a:srgbClr val="FFFF00"/>
                </a:solidFill>
              </a:rPr>
              <a:t>SN 2007bi=SNF20070406-008</a:t>
            </a:r>
            <a:br>
              <a:rPr lang="en-US" sz="3600" smtClean="0">
                <a:solidFill>
                  <a:srgbClr val="FFFF00"/>
                </a:solidFill>
              </a:rPr>
            </a:br>
            <a:r>
              <a:rPr lang="en-US" sz="1800" smtClean="0">
                <a:solidFill>
                  <a:srgbClr val="FFFF00"/>
                </a:solidFill>
              </a:rPr>
              <a:t>(PTF “dry run”)</a:t>
            </a:r>
            <a:endParaRPr lang="en-US" sz="1800" smtClean="0">
              <a:solidFill>
                <a:srgbClr val="FFFF00"/>
              </a:solidFill>
              <a:latin typeface="Georgia" pitchFamily="18" charset="0"/>
            </a:endParaRPr>
          </a:p>
        </p:txBody>
      </p:sp>
      <p:pic>
        <p:nvPicPr>
          <p:cNvPr id="334852" name="Picture 4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211638" y="1268413"/>
            <a:ext cx="4932362" cy="3748087"/>
          </a:xfrm>
          <a:noFill/>
        </p:spPr>
      </p:pic>
      <p:sp>
        <p:nvSpPr>
          <p:cNvPr id="334853" name="Text Box 5"/>
          <p:cNvSpPr txBox="1">
            <a:spLocks noChangeArrowheads="1"/>
          </p:cNvSpPr>
          <p:nvPr/>
        </p:nvSpPr>
        <p:spPr bwMode="auto">
          <a:xfrm>
            <a:off x="4214813" y="5517232"/>
            <a:ext cx="4678362" cy="823913"/>
          </a:xfrm>
          <a:prstGeom prst="rect">
            <a:avLst/>
          </a:prstGeom>
          <a:noFill/>
          <a:ln w="57150" algn="ctr">
            <a:noFill/>
            <a:prstDash val="sysDot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Core mass &gt; 50 robustly </a:t>
            </a:r>
            <a:r>
              <a:rPr lang="en-US" dirty="0" smtClean="0">
                <a:solidFill>
                  <a:srgbClr val="FFFF00"/>
                </a:solidFill>
              </a:rPr>
              <a:t>established;</a:t>
            </a:r>
          </a:p>
          <a:p>
            <a:pPr algn="ctr"/>
            <a:r>
              <a:rPr lang="en-US" sz="1600" dirty="0" smtClean="0">
                <a:solidFill>
                  <a:srgbClr val="FFFF00"/>
                </a:solidFill>
              </a:rPr>
              <a:t>Gal-Yam et al. 2009, Nature, 462, 624</a:t>
            </a:r>
            <a:endParaRPr lang="en-US" sz="1600" dirty="0">
              <a:solidFill>
                <a:srgbClr val="FFFF00"/>
              </a:solidFill>
            </a:endParaRPr>
          </a:p>
        </p:txBody>
      </p:sp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611189" y="1125538"/>
            <a:ext cx="3528764" cy="1200329"/>
          </a:xfrm>
          <a:prstGeom prst="rect">
            <a:avLst/>
          </a:prstGeom>
          <a:noFill/>
          <a:ln w="57150" algn="ctr">
            <a:noFill/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* Type </a:t>
            </a:r>
            <a:r>
              <a:rPr lang="en-US" dirty="0" err="1">
                <a:solidFill>
                  <a:schemeClr val="bg1"/>
                </a:solidFill>
              </a:rPr>
              <a:t>Ic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SN. </a:t>
            </a:r>
            <a:r>
              <a:rPr lang="en-US" dirty="0">
                <a:solidFill>
                  <a:schemeClr val="bg1"/>
                </a:solidFill>
              </a:rPr>
              <a:t>No </a:t>
            </a:r>
            <a:r>
              <a:rPr lang="en-US" dirty="0" smtClean="0">
                <a:solidFill>
                  <a:schemeClr val="bg1"/>
                </a:solidFill>
              </a:rPr>
              <a:t>H, He, no interaction</a:t>
            </a:r>
            <a:r>
              <a:rPr lang="en-US" dirty="0">
                <a:solidFill>
                  <a:schemeClr val="bg1"/>
                </a:solidFill>
              </a:rPr>
              <a:t>, no dust, v=12000 km/s</a:t>
            </a:r>
          </a:p>
        </p:txBody>
      </p:sp>
      <p:sp>
        <p:nvSpPr>
          <p:cNvPr id="334855" name="Text Box 7"/>
          <p:cNvSpPr txBox="1">
            <a:spLocks noChangeArrowheads="1"/>
          </p:cNvSpPr>
          <p:nvPr/>
        </p:nvSpPr>
        <p:spPr bwMode="auto">
          <a:xfrm>
            <a:off x="611188" y="2492375"/>
            <a:ext cx="3743325" cy="1187450"/>
          </a:xfrm>
          <a:prstGeom prst="rect">
            <a:avLst/>
          </a:prstGeom>
          <a:noFill/>
          <a:ln w="57150" algn="ctr">
            <a:noFill/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pPr rtl="1"/>
            <a:r>
              <a:rPr lang="en-US" dirty="0">
                <a:solidFill>
                  <a:schemeClr val="bg1"/>
                </a:solidFill>
              </a:rPr>
              <a:t>* Luminous peak (-21.3), slow rise (~77 days), </a:t>
            </a:r>
            <a:r>
              <a:rPr lang="en-US" baseline="30000" dirty="0">
                <a:solidFill>
                  <a:schemeClr val="bg1"/>
                </a:solidFill>
              </a:rPr>
              <a:t>56</a:t>
            </a:r>
            <a:r>
              <a:rPr lang="en-US" dirty="0">
                <a:solidFill>
                  <a:schemeClr val="bg1"/>
                </a:solidFill>
              </a:rPr>
              <a:t>Co decay</a:t>
            </a:r>
          </a:p>
        </p:txBody>
      </p:sp>
      <p:sp>
        <p:nvSpPr>
          <p:cNvPr id="334856" name="Text Box 8"/>
          <p:cNvSpPr txBox="1">
            <a:spLocks noChangeArrowheads="1"/>
          </p:cNvSpPr>
          <p:nvPr/>
        </p:nvSpPr>
        <p:spPr bwMode="auto">
          <a:xfrm>
            <a:off x="611188" y="3716338"/>
            <a:ext cx="3743325" cy="1200329"/>
          </a:xfrm>
          <a:prstGeom prst="rect">
            <a:avLst/>
          </a:prstGeom>
          <a:noFill/>
          <a:ln w="57150" algn="ctr">
            <a:noFill/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pPr rtl="1"/>
            <a:r>
              <a:rPr lang="en-US" dirty="0">
                <a:solidFill>
                  <a:schemeClr val="bg1"/>
                </a:solidFill>
              </a:rPr>
              <a:t>* </a:t>
            </a:r>
            <a:r>
              <a:rPr lang="en-US" dirty="0" smtClean="0">
                <a:solidFill>
                  <a:schemeClr val="bg1"/>
                </a:solidFill>
              </a:rPr>
              <a:t>ejected </a:t>
            </a:r>
            <a:r>
              <a:rPr lang="en-US" dirty="0">
                <a:solidFill>
                  <a:schemeClr val="bg1"/>
                </a:solidFill>
              </a:rPr>
              <a:t>mass ~100 solar, </a:t>
            </a:r>
            <a:r>
              <a:rPr lang="en-US" dirty="0" smtClean="0">
                <a:solidFill>
                  <a:schemeClr val="bg1"/>
                </a:solidFill>
              </a:rPr>
              <a:t>E</a:t>
            </a:r>
            <a:r>
              <a:rPr lang="en-US" baseline="-25000" dirty="0" smtClean="0">
                <a:solidFill>
                  <a:schemeClr val="bg1"/>
                </a:solidFill>
              </a:rPr>
              <a:t>k</a:t>
            </a:r>
            <a:r>
              <a:rPr lang="en-US" dirty="0" smtClean="0">
                <a:solidFill>
                  <a:schemeClr val="bg1"/>
                </a:solidFill>
              </a:rPr>
              <a:t>~1e53, </a:t>
            </a:r>
            <a:r>
              <a:rPr lang="en-US" dirty="0">
                <a:solidFill>
                  <a:schemeClr val="bg1"/>
                </a:solidFill>
              </a:rPr>
              <a:t>4-11 solar masses of </a:t>
            </a:r>
            <a:r>
              <a:rPr lang="en-US" baseline="30000" dirty="0">
                <a:solidFill>
                  <a:schemeClr val="bg1"/>
                </a:solidFill>
              </a:rPr>
              <a:t>56</a:t>
            </a:r>
            <a:r>
              <a:rPr lang="en-US" dirty="0">
                <a:solidFill>
                  <a:schemeClr val="bg1"/>
                </a:solidFill>
              </a:rPr>
              <a:t>Ni (87A)</a:t>
            </a:r>
          </a:p>
        </p:txBody>
      </p:sp>
      <p:sp>
        <p:nvSpPr>
          <p:cNvPr id="334857" name="Text Box 9"/>
          <p:cNvSpPr txBox="1">
            <a:spLocks noChangeArrowheads="1"/>
          </p:cNvSpPr>
          <p:nvPr/>
        </p:nvSpPr>
        <p:spPr bwMode="auto">
          <a:xfrm>
            <a:off x="611188" y="5013176"/>
            <a:ext cx="3889375" cy="457200"/>
          </a:xfrm>
          <a:prstGeom prst="rect">
            <a:avLst/>
          </a:prstGeom>
          <a:noFill/>
          <a:ln w="57150" algn="ctr">
            <a:noFill/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pPr rtl="1"/>
            <a:r>
              <a:rPr lang="en-US" dirty="0">
                <a:solidFill>
                  <a:schemeClr val="bg1"/>
                </a:solidFill>
              </a:rPr>
              <a:t>* Well-fit by models </a:t>
            </a:r>
            <a:r>
              <a:rPr lang="en-US" sz="1400" dirty="0">
                <a:solidFill>
                  <a:schemeClr val="bg1"/>
                </a:solidFill>
              </a:rPr>
              <a:t>(</a:t>
            </a:r>
            <a:r>
              <a:rPr lang="en-US" sz="1400" dirty="0" err="1">
                <a:solidFill>
                  <a:schemeClr val="bg1"/>
                </a:solidFill>
              </a:rPr>
              <a:t>Kasen</a:t>
            </a:r>
            <a:r>
              <a:rPr lang="en-US" sz="1400" dirty="0">
                <a:solidFill>
                  <a:schemeClr val="bg1"/>
                </a:solidFill>
              </a:rPr>
              <a:t>)</a:t>
            </a:r>
          </a:p>
        </p:txBody>
      </p:sp>
      <p:pic>
        <p:nvPicPr>
          <p:cNvPr id="334858" name="Picture 10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211638" y="1268413"/>
            <a:ext cx="4932362" cy="3724275"/>
          </a:xfrm>
          <a:noFill/>
        </p:spPr>
      </p:pic>
      <p:pic>
        <p:nvPicPr>
          <p:cNvPr id="334859" name="Picture 1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4149725" y="1268413"/>
            <a:ext cx="4814888" cy="3814762"/>
          </a:xfrm>
          <a:noFill/>
        </p:spPr>
      </p:pic>
      <p:pic>
        <p:nvPicPr>
          <p:cNvPr id="334860" name="Picture 1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4140200" y="1268413"/>
            <a:ext cx="4752975" cy="3802062"/>
          </a:xfrm>
          <a:noFill/>
        </p:spPr>
      </p:pic>
      <p:sp>
        <p:nvSpPr>
          <p:cNvPr id="334861" name="Text Box 13"/>
          <p:cNvSpPr txBox="1">
            <a:spLocks noChangeArrowheads="1"/>
          </p:cNvSpPr>
          <p:nvPr/>
        </p:nvSpPr>
        <p:spPr bwMode="auto">
          <a:xfrm>
            <a:off x="611188" y="5517232"/>
            <a:ext cx="3889375" cy="1046440"/>
          </a:xfrm>
          <a:prstGeom prst="rect">
            <a:avLst/>
          </a:prstGeom>
          <a:noFill/>
          <a:ln w="57150" algn="ctr">
            <a:noFill/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* Nebular spectra: 4-6 solar mass of </a:t>
            </a:r>
            <a:r>
              <a:rPr lang="en-US" baseline="30000" dirty="0">
                <a:solidFill>
                  <a:schemeClr val="bg1"/>
                </a:solidFill>
              </a:rPr>
              <a:t>56</a:t>
            </a:r>
            <a:r>
              <a:rPr lang="en-US" dirty="0">
                <a:solidFill>
                  <a:schemeClr val="bg1"/>
                </a:solidFill>
              </a:rPr>
              <a:t>Ni; &gt;50 </a:t>
            </a:r>
            <a:r>
              <a:rPr lang="en-US" dirty="0" smtClean="0">
                <a:solidFill>
                  <a:schemeClr val="bg1"/>
                </a:solidFill>
              </a:rPr>
              <a:t>solar total </a:t>
            </a:r>
            <a:r>
              <a:rPr lang="en-US" sz="1400" dirty="0" smtClean="0">
                <a:solidFill>
                  <a:schemeClr val="bg1"/>
                </a:solidFill>
              </a:rPr>
              <a:t>(Direct comparison with 98bw; </a:t>
            </a:r>
            <a:r>
              <a:rPr lang="en-US" sz="1400" dirty="0" err="1" smtClean="0">
                <a:solidFill>
                  <a:schemeClr val="bg1"/>
                </a:solidFill>
              </a:rPr>
              <a:t>Mazzali</a:t>
            </a:r>
            <a:r>
              <a:rPr lang="en-US" sz="1400" dirty="0" smtClean="0">
                <a:solidFill>
                  <a:schemeClr val="bg1"/>
                </a:solidFill>
              </a:rPr>
              <a:t> models)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4855" grpId="0"/>
      <p:bldP spid="334856" grpId="0"/>
      <p:bldP spid="334857" grpId="0"/>
      <p:bldP spid="33486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15888"/>
            <a:ext cx="7772400" cy="1143000"/>
          </a:xfrm>
        </p:spPr>
        <p:txBody>
          <a:bodyPr/>
          <a:lstStyle/>
          <a:p>
            <a:pPr rtl="0"/>
            <a:r>
              <a:rPr lang="en-US" sz="3600" smtClean="0">
                <a:solidFill>
                  <a:srgbClr val="FFFF00"/>
                </a:solidFill>
              </a:rPr>
              <a:t>Alternative model?</a:t>
            </a:r>
            <a:endParaRPr lang="en-US" sz="2400" smtClean="0">
              <a:solidFill>
                <a:srgbClr val="FFFF00"/>
              </a:solidFill>
              <a:latin typeface="Georgia" pitchFamily="18" charset="0"/>
            </a:endParaRPr>
          </a:p>
        </p:txBody>
      </p:sp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88" y="1484313"/>
            <a:ext cx="6640512" cy="4552950"/>
          </a:xfrm>
          <a:prstGeom prst="rect">
            <a:avLst/>
          </a:prstGeom>
          <a:noFill/>
          <a:ln w="57150" algn="ctr">
            <a:noFill/>
            <a:prstDash val="sysDot"/>
            <a:miter lim="800000"/>
            <a:headEnd/>
            <a:tailEnd/>
          </a:ln>
        </p:spPr>
      </p:pic>
      <p:sp>
        <p:nvSpPr>
          <p:cNvPr id="8196" name="TextBox 4"/>
          <p:cNvSpPr txBox="1">
            <a:spLocks noChangeArrowheads="1"/>
          </p:cNvSpPr>
          <p:nvPr/>
        </p:nvSpPr>
        <p:spPr bwMode="auto">
          <a:xfrm>
            <a:off x="1252538" y="5589588"/>
            <a:ext cx="24558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Moriya et al. 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2275" y="1125538"/>
            <a:ext cx="5495925" cy="1762125"/>
          </a:xfrm>
          <a:prstGeom prst="rect">
            <a:avLst/>
          </a:prstGeom>
          <a:noFill/>
          <a:ln w="57150" algn="ctr">
            <a:noFill/>
            <a:prstDash val="sysDot"/>
            <a:miter lim="800000"/>
            <a:headEnd/>
            <a:tailEnd/>
          </a:ln>
        </p:spPr>
      </p:pic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15888"/>
            <a:ext cx="7772400" cy="1143000"/>
          </a:xfrm>
        </p:spPr>
        <p:txBody>
          <a:bodyPr/>
          <a:lstStyle/>
          <a:p>
            <a:pPr rtl="0"/>
            <a:r>
              <a:rPr lang="en-US" sz="3600" smtClean="0">
                <a:solidFill>
                  <a:srgbClr val="FFFF00"/>
                </a:solidFill>
              </a:rPr>
              <a:t>Alternative model?</a:t>
            </a:r>
            <a:endParaRPr lang="en-US" sz="2400" smtClean="0">
              <a:solidFill>
                <a:srgbClr val="FFFF00"/>
              </a:solidFill>
              <a:latin typeface="Georgia" pitchFamily="18" charset="0"/>
            </a:endParaRPr>
          </a:p>
        </p:txBody>
      </p:sp>
      <p:sp>
        <p:nvSpPr>
          <p:cNvPr id="9220" name="TextBox 4"/>
          <p:cNvSpPr txBox="1">
            <a:spLocks noChangeArrowheads="1"/>
          </p:cNvSpPr>
          <p:nvPr/>
        </p:nvSpPr>
        <p:spPr bwMode="auto">
          <a:xfrm>
            <a:off x="4643438" y="2420938"/>
            <a:ext cx="24574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Moriya et al. 2010</a:t>
            </a:r>
          </a:p>
        </p:txBody>
      </p:sp>
      <p:pic>
        <p:nvPicPr>
          <p:cNvPr id="922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450" y="3127375"/>
            <a:ext cx="3455988" cy="3394075"/>
          </a:xfrm>
          <a:prstGeom prst="rect">
            <a:avLst/>
          </a:prstGeom>
          <a:noFill/>
          <a:ln w="57150" algn="ctr">
            <a:noFill/>
            <a:prstDash val="sysDot"/>
            <a:miter lim="800000"/>
            <a:headEnd/>
            <a:tailEnd/>
          </a:ln>
        </p:spPr>
      </p:pic>
      <p:sp>
        <p:nvSpPr>
          <p:cNvPr id="9222" name="TextBox 7"/>
          <p:cNvSpPr txBox="1">
            <a:spLocks noChangeArrowheads="1"/>
          </p:cNvSpPr>
          <p:nvPr/>
        </p:nvSpPr>
        <p:spPr bwMode="auto">
          <a:xfrm>
            <a:off x="5292724" y="3221038"/>
            <a:ext cx="3023691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Same amount of </a:t>
            </a:r>
            <a:r>
              <a:rPr lang="en-US" baseline="30000" dirty="0">
                <a:solidFill>
                  <a:schemeClr val="bg1"/>
                </a:solidFill>
              </a:rPr>
              <a:t>56</a:t>
            </a:r>
            <a:r>
              <a:rPr lang="en-US" dirty="0">
                <a:solidFill>
                  <a:schemeClr val="bg1"/>
                </a:solidFill>
              </a:rPr>
              <a:t>Ni within a smaller total </a:t>
            </a:r>
            <a:r>
              <a:rPr lang="en-US" dirty="0" err="1">
                <a:solidFill>
                  <a:schemeClr val="bg1"/>
                </a:solidFill>
              </a:rPr>
              <a:t>ejecta</a:t>
            </a:r>
            <a:r>
              <a:rPr lang="en-US" dirty="0">
                <a:solidFill>
                  <a:schemeClr val="bg1"/>
                </a:solidFill>
              </a:rPr>
              <a:t> mass: emission lines too strong.</a:t>
            </a:r>
          </a:p>
          <a:p>
            <a:r>
              <a:rPr lang="en-US" u="sng" dirty="0" smtClean="0">
                <a:solidFill>
                  <a:srgbClr val="FFFF00"/>
                </a:solidFill>
              </a:rPr>
              <a:t>CC </a:t>
            </a:r>
            <a:r>
              <a:rPr lang="en-US" u="sng" dirty="0">
                <a:solidFill>
                  <a:srgbClr val="FFFF00"/>
                </a:solidFill>
              </a:rPr>
              <a:t>model cannot explain SN 2007bi </a:t>
            </a:r>
            <a:r>
              <a:rPr lang="en-US" u="sng" dirty="0" smtClean="0">
                <a:solidFill>
                  <a:srgbClr val="FFFF00"/>
                </a:solidFill>
              </a:rPr>
              <a:t>nebular spectra </a:t>
            </a:r>
            <a:r>
              <a:rPr lang="en-US" sz="1400" u="sng" dirty="0" smtClean="0">
                <a:solidFill>
                  <a:srgbClr val="FFFF00"/>
                </a:solidFill>
              </a:rPr>
              <a:t>(caveat)</a:t>
            </a:r>
            <a:endParaRPr lang="en-US" u="sng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1196975"/>
            <a:ext cx="5805487" cy="3744913"/>
          </a:xfrm>
          <a:prstGeom prst="rect">
            <a:avLst/>
          </a:prstGeom>
          <a:noFill/>
          <a:ln w="57150" algn="ctr">
            <a:noFill/>
            <a:prstDash val="sysDot"/>
            <a:miter lim="800000"/>
            <a:headEnd/>
            <a:tailEnd/>
          </a:ln>
        </p:spPr>
      </p:pic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15888"/>
            <a:ext cx="7772400" cy="1143000"/>
          </a:xfrm>
        </p:spPr>
        <p:txBody>
          <a:bodyPr/>
          <a:lstStyle/>
          <a:p>
            <a:pPr rtl="0"/>
            <a:r>
              <a:rPr lang="en-US" sz="3600" smtClean="0">
                <a:solidFill>
                  <a:srgbClr val="FFFF00"/>
                </a:solidFill>
              </a:rPr>
              <a:t>Implications for mass loss</a:t>
            </a:r>
            <a:endParaRPr lang="en-US" sz="2400" smtClean="0">
              <a:solidFill>
                <a:srgbClr val="FFFF00"/>
              </a:solidFill>
              <a:latin typeface="Georgia" pitchFamily="18" charset="0"/>
            </a:endParaRPr>
          </a:p>
        </p:txBody>
      </p:sp>
      <p:sp>
        <p:nvSpPr>
          <p:cNvPr id="10244" name="TextBox 4"/>
          <p:cNvSpPr txBox="1">
            <a:spLocks noChangeArrowheads="1"/>
          </p:cNvSpPr>
          <p:nvPr/>
        </p:nvSpPr>
        <p:spPr bwMode="auto">
          <a:xfrm>
            <a:off x="1547813" y="4675188"/>
            <a:ext cx="21590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Yoshida &amp; Umeda 2011</a:t>
            </a:r>
          </a:p>
        </p:txBody>
      </p:sp>
      <p:sp>
        <p:nvSpPr>
          <p:cNvPr id="10245" name="TextBox 8"/>
          <p:cNvSpPr txBox="1">
            <a:spLocks noChangeArrowheads="1"/>
          </p:cNvSpPr>
          <p:nvPr/>
        </p:nvSpPr>
        <p:spPr bwMode="auto">
          <a:xfrm>
            <a:off x="1258888" y="5013176"/>
            <a:ext cx="640873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If CC model ruled out, either we have found stars with initial mass &gt; 500 solar, or standard mass loss theory needs to be </a:t>
            </a:r>
            <a:r>
              <a:rPr lang="en-US" dirty="0" smtClean="0">
                <a:solidFill>
                  <a:srgbClr val="FFFF00"/>
                </a:solidFill>
              </a:rPr>
              <a:t>revised</a:t>
            </a:r>
            <a:endParaRPr lang="en-US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2363" y="1196975"/>
            <a:ext cx="6905625" cy="5105400"/>
          </a:xfrm>
          <a:prstGeom prst="rect">
            <a:avLst/>
          </a:prstGeom>
          <a:noFill/>
          <a:ln w="57150" algn="ctr">
            <a:noFill/>
            <a:prstDash val="sysDot"/>
            <a:miter lim="800000"/>
            <a:headEnd/>
            <a:tailEnd/>
          </a:ln>
        </p:spPr>
      </p:pic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15888"/>
            <a:ext cx="7772400" cy="1143000"/>
          </a:xfrm>
        </p:spPr>
        <p:txBody>
          <a:bodyPr/>
          <a:lstStyle/>
          <a:p>
            <a:pPr rtl="0"/>
            <a:r>
              <a:rPr lang="en-US" sz="3600" smtClean="0">
                <a:solidFill>
                  <a:srgbClr val="FFFF00"/>
                </a:solidFill>
              </a:rPr>
              <a:t>Extreme host</a:t>
            </a:r>
            <a:endParaRPr lang="en-US" sz="2400" smtClean="0">
              <a:solidFill>
                <a:srgbClr val="FFFF00"/>
              </a:solidFill>
              <a:latin typeface="Georgia" pitchFamily="18" charset="0"/>
            </a:endParaRPr>
          </a:p>
        </p:txBody>
      </p:sp>
      <p:sp>
        <p:nvSpPr>
          <p:cNvPr id="11268" name="TextBox 4"/>
          <p:cNvSpPr txBox="1">
            <a:spLocks noChangeArrowheads="1"/>
          </p:cNvSpPr>
          <p:nvPr/>
        </p:nvSpPr>
        <p:spPr bwMode="auto">
          <a:xfrm>
            <a:off x="1187450" y="5805488"/>
            <a:ext cx="21637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Neill et al. 2010</a:t>
            </a:r>
          </a:p>
        </p:txBody>
      </p:sp>
      <p:sp>
        <p:nvSpPr>
          <p:cNvPr id="11269" name="Oval 8"/>
          <p:cNvSpPr>
            <a:spLocks noChangeArrowheads="1"/>
          </p:cNvSpPr>
          <p:nvPr/>
        </p:nvSpPr>
        <p:spPr bwMode="auto">
          <a:xfrm>
            <a:off x="6588125" y="4581525"/>
            <a:ext cx="647700" cy="647700"/>
          </a:xfrm>
          <a:prstGeom prst="ellipse">
            <a:avLst/>
          </a:prstGeom>
          <a:noFill/>
          <a:ln w="57150" algn="ctr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57150" cap="flat" cmpd="sng" algn="ctr">
          <a:noFill/>
          <a:prstDash val="sysDot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he-IL" altLang="en-US" sz="2400" b="0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57150" cap="flat" cmpd="sng" algn="ctr">
          <a:noFill/>
          <a:prstDash val="sysDot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he-IL" altLang="en-US" sz="2400" b="0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27412</TotalTime>
  <Words>758</Words>
  <Application>Microsoft Office PowerPoint</Application>
  <PresentationFormat>On-screen Show (4:3)</PresentationFormat>
  <Paragraphs>98</Paragraphs>
  <Slides>27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Default Design</vt:lpstr>
      <vt:lpstr>Pair-Instability Explosions: observational evidence</vt:lpstr>
      <vt:lpstr>The Core-Collapse Spectrum</vt:lpstr>
      <vt:lpstr>Pair Instability Supernovae (PISNe) (Shaviv &amp; Rakavi 1967; Barkat, Rakavi &amp; Sack 1967 ; Heger &amp; Woosley 2002; Waldman 2008 …)</vt:lpstr>
      <vt:lpstr>Pair Instability Supernovae (PISNe) </vt:lpstr>
      <vt:lpstr>SN 2007bi=SNF20070406-008 (PTF “dry run”)</vt:lpstr>
      <vt:lpstr>Alternative model?</vt:lpstr>
      <vt:lpstr>Alternative model?</vt:lpstr>
      <vt:lpstr>Implications for mass loss</vt:lpstr>
      <vt:lpstr>Extreme host</vt:lpstr>
      <vt:lpstr>PTF 10nmn: new results from PTF (Yaron)</vt:lpstr>
      <vt:lpstr>PTF 10nmn: new results from PTF (Yaron)</vt:lpstr>
      <vt:lpstr>PTF 10nmn: new results from PTF (Yaron)</vt:lpstr>
      <vt:lpstr>PTF 10nmn: new results from PTF (Yaron)</vt:lpstr>
      <vt:lpstr>PTF 10nmn: new results from PTF (Yaron)</vt:lpstr>
      <vt:lpstr>More local examples</vt:lpstr>
      <vt:lpstr>PISNe at high redshift (Cooke)</vt:lpstr>
      <vt:lpstr>PISNe at high redshift (Cooke)</vt:lpstr>
      <vt:lpstr>Implications (Gal-Yam et al. 2009)</vt:lpstr>
      <vt:lpstr>PowerPoint Presentation</vt:lpstr>
      <vt:lpstr>Dwarf and giant galaxies:  different populations of massive star explosions (Arcavi et al. 2010)</vt:lpstr>
      <vt:lpstr>Superluminous Supernovae (SLSNe)</vt:lpstr>
      <vt:lpstr>The Weizmann Institute of Science Experimental Astrophysics Spectroscopy System (WISEASS)</vt:lpstr>
      <vt:lpstr>The Weizmann Institute of Science Experimental Astrophysics Spectroscopy System (WISEASS)</vt:lpstr>
      <vt:lpstr>The Weizmann Institute of Science Experimental Astrophysics Spectroscopy System (WISEASS)</vt:lpstr>
      <vt:lpstr>The Weizmann Institute of Science Experimental Astrophysics Spectroscopy System (WISEASS)</vt:lpstr>
      <vt:lpstr>WISEASS: Browse and download Archive your published spectra Dataset hosting  ofer.yaron@weizmann.ac.il</vt:lpstr>
      <vt:lpstr>Thanks (and happy birthday Giorgios)</vt:lpstr>
    </vt:vector>
  </TitlesOfParts>
  <Company>Tau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Avishay</dc:creator>
  <cp:lastModifiedBy>Gal-Yam</cp:lastModifiedBy>
  <cp:revision>209</cp:revision>
  <dcterms:created xsi:type="dcterms:W3CDTF">2000-04-06T16:11:30Z</dcterms:created>
  <dcterms:modified xsi:type="dcterms:W3CDTF">2012-03-15T16:16:09Z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2</vt:i4>
  </property>
  <property fmtid="{D5CDD505-2E9C-101B-9397-08002B2CF9AE}" pid="4" name="Compression">
    <vt:i4>100</vt:i4>
  </property>
  <property fmtid="{D5CDD505-2E9C-101B-9397-08002B2CF9AE}" pid="5" name="ScreenSize">
    <vt:i4>4</vt:i4>
  </property>
  <property fmtid="{D5CDD505-2E9C-101B-9397-08002B2CF9AE}" pid="6" name="ScreenUsage">
    <vt:i4>3</vt:i4>
  </property>
  <property fmtid="{D5CDD505-2E9C-101B-9397-08002B2CF9AE}" pid="7" name="MailAddress">
    <vt:lpwstr>avishay@wise.tau.ac.il</vt:lpwstr>
  </property>
  <property fmtid="{D5CDD505-2E9C-101B-9397-08002B2CF9AE}" pid="8" name="HomePage">
    <vt:lpwstr>http://wise-obs.tau.ac.il/~avishay</vt:lpwstr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1</vt:i4>
  </property>
  <property fmtid="{D5CDD505-2E9C-101B-9397-08002B2CF9AE}" pid="19" name="ShowNotes">
    <vt:bool>false</vt:bool>
  </property>
  <property fmtid="{D5CDD505-2E9C-101B-9397-08002B2CF9AE}" pid="20" name="NavBtnPos">
    <vt:i4>3</vt:i4>
  </property>
  <property fmtid="{D5CDD505-2E9C-101B-9397-08002B2CF9AE}" pid="21" name="OutputDir">
    <vt:lpwstr>C:\dani</vt:lpwstr>
  </property>
</Properties>
</file>