
<file path=[Content_Types].xml><?xml version="1.0" encoding="utf-8"?>
<Types xmlns="http://schemas.openxmlformats.org/package/2006/content-types">
  <Default Extension="bin" ContentType="application/vnd.openxmlformats-officedocument.presentationml.printerSettings"/>
  <Default Extension="rels" ContentType="application/vnd.openxmlformats-package.relationships+xml"/>
  <Override PartName="/ppt/slides/slide14.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Default Extension="emf" ContentType="image/x-emf"/>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slides/slide12.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slides/slide52.xml" ContentType="application/vnd.openxmlformats-officedocument.presentationml.slide+xml"/>
  <Override PartName="/ppt/slides/slide35.xml" ContentType="application/vnd.openxmlformats-officedocument.presentationml.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Override PartName="/docProps/app.xml" ContentType="application/vnd.openxmlformats-officedocument.extended-properties+xml"/>
  <Override PartName="/ppt/slides/slide48.xml" ContentType="application/vnd.openxmlformats-officedocument.presentationml.slide+xml"/>
  <Override PartName="/ppt/notesSlides/notesSlide4.xml" ContentType="application/vnd.openxmlformats-officedocument.presentationml.notesSlide+xml"/>
  <Override PartName="/ppt/slides/slide41.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slides/slide24.xml" ContentType="application/vnd.openxmlformats-officedocument.presentationml.slide+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pdf" ContentType="application/pdf"/>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54"/>
  </p:notesMasterIdLst>
  <p:handoutMasterIdLst>
    <p:handoutMasterId r:id="rId55"/>
  </p:handoutMasterIdLst>
  <p:sldIdLst>
    <p:sldId id="256" r:id="rId2"/>
    <p:sldId id="285" r:id="rId3"/>
    <p:sldId id="273" r:id="rId4"/>
    <p:sldId id="274" r:id="rId5"/>
    <p:sldId id="260" r:id="rId6"/>
    <p:sldId id="257" r:id="rId7"/>
    <p:sldId id="258" r:id="rId8"/>
    <p:sldId id="259" r:id="rId9"/>
    <p:sldId id="275" r:id="rId10"/>
    <p:sldId id="265" r:id="rId11"/>
    <p:sldId id="268" r:id="rId12"/>
    <p:sldId id="263" r:id="rId13"/>
    <p:sldId id="276" r:id="rId14"/>
    <p:sldId id="264" r:id="rId15"/>
    <p:sldId id="267" r:id="rId16"/>
    <p:sldId id="266" r:id="rId17"/>
    <p:sldId id="286" r:id="rId18"/>
    <p:sldId id="269" r:id="rId19"/>
    <p:sldId id="270" r:id="rId20"/>
    <p:sldId id="279" r:id="rId21"/>
    <p:sldId id="280" r:id="rId22"/>
    <p:sldId id="302" r:id="rId23"/>
    <p:sldId id="296" r:id="rId24"/>
    <p:sldId id="295" r:id="rId25"/>
    <p:sldId id="299" r:id="rId26"/>
    <p:sldId id="300" r:id="rId27"/>
    <p:sldId id="301" r:id="rId28"/>
    <p:sldId id="261" r:id="rId29"/>
    <p:sldId id="278" r:id="rId30"/>
    <p:sldId id="277" r:id="rId31"/>
    <p:sldId id="291" r:id="rId32"/>
    <p:sldId id="303" r:id="rId33"/>
    <p:sldId id="311" r:id="rId34"/>
    <p:sldId id="304" r:id="rId35"/>
    <p:sldId id="290" r:id="rId36"/>
    <p:sldId id="294" r:id="rId37"/>
    <p:sldId id="312" r:id="rId38"/>
    <p:sldId id="314" r:id="rId39"/>
    <p:sldId id="313" r:id="rId40"/>
    <p:sldId id="287" r:id="rId41"/>
    <p:sldId id="288" r:id="rId42"/>
    <p:sldId id="305" r:id="rId43"/>
    <p:sldId id="307" r:id="rId44"/>
    <p:sldId id="308" r:id="rId45"/>
    <p:sldId id="281" r:id="rId46"/>
    <p:sldId id="283" r:id="rId47"/>
    <p:sldId id="293" r:id="rId48"/>
    <p:sldId id="309" r:id="rId49"/>
    <p:sldId id="310" r:id="rId50"/>
    <p:sldId id="306" r:id="rId51"/>
    <p:sldId id="271" r:id="rId52"/>
    <p:sldId id="289"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3" d="100"/>
          <a:sy n="93" d="100"/>
        </p:scale>
        <p:origin x="-132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872"/>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413AAA0-D378-4547-8A98-4E647EB459FE}" type="datetimeFigureOut">
              <a:rPr lang="en-US" smtClean="0"/>
              <a:pPr/>
              <a:t>3/16/12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44907E7-3550-044B-8B72-3CAEC3395B97}"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FFD333-E03E-224E-BE6A-D3F745598576}" type="datetimeFigureOut">
              <a:rPr lang="en-US" smtClean="0"/>
              <a:pPr/>
              <a:t>3/16/12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780A74-4BBA-4D47-90B0-EC92C622F8C9}"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FD5F1ACE-28AE-5444-B715-4341777A3CE0}" type="slidenum">
              <a:rPr lang="en-US">
                <a:latin typeface="Arial" pitchFamily="-109" charset="0"/>
                <a:ea typeface="ＭＳ Ｐゴシック" pitchFamily="-109" charset="-128"/>
                <a:cs typeface="ＭＳ Ｐゴシック" pitchFamily="-109" charset="-128"/>
              </a:rPr>
              <a:pPr/>
              <a:t>20</a:t>
            </a:fld>
            <a:endParaRPr lang="en-US">
              <a:latin typeface="Arial" pitchFamily="-109" charset="0"/>
              <a:ea typeface="ＭＳ Ｐゴシック" pitchFamily="-109" charset="-128"/>
              <a:cs typeface="ＭＳ Ｐゴシック" pitchFamily="-109" charset="-128"/>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1026"/>
          <p:cNvSpPr>
            <a:spLocks noGrp="1" noRot="1" noChangeAspect="1" noChangeArrowheads="1"/>
          </p:cNvSpPr>
          <p:nvPr>
            <p:ph type="sldImg"/>
          </p:nvPr>
        </p:nvSpPr>
        <p:spPr>
          <a:xfrm>
            <a:off x="1143000" y="685800"/>
            <a:ext cx="4572000" cy="3429000"/>
          </a:xfrm>
          <a:solidFill>
            <a:srgbClr val="FFFFFF"/>
          </a:solidFill>
          <a:ln>
            <a:solidFill>
              <a:srgbClr val="000000"/>
            </a:solidFill>
            <a:miter lim="800000"/>
          </a:ln>
        </p:spPr>
      </p:sp>
      <p:sp>
        <p:nvSpPr>
          <p:cNvPr id="55299" name="Rectangle 1027"/>
          <p:cNvSpPr>
            <a:spLocks noGrp="1" noChangeArrowheads="1"/>
          </p:cNvSpPr>
          <p:nvPr>
            <p:ph type="body" idx="1"/>
          </p:nvPr>
        </p:nvSpPr>
        <p:spPr>
          <a:xfrm>
            <a:off x="914400" y="4343400"/>
            <a:ext cx="5029200" cy="4114800"/>
          </a:xfrm>
          <a:solidFill>
            <a:srgbClr val="FFFFFF"/>
          </a:solidFill>
          <a:ln>
            <a:solidFill>
              <a:srgbClr val="000000"/>
            </a:solidFill>
            <a:miter lim="800000"/>
          </a:ln>
        </p:spPr>
        <p:txBody>
          <a:bodyPr/>
          <a:lstStyle/>
          <a:p>
            <a:r>
              <a:rPr lang="en-US">
                <a:latin typeface="Times New Roman" pitchFamily="-107" charset="0"/>
                <a:ea typeface="ＭＳ Ｐゴシック" pitchFamily="-107" charset="-128"/>
                <a:cs typeface="ＭＳ Ｐゴシック" pitchFamily="-107" charset="-128"/>
              </a:rPr>
              <a:t>It wasn’t hardly centuries ago that mankind thought the universe was unchanging. The discovery of transients has now led us to believe that the universe changes not only on month and weeks but also days, hours and minutes! </a:t>
            </a:r>
          </a:p>
          <a:p>
            <a:r>
              <a:rPr lang="en-US">
                <a:latin typeface="Times New Roman" pitchFamily="-107" charset="0"/>
                <a:ea typeface="ＭＳ Ｐゴシック" pitchFamily="-107" charset="-128"/>
                <a:cs typeface="ＭＳ Ｐゴシック" pitchFamily="-107" charset="-128"/>
              </a:rPr>
              <a:t>In Ay 1, or any introduction to cosmic explosions, two classes of optical transients are introduced - novae and supernovae. our understanding about them has grown in leaps and bounds in the past two decades.  And for good reason. They  are both easy to find and Novae are faint but plentiful, supernovae  are rare but bright. Since the time of Hubble, this curious gap has been noted, and we have asked, are there are hitherto an undiscovered class of transients? Let us quantify this gap next.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a:xfrm>
            <a:off x="1143000" y="685800"/>
            <a:ext cx="4572000" cy="3429000"/>
          </a:xfrm>
          <a:solidFill>
            <a:srgbClr val="FFFFFF"/>
          </a:solidFill>
          <a:ln>
            <a:solidFill>
              <a:srgbClr val="000000"/>
            </a:solidFill>
            <a:miter lim="800000"/>
          </a:ln>
        </p:spPr>
      </p:sp>
      <p:sp>
        <p:nvSpPr>
          <p:cNvPr id="49155" name="Rectangle 3"/>
          <p:cNvSpPr>
            <a:spLocks noGrp="1" noChangeArrowheads="1"/>
          </p:cNvSpPr>
          <p:nvPr>
            <p:ph type="body" idx="1"/>
          </p:nvPr>
        </p:nvSpPr>
        <p:spPr>
          <a:xfrm>
            <a:off x="914400" y="4343400"/>
            <a:ext cx="5029200" cy="4114800"/>
          </a:xfrm>
          <a:solidFill>
            <a:srgbClr val="FFFFFF"/>
          </a:solidFill>
          <a:ln>
            <a:solidFill>
              <a:srgbClr val="000000"/>
            </a:solidFill>
            <a:miter lim="800000"/>
          </a:ln>
        </p:spPr>
        <p:txBody>
          <a:bodyPr/>
          <a:lstStyle/>
          <a:p>
            <a:r>
              <a:rPr lang="en-US">
                <a:latin typeface="Times New Roman" charset="0"/>
                <a:ea typeface="ＭＳ Ｐゴシック" charset="-128"/>
                <a:cs typeface="ＭＳ Ｐゴシック" charset="-128"/>
              </a:rPr>
              <a:t>It wasn’t hardly centuries ago that mankind thought the universe was unchanging. The discovery of transients has now led us to believe that the universe changes not only on month and weeks but also days, hours and minutes! </a:t>
            </a:r>
          </a:p>
          <a:p>
            <a:r>
              <a:rPr lang="en-US">
                <a:latin typeface="Times New Roman" charset="0"/>
                <a:ea typeface="ＭＳ Ｐゴシック" charset="-128"/>
                <a:cs typeface="ＭＳ Ｐゴシック" charset="-128"/>
              </a:rPr>
              <a:t>In Ay 1, or any introduction to cosmic explosions, two classes of optical transients are introduced - novae and supernovae. our understanding about them has grown in leaps and bounds in the past two decades.  And for good reason. They  are both easy to find and Novae are faint but plentiful, supernovae  are rare but bright. Since the time of Hubble, this curious gap has been noted, and we have asked, are there are hitherto an undiscovered class of transients? Let us quantify this gap next.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5198F6-9A68-2C45-8632-8F2521555679}" type="slidenum">
              <a:rPr lang="en-US"/>
              <a:pPr/>
              <a:t>32</a:t>
            </a:fld>
            <a:endParaRPr lang="en-US"/>
          </a:p>
        </p:txBody>
      </p:sp>
      <p:sp>
        <p:nvSpPr>
          <p:cNvPr id="1329154" name="Rectangle 2"/>
          <p:cNvSpPr>
            <a:spLocks noGrp="1" noRot="1" noChangeAspect="1" noChangeArrowheads="1" noTextEdit="1"/>
          </p:cNvSpPr>
          <p:nvPr>
            <p:ph type="sldImg"/>
          </p:nvPr>
        </p:nvSpPr>
        <p:spPr>
          <a:ln/>
        </p:spPr>
      </p:sp>
      <p:sp>
        <p:nvSpPr>
          <p:cNvPr id="1329155" name="Rectangle 3"/>
          <p:cNvSpPr>
            <a:spLocks noGrp="1" noChangeArrowheads="1"/>
          </p:cNvSpPr>
          <p:nvPr>
            <p:ph type="body" idx="1"/>
          </p:nvPr>
        </p:nvSpPr>
        <p:spPr/>
        <p:txBody>
          <a:bodyPr/>
          <a:lstStyle/>
          <a:p>
            <a:pPr>
              <a:spcBef>
                <a:spcPct val="50000"/>
              </a:spcBef>
            </a:pPr>
            <a:r>
              <a:rPr lang="en-US" sz="1200" b="0" dirty="0" smtClean="0">
                <a:solidFill>
                  <a:srgbClr val="FF0000"/>
                </a:solidFill>
                <a:effectLst>
                  <a:outerShdw blurRad="38100" dist="38100" dir="2700000" algn="tl">
                    <a:srgbClr val="000000"/>
                  </a:outerShdw>
                </a:effectLst>
                <a:latin typeface="Plantagenet Cherokee" pitchFamily="18" charset="0"/>
              </a:rPr>
              <a:t>So to con</a:t>
            </a:r>
            <a:r>
              <a:rPr lang="en-US" sz="1200" b="0" baseline="0" dirty="0" smtClean="0">
                <a:solidFill>
                  <a:srgbClr val="FF0000"/>
                </a:solidFill>
                <a:effectLst>
                  <a:outerShdw blurRad="38100" dist="38100" dir="2700000" algn="tl">
                    <a:srgbClr val="000000"/>
                  </a:outerShdw>
                </a:effectLst>
                <a:latin typeface="Plantagenet Cherokee" pitchFamily="18" charset="0"/>
              </a:rPr>
              <a:t>clude</a:t>
            </a:r>
            <a:r>
              <a:rPr lang="en-US" sz="1200" b="0" dirty="0" smtClean="0">
                <a:solidFill>
                  <a:srgbClr val="FF0000"/>
                </a:solidFill>
                <a:effectLst>
                  <a:outerShdw blurRad="38100" dist="38100" dir="2700000" algn="tl">
                    <a:srgbClr val="000000"/>
                  </a:outerShdw>
                </a:effectLst>
                <a:latin typeface="Plantagenet Cherokee" pitchFamily="18" charset="0"/>
              </a:rPr>
              <a:t>, from</a:t>
            </a:r>
            <a:r>
              <a:rPr lang="en-US" sz="1200" b="0" baseline="0" dirty="0" smtClean="0">
                <a:solidFill>
                  <a:srgbClr val="FF0000"/>
                </a:solidFill>
                <a:effectLst>
                  <a:outerShdw blurRad="38100" dist="38100" dir="2700000" algn="tl">
                    <a:srgbClr val="000000"/>
                  </a:outerShdw>
                </a:effectLst>
                <a:latin typeface="Plantagenet Cherokee" pitchFamily="18" charset="0"/>
              </a:rPr>
              <a:t> our studies of LGRB progenitor environments we now know that the modern LGRB progenitor model must…</a:t>
            </a:r>
            <a:endParaRPr lang="en-US" sz="1200" b="0" dirty="0">
              <a:solidFill>
                <a:srgbClr val="FF0000"/>
              </a:solidFill>
              <a:effectLst>
                <a:outerShdw blurRad="38100" dist="38100" dir="2700000" algn="tl">
                  <a:srgbClr val="000000"/>
                </a:outerShdw>
              </a:effectLst>
              <a:latin typeface="Plantagenet Cherokee"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a14="http://schemas.microsoft.com/office/drawing/2010/main" xmlns:a="http://schemas.openxmlformats.org/drawingml/2006/main" xmlns:p="http://schemas.openxmlformats.org/presentationml/2006/main" xmlns="">
                <a:solidFill>
                  <a:schemeClr val="accent1"/>
                </a:solidFill>
              </a14:hiddenFill>
            </a:ext>
            <a:ext uri="{91240B29-F687-4f45-9708-019B960494DF}">
              <a14:hiddenLine xmlns:a14="http://schemas.microsoft.com/office/drawing/2010/main" xmlns:a="http://schemas.openxmlformats.org/drawingml/2006/main" xmlns:p="http://schemas.openxmlformats.org/presentationml/2006/main" xmlns="" w="9525">
                <a:solidFill>
                  <a:schemeClr val="tx1"/>
                </a:solidFill>
                <a:miter lim="800000"/>
                <a:headEnd/>
                <a:tailEnd/>
              </a14:hiddenLine>
            </a:ext>
            <a:ext uri="{AF507438-7753-43e0-B8FC-AC1667EBCBE1}">
              <a14:hiddenEffects xmlns:a14="http://schemas.microsoft.com/office/drawing/2010/main" xmlns:a="http://schemas.openxmlformats.org/drawingml/2006/main" xmlns:p="http://schemas.openxmlformats.org/presentationml/2006/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a="http://schemas.openxmlformats.org/drawingml/2006/main" xmlns:p="http://schemas.openxmlformats.org/presentationml/2006/main" xmlns="" val="1"/>
            </a:ext>
          </a:extLst>
        </p:spPr>
        <p:txBody>
          <a:bodyPr/>
          <a:lstStyle/>
          <a:p>
            <a:fld id="{1E42A76A-F4AD-D04A-BB9A-159F9F04647D}" type="slidenum">
              <a:rPr lang="en-US"/>
              <a:pPr/>
              <a:t>35</a:t>
            </a:fld>
            <a:endParaRPr lang="en-US"/>
          </a:p>
        </p:txBody>
      </p:sp>
      <p:sp>
        <p:nvSpPr>
          <p:cNvPr id="130355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a="http://schemas.openxmlformats.org/drawingml/2006/main" xmlns:p="http://schemas.openxmlformats.org/presentationml/2006/main" xmlns="" val="1"/>
            </a:ext>
          </a:extLst>
        </p:spPr>
      </p:sp>
      <p:sp>
        <p:nvSpPr>
          <p:cNvPr id="1303555" name="Rectangle 3"/>
          <p:cNvSpPr>
            <a:spLocks noGrp="1" noChangeArrowheads="1"/>
          </p:cNvSpPr>
          <p:nvPr>
            <p:ph type="body" idx="1"/>
          </p:nvPr>
        </p:nvSpPr>
        <p:spPr/>
        <p:txBody>
          <a:bodyPr/>
          <a:lstStyle/>
          <a:p>
            <a:pPr eaLnBrk="1" hangingPunct="1">
              <a:defRPr/>
            </a:pPr>
            <a:endParaRPr lang="en-US" smtClean="0">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Rectangle 2"/>
          <p:cNvSpPr>
            <a:spLocks noGrp="1" noRot="1" noChangeAspect="1" noChangeArrowheads="1"/>
          </p:cNvSpPr>
          <p:nvPr>
            <p:ph type="sldImg"/>
          </p:nvPr>
        </p:nvSpPr>
        <p:spPr>
          <a:xfrm>
            <a:off x="1143000" y="685800"/>
            <a:ext cx="4572000" cy="3429000"/>
          </a:xfrm>
          <a:solidFill>
            <a:srgbClr val="FFFFFF"/>
          </a:solidFill>
          <a:ln>
            <a:solidFill>
              <a:srgbClr val="000000"/>
            </a:solidFill>
            <a:miter lim="800000"/>
          </a:ln>
        </p:spPr>
      </p:sp>
      <p:sp>
        <p:nvSpPr>
          <p:cNvPr id="49155" name="Rectangle 3"/>
          <p:cNvSpPr>
            <a:spLocks noGrp="1" noChangeArrowheads="1"/>
          </p:cNvSpPr>
          <p:nvPr>
            <p:ph type="body" idx="1"/>
          </p:nvPr>
        </p:nvSpPr>
        <p:spPr>
          <a:xfrm>
            <a:off x="914400" y="4343400"/>
            <a:ext cx="5029200" cy="4114800"/>
          </a:xfrm>
          <a:solidFill>
            <a:srgbClr val="FFFFFF"/>
          </a:solidFill>
          <a:ln>
            <a:solidFill>
              <a:srgbClr val="000000"/>
            </a:solidFill>
            <a:miter lim="800000"/>
          </a:ln>
        </p:spPr>
        <p:txBody>
          <a:bodyPr/>
          <a:lstStyle/>
          <a:p>
            <a:r>
              <a:rPr lang="en-US">
                <a:latin typeface="Times New Roman" charset="0"/>
                <a:ea typeface="ＭＳ Ｐゴシック" charset="-128"/>
                <a:cs typeface="ＭＳ Ｐゴシック" charset="-128"/>
              </a:rPr>
              <a:t>It wasn’t hardly centuries ago that mankind thought the universe was unchanging. The discovery of transients has now led us to believe that the universe changes not only on month and weeks but also days, hours and minutes! </a:t>
            </a:r>
          </a:p>
          <a:p>
            <a:r>
              <a:rPr lang="en-US">
                <a:latin typeface="Times New Roman" charset="0"/>
                <a:ea typeface="ＭＳ Ｐゴシック" charset="-128"/>
                <a:cs typeface="ＭＳ Ｐゴシック" charset="-128"/>
              </a:rPr>
              <a:t>In Ay 1, or any introduction to cosmic explosions, two classes of optical transients are introduced - novae and supernovae. our understanding about them has grown in leaps and bounds in the past two decades.  And for good reason. They  are both easy to find and Novae are faint but plentiful, supernovae  are rare but bright. Since the time of Hubble, this curious gap has been noted, and we have asked, are there are hitherto an undiscovered class of transients? Let us quantify this gap next.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missing refs, 4 bad</a:t>
            </a:r>
            <a:r>
              <a:rPr lang="en-US" baseline="0" dirty="0" smtClean="0"/>
              <a:t> subs, 2 no </a:t>
            </a:r>
            <a:r>
              <a:rPr lang="en-US" baseline="0" dirty="0" err="1" smtClean="0"/>
              <a:t>texp</a:t>
            </a:r>
            <a:r>
              <a:rPr lang="en-US" baseline="0" dirty="0" smtClean="0"/>
              <a:t>, 1 few data, 3-pec, 1 rising</a:t>
            </a:r>
            <a:r>
              <a:rPr lang="en-US" baseline="0" smtClean="0"/>
              <a:t>, 15 in </a:t>
            </a:r>
            <a:r>
              <a:rPr lang="en-US" baseline="0" dirty="0" smtClean="0"/>
              <a:t>the plot.</a:t>
            </a:r>
            <a:endParaRPr lang="en-US" dirty="0"/>
          </a:p>
        </p:txBody>
      </p:sp>
      <p:sp>
        <p:nvSpPr>
          <p:cNvPr id="4" name="Slide Number Placeholder 3"/>
          <p:cNvSpPr>
            <a:spLocks noGrp="1"/>
          </p:cNvSpPr>
          <p:nvPr>
            <p:ph type="sldNum" sz="quarter" idx="10"/>
          </p:nvPr>
        </p:nvSpPr>
        <p:spPr/>
        <p:txBody>
          <a:bodyPr/>
          <a:lstStyle/>
          <a:p>
            <a:fld id="{A8B68190-04EC-4D6A-8862-46EE4765D42F}" type="slidenum">
              <a:rPr lang="en-US" smtClean="0"/>
              <a:pPr/>
              <a:t>52</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45091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3/16/12</a:t>
            </a:r>
            <a:endParaRPr lang="en-US"/>
          </a:p>
        </p:txBody>
      </p:sp>
      <p:sp>
        <p:nvSpPr>
          <p:cNvPr id="5" name="Footer Placeholder 4"/>
          <p:cNvSpPr>
            <a:spLocks noGrp="1"/>
          </p:cNvSpPr>
          <p:nvPr>
            <p:ph type="ftr" sz="quarter" idx="11"/>
          </p:nvPr>
        </p:nvSpPr>
        <p:spPr/>
        <p:txBody>
          <a:bodyPr/>
          <a:lstStyle/>
          <a:p>
            <a:r>
              <a:rPr lang="en-US" smtClean="0"/>
              <a:t>41</a:t>
            </a:r>
            <a:endParaRPr lang="en-US"/>
          </a:p>
        </p:txBody>
      </p:sp>
      <p:sp>
        <p:nvSpPr>
          <p:cNvPr id="6" name="Slide Number Placeholder 5"/>
          <p:cNvSpPr>
            <a:spLocks noGrp="1"/>
          </p:cNvSpPr>
          <p:nvPr>
            <p:ph type="sldNum" sz="quarter" idx="12"/>
          </p:nvPr>
        </p:nvSpPr>
        <p:spPr/>
        <p:txBody>
          <a:bodyPr/>
          <a:lstStyle/>
          <a:p>
            <a:fld id="{B61DA5B2-6A33-8049-829C-4CB6D7ED2C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3/16/12</a:t>
            </a:r>
            <a:endParaRPr lang="en-US"/>
          </a:p>
        </p:txBody>
      </p:sp>
      <p:sp>
        <p:nvSpPr>
          <p:cNvPr id="5" name="Footer Placeholder 4"/>
          <p:cNvSpPr>
            <a:spLocks noGrp="1"/>
          </p:cNvSpPr>
          <p:nvPr>
            <p:ph type="ftr" sz="quarter" idx="11"/>
          </p:nvPr>
        </p:nvSpPr>
        <p:spPr/>
        <p:txBody>
          <a:bodyPr/>
          <a:lstStyle/>
          <a:p>
            <a:r>
              <a:rPr lang="en-US" smtClean="0"/>
              <a:t>41</a:t>
            </a:r>
            <a:endParaRPr lang="en-US"/>
          </a:p>
        </p:txBody>
      </p:sp>
      <p:sp>
        <p:nvSpPr>
          <p:cNvPr id="6" name="Slide Number Placeholder 5"/>
          <p:cNvSpPr>
            <a:spLocks noGrp="1"/>
          </p:cNvSpPr>
          <p:nvPr>
            <p:ph type="sldNum" sz="quarter" idx="12"/>
          </p:nvPr>
        </p:nvSpPr>
        <p:spPr/>
        <p:txBody>
          <a:bodyPr/>
          <a:lstStyle/>
          <a:p>
            <a:fld id="{B61DA5B2-6A33-8049-829C-4CB6D7ED2C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3/16/12</a:t>
            </a:r>
            <a:endParaRPr lang="en-US"/>
          </a:p>
        </p:txBody>
      </p:sp>
      <p:sp>
        <p:nvSpPr>
          <p:cNvPr id="5" name="Footer Placeholder 4"/>
          <p:cNvSpPr>
            <a:spLocks noGrp="1"/>
          </p:cNvSpPr>
          <p:nvPr>
            <p:ph type="ftr" sz="quarter" idx="11"/>
          </p:nvPr>
        </p:nvSpPr>
        <p:spPr/>
        <p:txBody>
          <a:bodyPr/>
          <a:lstStyle/>
          <a:p>
            <a:r>
              <a:rPr lang="en-US" smtClean="0"/>
              <a:t>41</a:t>
            </a:r>
            <a:endParaRPr lang="en-US"/>
          </a:p>
        </p:txBody>
      </p:sp>
      <p:sp>
        <p:nvSpPr>
          <p:cNvPr id="6" name="Slide Number Placeholder 5"/>
          <p:cNvSpPr>
            <a:spLocks noGrp="1"/>
          </p:cNvSpPr>
          <p:nvPr>
            <p:ph type="sldNum" sz="quarter" idx="12"/>
          </p:nvPr>
        </p:nvSpPr>
        <p:spPr/>
        <p:txBody>
          <a:bodyPr/>
          <a:lstStyle/>
          <a:p>
            <a:fld id="{B61DA5B2-6A33-8049-829C-4CB6D7ED2C3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3250" cy="5845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3"/>
          <p:cNvSpPr>
            <a:spLocks noGrp="1" noChangeArrowheads="1"/>
          </p:cNvSpPr>
          <p:nvPr>
            <p:ph type="dt" idx="10"/>
          </p:nvPr>
        </p:nvSpPr>
        <p:spPr/>
        <p:txBody>
          <a:bodyPr/>
          <a:lstStyle>
            <a:lvl1pPr>
              <a:defRPr/>
            </a:lvl1pPr>
          </a:lstStyle>
          <a:p>
            <a:pPr>
              <a:defRPr/>
            </a:pPr>
            <a:r>
              <a:rPr lang="en-US" smtClean="0"/>
              <a:t>3/16/12</a:t>
            </a:r>
            <a:endParaRPr lang="en-GB"/>
          </a:p>
        </p:txBody>
      </p:sp>
      <p:sp>
        <p:nvSpPr>
          <p:cNvPr id="4" name="Rectangle 4"/>
          <p:cNvSpPr>
            <a:spLocks noGrp="1" noChangeArrowheads="1"/>
          </p:cNvSpPr>
          <p:nvPr>
            <p:ph type="ftr" idx="11"/>
          </p:nvPr>
        </p:nvSpPr>
        <p:spPr/>
        <p:txBody>
          <a:bodyPr/>
          <a:lstStyle>
            <a:lvl1pPr>
              <a:defRPr/>
            </a:lvl1pPr>
          </a:lstStyle>
          <a:p>
            <a:pPr>
              <a:defRPr/>
            </a:pPr>
            <a:r>
              <a:rPr lang="en-US" smtClean="0"/>
              <a:t>41</a:t>
            </a:r>
            <a:endParaRPr lang="en-GB"/>
          </a:p>
        </p:txBody>
      </p:sp>
      <p:sp>
        <p:nvSpPr>
          <p:cNvPr id="5" name="Rectangle 5"/>
          <p:cNvSpPr>
            <a:spLocks noGrp="1" noChangeArrowheads="1"/>
          </p:cNvSpPr>
          <p:nvPr>
            <p:ph type="sldNum" idx="12"/>
          </p:nvPr>
        </p:nvSpPr>
        <p:spPr/>
        <p:txBody>
          <a:bodyPr/>
          <a:lstStyle>
            <a:lvl1pPr>
              <a:defRPr/>
            </a:lvl1pPr>
          </a:lstStyle>
          <a:p>
            <a:pPr>
              <a:defRPr/>
            </a:pPr>
            <a:fld id="{793685AC-106F-DF4E-BBBE-8189102460B2}" type="slidenum">
              <a:rPr lang="he-IL"/>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3/16/12</a:t>
            </a:r>
            <a:endParaRPr lang="en-US"/>
          </a:p>
        </p:txBody>
      </p:sp>
      <p:sp>
        <p:nvSpPr>
          <p:cNvPr id="5" name="Footer Placeholder 4"/>
          <p:cNvSpPr>
            <a:spLocks noGrp="1"/>
          </p:cNvSpPr>
          <p:nvPr>
            <p:ph type="ftr" sz="quarter" idx="11"/>
          </p:nvPr>
        </p:nvSpPr>
        <p:spPr/>
        <p:txBody>
          <a:bodyPr/>
          <a:lstStyle/>
          <a:p>
            <a:r>
              <a:rPr lang="en-US" smtClean="0"/>
              <a:t>41</a:t>
            </a:r>
            <a:endParaRPr lang="en-US"/>
          </a:p>
        </p:txBody>
      </p:sp>
      <p:sp>
        <p:nvSpPr>
          <p:cNvPr id="6" name="Slide Number Placeholder 5"/>
          <p:cNvSpPr>
            <a:spLocks noGrp="1"/>
          </p:cNvSpPr>
          <p:nvPr>
            <p:ph type="sldNum" sz="quarter" idx="12"/>
          </p:nvPr>
        </p:nvSpPr>
        <p:spPr/>
        <p:txBody>
          <a:bodyPr/>
          <a:lstStyle/>
          <a:p>
            <a:fld id="{B61DA5B2-6A33-8049-829C-4CB6D7ED2C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3/16/12</a:t>
            </a:r>
            <a:endParaRPr lang="en-US"/>
          </a:p>
        </p:txBody>
      </p:sp>
      <p:sp>
        <p:nvSpPr>
          <p:cNvPr id="5" name="Footer Placeholder 4"/>
          <p:cNvSpPr>
            <a:spLocks noGrp="1"/>
          </p:cNvSpPr>
          <p:nvPr>
            <p:ph type="ftr" sz="quarter" idx="11"/>
          </p:nvPr>
        </p:nvSpPr>
        <p:spPr/>
        <p:txBody>
          <a:bodyPr/>
          <a:lstStyle/>
          <a:p>
            <a:r>
              <a:rPr lang="en-US" smtClean="0"/>
              <a:t>41</a:t>
            </a:r>
            <a:endParaRPr lang="en-US"/>
          </a:p>
        </p:txBody>
      </p:sp>
      <p:sp>
        <p:nvSpPr>
          <p:cNvPr id="6" name="Slide Number Placeholder 5"/>
          <p:cNvSpPr>
            <a:spLocks noGrp="1"/>
          </p:cNvSpPr>
          <p:nvPr>
            <p:ph type="sldNum" sz="quarter" idx="12"/>
          </p:nvPr>
        </p:nvSpPr>
        <p:spPr/>
        <p:txBody>
          <a:bodyPr/>
          <a:lstStyle/>
          <a:p>
            <a:fld id="{B61DA5B2-6A33-8049-829C-4CB6D7ED2C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3/16/12</a:t>
            </a:r>
            <a:endParaRPr lang="en-US"/>
          </a:p>
        </p:txBody>
      </p:sp>
      <p:sp>
        <p:nvSpPr>
          <p:cNvPr id="6" name="Footer Placeholder 5"/>
          <p:cNvSpPr>
            <a:spLocks noGrp="1"/>
          </p:cNvSpPr>
          <p:nvPr>
            <p:ph type="ftr" sz="quarter" idx="11"/>
          </p:nvPr>
        </p:nvSpPr>
        <p:spPr/>
        <p:txBody>
          <a:bodyPr/>
          <a:lstStyle/>
          <a:p>
            <a:r>
              <a:rPr lang="en-US" smtClean="0"/>
              <a:t>41</a:t>
            </a:r>
            <a:endParaRPr lang="en-US"/>
          </a:p>
        </p:txBody>
      </p:sp>
      <p:sp>
        <p:nvSpPr>
          <p:cNvPr id="7" name="Slide Number Placeholder 6"/>
          <p:cNvSpPr>
            <a:spLocks noGrp="1"/>
          </p:cNvSpPr>
          <p:nvPr>
            <p:ph type="sldNum" sz="quarter" idx="12"/>
          </p:nvPr>
        </p:nvSpPr>
        <p:spPr/>
        <p:txBody>
          <a:bodyPr/>
          <a:lstStyle/>
          <a:p>
            <a:fld id="{B61DA5B2-6A33-8049-829C-4CB6D7ED2C3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3/16/12</a:t>
            </a:r>
            <a:endParaRPr lang="en-US"/>
          </a:p>
        </p:txBody>
      </p:sp>
      <p:sp>
        <p:nvSpPr>
          <p:cNvPr id="8" name="Footer Placeholder 7"/>
          <p:cNvSpPr>
            <a:spLocks noGrp="1"/>
          </p:cNvSpPr>
          <p:nvPr>
            <p:ph type="ftr" sz="quarter" idx="11"/>
          </p:nvPr>
        </p:nvSpPr>
        <p:spPr/>
        <p:txBody>
          <a:bodyPr/>
          <a:lstStyle/>
          <a:p>
            <a:r>
              <a:rPr lang="en-US" smtClean="0"/>
              <a:t>41</a:t>
            </a:r>
            <a:endParaRPr lang="en-US"/>
          </a:p>
        </p:txBody>
      </p:sp>
      <p:sp>
        <p:nvSpPr>
          <p:cNvPr id="9" name="Slide Number Placeholder 8"/>
          <p:cNvSpPr>
            <a:spLocks noGrp="1"/>
          </p:cNvSpPr>
          <p:nvPr>
            <p:ph type="sldNum" sz="quarter" idx="12"/>
          </p:nvPr>
        </p:nvSpPr>
        <p:spPr/>
        <p:txBody>
          <a:bodyPr/>
          <a:lstStyle/>
          <a:p>
            <a:fld id="{B61DA5B2-6A33-8049-829C-4CB6D7ED2C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3/16/12</a:t>
            </a:r>
            <a:endParaRPr lang="en-US"/>
          </a:p>
        </p:txBody>
      </p:sp>
      <p:sp>
        <p:nvSpPr>
          <p:cNvPr id="4" name="Footer Placeholder 3"/>
          <p:cNvSpPr>
            <a:spLocks noGrp="1"/>
          </p:cNvSpPr>
          <p:nvPr>
            <p:ph type="ftr" sz="quarter" idx="11"/>
          </p:nvPr>
        </p:nvSpPr>
        <p:spPr/>
        <p:txBody>
          <a:bodyPr/>
          <a:lstStyle/>
          <a:p>
            <a:r>
              <a:rPr lang="en-US" smtClean="0"/>
              <a:t>41</a:t>
            </a:r>
            <a:endParaRPr lang="en-US"/>
          </a:p>
        </p:txBody>
      </p:sp>
      <p:sp>
        <p:nvSpPr>
          <p:cNvPr id="5" name="Slide Number Placeholder 4"/>
          <p:cNvSpPr>
            <a:spLocks noGrp="1"/>
          </p:cNvSpPr>
          <p:nvPr>
            <p:ph type="sldNum" sz="quarter" idx="12"/>
          </p:nvPr>
        </p:nvSpPr>
        <p:spPr/>
        <p:txBody>
          <a:bodyPr/>
          <a:lstStyle/>
          <a:p>
            <a:fld id="{B61DA5B2-6A33-8049-829C-4CB6D7ED2C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3/16/12</a:t>
            </a:r>
            <a:endParaRPr lang="en-US"/>
          </a:p>
        </p:txBody>
      </p:sp>
      <p:sp>
        <p:nvSpPr>
          <p:cNvPr id="3" name="Footer Placeholder 2"/>
          <p:cNvSpPr>
            <a:spLocks noGrp="1"/>
          </p:cNvSpPr>
          <p:nvPr>
            <p:ph type="ftr" sz="quarter" idx="11"/>
          </p:nvPr>
        </p:nvSpPr>
        <p:spPr/>
        <p:txBody>
          <a:bodyPr/>
          <a:lstStyle/>
          <a:p>
            <a:r>
              <a:rPr lang="en-US" smtClean="0"/>
              <a:t>41</a:t>
            </a:r>
            <a:endParaRPr lang="en-US"/>
          </a:p>
        </p:txBody>
      </p:sp>
      <p:sp>
        <p:nvSpPr>
          <p:cNvPr id="4" name="Slide Number Placeholder 3"/>
          <p:cNvSpPr>
            <a:spLocks noGrp="1"/>
          </p:cNvSpPr>
          <p:nvPr>
            <p:ph type="sldNum" sz="quarter" idx="12"/>
          </p:nvPr>
        </p:nvSpPr>
        <p:spPr/>
        <p:txBody>
          <a:bodyPr/>
          <a:lstStyle/>
          <a:p>
            <a:fld id="{B61DA5B2-6A33-8049-829C-4CB6D7ED2C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3/16/12</a:t>
            </a:r>
            <a:endParaRPr lang="en-US"/>
          </a:p>
        </p:txBody>
      </p:sp>
      <p:sp>
        <p:nvSpPr>
          <p:cNvPr id="6" name="Footer Placeholder 5"/>
          <p:cNvSpPr>
            <a:spLocks noGrp="1"/>
          </p:cNvSpPr>
          <p:nvPr>
            <p:ph type="ftr" sz="quarter" idx="11"/>
          </p:nvPr>
        </p:nvSpPr>
        <p:spPr/>
        <p:txBody>
          <a:bodyPr/>
          <a:lstStyle/>
          <a:p>
            <a:r>
              <a:rPr lang="en-US" smtClean="0"/>
              <a:t>41</a:t>
            </a:r>
            <a:endParaRPr lang="en-US"/>
          </a:p>
        </p:txBody>
      </p:sp>
      <p:sp>
        <p:nvSpPr>
          <p:cNvPr id="7" name="Slide Number Placeholder 6"/>
          <p:cNvSpPr>
            <a:spLocks noGrp="1"/>
          </p:cNvSpPr>
          <p:nvPr>
            <p:ph type="sldNum" sz="quarter" idx="12"/>
          </p:nvPr>
        </p:nvSpPr>
        <p:spPr/>
        <p:txBody>
          <a:bodyPr/>
          <a:lstStyle/>
          <a:p>
            <a:fld id="{B61DA5B2-6A33-8049-829C-4CB6D7ED2C3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3/16/12</a:t>
            </a:r>
            <a:endParaRPr lang="en-US"/>
          </a:p>
        </p:txBody>
      </p:sp>
      <p:sp>
        <p:nvSpPr>
          <p:cNvPr id="6" name="Footer Placeholder 5"/>
          <p:cNvSpPr>
            <a:spLocks noGrp="1"/>
          </p:cNvSpPr>
          <p:nvPr>
            <p:ph type="ftr" sz="quarter" idx="11"/>
          </p:nvPr>
        </p:nvSpPr>
        <p:spPr/>
        <p:txBody>
          <a:bodyPr/>
          <a:lstStyle/>
          <a:p>
            <a:r>
              <a:rPr lang="en-US" smtClean="0"/>
              <a:t>41</a:t>
            </a:r>
            <a:endParaRPr lang="en-US"/>
          </a:p>
        </p:txBody>
      </p:sp>
      <p:sp>
        <p:nvSpPr>
          <p:cNvPr id="7" name="Slide Number Placeholder 6"/>
          <p:cNvSpPr>
            <a:spLocks noGrp="1"/>
          </p:cNvSpPr>
          <p:nvPr>
            <p:ph type="sldNum" sz="quarter" idx="12"/>
          </p:nvPr>
        </p:nvSpPr>
        <p:spPr/>
        <p:txBody>
          <a:bodyPr/>
          <a:lstStyle/>
          <a:p>
            <a:fld id="{B61DA5B2-6A33-8049-829C-4CB6D7ED2C3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3/16/12</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41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1DA5B2-6A33-8049-829C-4CB6D7ED2C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4.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jpeg"/><Relationship Id="rId5" Type="http://schemas.openxmlformats.org/officeDocument/2006/relationships/image" Target="../media/image20.pn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jpeg"/><Relationship Id="rId9"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video" Target="file://localhost/Users/srk/papers/NikkoIAU/Talks/Foglizzo_2012/foglizzoMovie_S4.mov" TargetMode="External"/><Relationship Id="rId2" Type="http://schemas.openxmlformats.org/officeDocument/2006/relationships/slideLayout" Target="../slideLayouts/slideLayout2.xml"/><Relationship Id="rId3"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df"/><Relationship Id="rId3" Type="http://schemas.openxmlformats.org/officeDocument/2006/relationships/image" Target="../media/image3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9.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1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33329"/>
            <a:ext cx="7772400" cy="2467122"/>
          </a:xfrm>
        </p:spPr>
        <p:txBody>
          <a:bodyPr>
            <a:normAutofit/>
          </a:bodyPr>
          <a:lstStyle/>
          <a:p>
            <a:r>
              <a:rPr lang="en-US" dirty="0" smtClean="0"/>
              <a:t>IAU Symposium 279</a:t>
            </a:r>
            <a:br>
              <a:rPr lang="en-US" dirty="0" smtClean="0"/>
            </a:br>
            <a:r>
              <a:rPr lang="en-US" sz="4000" i="1" dirty="0" err="1" smtClean="0"/>
              <a:t>Death(s</a:t>
            </a:r>
            <a:r>
              <a:rPr lang="en-US" sz="4000" i="1" dirty="0" smtClean="0"/>
              <a:t>) of Massive Stars</a:t>
            </a:r>
            <a:r>
              <a:rPr lang="en-US" dirty="0" smtClean="0"/>
              <a:t/>
            </a:r>
            <a:br>
              <a:rPr lang="en-US" dirty="0" smtClean="0"/>
            </a:br>
            <a:endParaRPr lang="en-US" dirty="0"/>
          </a:p>
        </p:txBody>
      </p:sp>
      <p:sp>
        <p:nvSpPr>
          <p:cNvPr id="3" name="Subtitle 2"/>
          <p:cNvSpPr>
            <a:spLocks noGrp="1"/>
          </p:cNvSpPr>
          <p:nvPr>
            <p:ph type="subTitle" idx="1"/>
          </p:nvPr>
        </p:nvSpPr>
        <p:spPr/>
        <p:txBody>
          <a:bodyPr/>
          <a:lstStyle/>
          <a:p>
            <a:r>
              <a:rPr lang="en-US" dirty="0" smtClean="0"/>
              <a:t>S R Kulkarni</a:t>
            </a:r>
          </a:p>
          <a:p>
            <a:r>
              <a:rPr lang="en-US" dirty="0" smtClean="0"/>
              <a:t>Caltech Optical Observatories</a:t>
            </a:r>
            <a:endParaRPr lang="en-US" dirty="0"/>
          </a:p>
        </p:txBody>
      </p:sp>
    </p:spTree>
  </p:cSld>
  <p:clrMapOvr>
    <a:masterClrMapping/>
  </p:clrMapOvr>
  <p:transition advTm="40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Nippon is</a:t>
            </a:r>
            <a:r>
              <a:rPr lang="en-US" dirty="0" smtClean="0"/>
              <a:t> also …</a:t>
            </a:r>
            <a:endParaRPr lang="en-US" dirty="0"/>
          </a:p>
        </p:txBody>
      </p:sp>
      <p:pic>
        <p:nvPicPr>
          <p:cNvPr id="3" name="Picture 2"/>
          <p:cNvPicPr>
            <a:picLocks noChangeAspect="1"/>
          </p:cNvPicPr>
          <p:nvPr/>
        </p:nvPicPr>
        <p:blipFill>
          <a:blip r:embed="rId2"/>
          <a:stretch>
            <a:fillRect/>
          </a:stretch>
        </p:blipFill>
        <p:spPr>
          <a:xfrm>
            <a:off x="1215330" y="1308923"/>
            <a:ext cx="7291986" cy="5473279"/>
          </a:xfrm>
          <a:prstGeom prst="rect">
            <a:avLst/>
          </a:prstGeom>
        </p:spPr>
      </p:pic>
    </p:spTree>
  </p:cSld>
  <p:clrMapOvr>
    <a:masterClrMapping/>
  </p:clrMapOvr>
  <p:transition advClick="0" advTm="3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Nippon </a:t>
            </a:r>
            <a:r>
              <a:rPr lang="en-US" dirty="0" smtClean="0"/>
              <a:t>is also …  </a:t>
            </a:r>
            <a:endParaRPr lang="en-US" dirty="0"/>
          </a:p>
        </p:txBody>
      </p:sp>
      <p:pic>
        <p:nvPicPr>
          <p:cNvPr id="4" name="Picture 3"/>
          <p:cNvPicPr>
            <a:picLocks noChangeAspect="1"/>
          </p:cNvPicPr>
          <p:nvPr/>
        </p:nvPicPr>
        <p:blipFill>
          <a:blip r:embed="rId2"/>
          <a:stretch>
            <a:fillRect/>
          </a:stretch>
        </p:blipFill>
        <p:spPr>
          <a:xfrm>
            <a:off x="2410801" y="1512459"/>
            <a:ext cx="4254289" cy="5232775"/>
          </a:xfrm>
          <a:prstGeom prst="rect">
            <a:avLst/>
          </a:prstGeom>
        </p:spPr>
      </p:pic>
    </p:spTree>
  </p:cSld>
  <p:clrMapOvr>
    <a:masterClrMapping/>
  </p:clrMapOvr>
  <p:transition advTm="3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Very clever …</a:t>
            </a:r>
            <a:r>
              <a:rPr lang="en-US" dirty="0" smtClean="0"/>
              <a:t>. </a:t>
            </a:r>
            <a:endParaRPr lang="en-US" dirty="0"/>
          </a:p>
        </p:txBody>
      </p:sp>
      <p:pic>
        <p:nvPicPr>
          <p:cNvPr id="3" name="Picture 2"/>
          <p:cNvPicPr>
            <a:picLocks noChangeAspect="1"/>
          </p:cNvPicPr>
          <p:nvPr/>
        </p:nvPicPr>
        <p:blipFill>
          <a:blip r:embed="rId2"/>
          <a:stretch>
            <a:fillRect/>
          </a:stretch>
        </p:blipFill>
        <p:spPr>
          <a:xfrm>
            <a:off x="971483" y="1554189"/>
            <a:ext cx="7408996" cy="5204820"/>
          </a:xfrm>
          <a:prstGeom prst="rect">
            <a:avLst/>
          </a:prstGeom>
        </p:spPr>
      </p:pic>
    </p:spTree>
  </p:cSld>
  <p:clrMapOvr>
    <a:masterClrMapping/>
  </p:clrMapOvr>
  <p:transition advTm="7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Nippon is</a:t>
            </a:r>
            <a:r>
              <a:rPr lang="en-US" dirty="0" smtClean="0"/>
              <a:t> also …</a:t>
            </a:r>
            <a:endParaRPr lang="en-US" dirty="0"/>
          </a:p>
        </p:txBody>
      </p:sp>
      <p:pic>
        <p:nvPicPr>
          <p:cNvPr id="3" name="Picture 2"/>
          <p:cNvPicPr>
            <a:picLocks noChangeAspect="1"/>
          </p:cNvPicPr>
          <p:nvPr/>
        </p:nvPicPr>
        <p:blipFill>
          <a:blip r:embed="rId2"/>
          <a:stretch>
            <a:fillRect/>
          </a:stretch>
        </p:blipFill>
        <p:spPr>
          <a:xfrm>
            <a:off x="831293" y="1586334"/>
            <a:ext cx="7782773" cy="5167761"/>
          </a:xfrm>
          <a:prstGeom prst="rect">
            <a:avLst/>
          </a:prstGeom>
        </p:spPr>
      </p:pic>
    </p:spTree>
  </p:cSld>
  <p:clrMapOvr>
    <a:masterClrMapping/>
  </p:clrMapOvr>
  <p:transition advTm="7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Nippon is</a:t>
            </a:r>
            <a:r>
              <a:rPr lang="en-US" dirty="0" smtClean="0"/>
              <a:t> also…</a:t>
            </a:r>
            <a:endParaRPr lang="en-US" dirty="0"/>
          </a:p>
        </p:txBody>
      </p:sp>
      <p:pic>
        <p:nvPicPr>
          <p:cNvPr id="3" name="Picture 2" descr="photo.JPG"/>
          <p:cNvPicPr>
            <a:picLocks noChangeAspect="1"/>
          </p:cNvPicPr>
          <p:nvPr/>
        </p:nvPicPr>
        <p:blipFill>
          <a:blip r:embed="rId2"/>
          <a:stretch>
            <a:fillRect/>
          </a:stretch>
        </p:blipFill>
        <p:spPr>
          <a:xfrm>
            <a:off x="1223830" y="1472113"/>
            <a:ext cx="7003414" cy="5252560"/>
          </a:xfrm>
          <a:prstGeom prst="rect">
            <a:avLst/>
          </a:prstGeom>
        </p:spPr>
      </p:pic>
    </p:spTree>
  </p:cSld>
  <p:clrMapOvr>
    <a:masterClrMapping/>
  </p:clrMapOvr>
  <p:transition advTm="1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Nippon </a:t>
            </a:r>
            <a:r>
              <a:rPr lang="en-US" dirty="0" smtClean="0"/>
              <a:t>is INDOMITABLE SPIRIT</a:t>
            </a:r>
            <a:br>
              <a:rPr lang="en-US" dirty="0" smtClean="0"/>
            </a:br>
            <a:r>
              <a:rPr lang="en-US" dirty="0"/>
              <a:t>我慢</a:t>
            </a:r>
            <a:br>
              <a:rPr lang="en-US" dirty="0"/>
            </a:br>
            <a:r>
              <a:rPr lang="en-US" dirty="0" smtClean="0"/>
              <a:t> </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Many thanks</a:t>
            </a:r>
            <a:endParaRPr lang="en-US" dirty="0"/>
          </a:p>
        </p:txBody>
      </p:sp>
      <p:sp>
        <p:nvSpPr>
          <p:cNvPr id="4" name="Content Placeholder 3"/>
          <p:cNvSpPr>
            <a:spLocks noGrp="1"/>
          </p:cNvSpPr>
          <p:nvPr>
            <p:ph idx="1"/>
          </p:nvPr>
        </p:nvSpPr>
        <p:spPr/>
        <p:txBody>
          <a:bodyPr>
            <a:normAutofit fontScale="77500" lnSpcReduction="20000"/>
          </a:bodyPr>
          <a:lstStyle/>
          <a:p>
            <a:r>
              <a:rPr lang="en-US" dirty="0" smtClean="0"/>
              <a:t>The LOC </a:t>
            </a:r>
          </a:p>
          <a:p>
            <a:pPr lvl="1"/>
            <a:r>
              <a:rPr lang="en-US" dirty="0" smtClean="0"/>
              <a:t>Great choice of location</a:t>
            </a:r>
          </a:p>
          <a:p>
            <a:pPr lvl="1"/>
            <a:r>
              <a:rPr lang="en-US" dirty="0" smtClean="0"/>
              <a:t>Impeccable </a:t>
            </a:r>
            <a:r>
              <a:rPr lang="en-US" dirty="0" smtClean="0"/>
              <a:t>arrangements</a:t>
            </a:r>
          </a:p>
          <a:p>
            <a:pPr lvl="1"/>
            <a:r>
              <a:rPr lang="en-US" dirty="0" smtClean="0"/>
              <a:t>Firm Bell Person</a:t>
            </a:r>
          </a:p>
          <a:p>
            <a:r>
              <a:rPr lang="en-US" dirty="0" smtClean="0"/>
              <a:t>The SOC</a:t>
            </a:r>
          </a:p>
          <a:p>
            <a:pPr lvl="1"/>
            <a:r>
              <a:rPr lang="en-US" dirty="0" smtClean="0"/>
              <a:t>Excellent choice of speakers</a:t>
            </a:r>
          </a:p>
          <a:p>
            <a:pPr lvl="1"/>
            <a:r>
              <a:rPr lang="en-US" dirty="0" smtClean="0"/>
              <a:t>Giving young people opportunities</a:t>
            </a:r>
          </a:p>
          <a:p>
            <a:r>
              <a:rPr lang="en-US" dirty="0" smtClean="0"/>
              <a:t>The Speakers</a:t>
            </a:r>
          </a:p>
          <a:p>
            <a:pPr lvl="1"/>
            <a:r>
              <a:rPr lang="en-US" dirty="0" smtClean="0"/>
              <a:t>Keeping to time </a:t>
            </a:r>
          </a:p>
          <a:p>
            <a:pPr lvl="1"/>
            <a:r>
              <a:rPr lang="en-US" dirty="0" smtClean="0"/>
              <a:t>High quality</a:t>
            </a:r>
            <a:r>
              <a:rPr lang="en-US" dirty="0" smtClean="0"/>
              <a:t> </a:t>
            </a:r>
          </a:p>
          <a:p>
            <a:r>
              <a:rPr lang="en-US" dirty="0" smtClean="0"/>
              <a:t>Funding </a:t>
            </a:r>
            <a:r>
              <a:rPr lang="en-US" dirty="0" smtClean="0"/>
              <a:t>agencies</a:t>
            </a:r>
          </a:p>
          <a:p>
            <a:pPr lvl="1"/>
            <a:r>
              <a:rPr lang="en-US" dirty="0" smtClean="0"/>
              <a:t>IAU, MEXT, </a:t>
            </a:r>
            <a:r>
              <a:rPr lang="en-US" dirty="0" err="1" smtClean="0"/>
              <a:t>Tokodai</a:t>
            </a:r>
            <a:r>
              <a:rPr lang="en-US" dirty="0" smtClean="0"/>
              <a:t>, IPMU, SWRI, JSPS, ASJ</a:t>
            </a:r>
          </a:p>
          <a:p>
            <a:pPr lvl="1"/>
            <a:endParaRPr lang="en-US" dirty="0" smtClean="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Now to serious business</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advTm="3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969281" y="559822"/>
            <a:ext cx="3113744" cy="5758295"/>
          </a:xfrm>
          <a:prstGeom prst="rect">
            <a:avLst/>
          </a:prstGeom>
        </p:spPr>
      </p:pic>
    </p:spTree>
  </p:cSld>
  <p:clrMapOvr>
    <a:masterClrMapping/>
  </p:clrMapOvr>
  <p:transition advTm="5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139756" y="573491"/>
            <a:ext cx="3291941" cy="5804212"/>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magnificent &amp; elegant Setting</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ransition advTm="2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85800" y="533400"/>
            <a:ext cx="7772400" cy="1066800"/>
          </a:xfrm>
        </p:spPr>
        <p:txBody>
          <a:bodyPr/>
          <a:lstStyle/>
          <a:p>
            <a:pPr eaLnBrk="1" hangingPunct="1"/>
            <a:r>
              <a:rPr lang="en-US"/>
              <a:t>Palomar Sky Survey</a:t>
            </a:r>
          </a:p>
        </p:txBody>
      </p:sp>
      <p:pic>
        <p:nvPicPr>
          <p:cNvPr id="27652" name="Picture 4" descr="IMG_4227"/>
          <p:cNvPicPr>
            <a:picLocks noChangeAspect="1" noChangeArrowheads="1"/>
          </p:cNvPicPr>
          <p:nvPr/>
        </p:nvPicPr>
        <p:blipFill>
          <a:blip r:embed="rId3"/>
          <a:srcRect/>
          <a:stretch>
            <a:fillRect/>
          </a:stretch>
        </p:blipFill>
        <p:spPr bwMode="auto">
          <a:xfrm>
            <a:off x="-152400" y="560388"/>
            <a:ext cx="9448800" cy="6297612"/>
          </a:xfrm>
          <a:prstGeom prst="rect">
            <a:avLst/>
          </a:prstGeom>
          <a:noFill/>
          <a:ln w="9525">
            <a:noFill/>
            <a:miter lim="800000"/>
            <a:headEnd/>
            <a:tailEnd/>
          </a:ln>
        </p:spPr>
      </p:pic>
      <p:sp>
        <p:nvSpPr>
          <p:cNvPr id="27653" name="Rectangle 5"/>
          <p:cNvSpPr>
            <a:spLocks noChangeArrowheads="1"/>
          </p:cNvSpPr>
          <p:nvPr/>
        </p:nvSpPr>
        <p:spPr bwMode="auto">
          <a:xfrm>
            <a:off x="2343755" y="228600"/>
            <a:ext cx="5842339" cy="523220"/>
          </a:xfrm>
          <a:prstGeom prst="rect">
            <a:avLst/>
          </a:prstGeom>
          <a:noFill/>
          <a:ln w="9525">
            <a:noFill/>
            <a:miter lim="800000"/>
            <a:headEnd/>
            <a:tailEnd/>
          </a:ln>
        </p:spPr>
        <p:txBody>
          <a:bodyPr wrap="none">
            <a:prstTxWarp prst="textNoShape">
              <a:avLst/>
            </a:prstTxWarp>
            <a:spAutoFit/>
          </a:bodyPr>
          <a:lstStyle/>
          <a:p>
            <a:r>
              <a:rPr lang="en-US" sz="2800" dirty="0"/>
              <a:t>The</a:t>
            </a:r>
            <a:r>
              <a:rPr lang="en-US" sz="2800" dirty="0" smtClean="0"/>
              <a:t> Beginning of Supernovae Research</a:t>
            </a: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4274" name="Picture 2" descr="Picture 21"/>
          <p:cNvPicPr>
            <a:picLocks noGrp="1" noChangeAspect="1" noChangeArrowheads="1"/>
          </p:cNvPicPr>
          <p:nvPr>
            <p:ph/>
          </p:nvPr>
        </p:nvPicPr>
        <p:blipFill>
          <a:blip r:embed="rId3"/>
          <a:srcRect l="-5498" r="-5498"/>
          <a:stretch>
            <a:fillRect/>
          </a:stretch>
        </p:blipFill>
        <p:spPr>
          <a:xfrm>
            <a:off x="1032668" y="683687"/>
            <a:ext cx="7647781" cy="5436125"/>
          </a:xfrm>
          <a:ln w="57150" cap="flat">
            <a:solidFill>
              <a:srgbClr val="000080"/>
            </a:solidFill>
          </a:ln>
        </p:spPr>
      </p:pic>
      <p:pic>
        <p:nvPicPr>
          <p:cNvPr id="54276" name="Picture 8"/>
          <p:cNvPicPr>
            <a:picLocks noChangeAspect="1" noChangeArrowheads="1"/>
          </p:cNvPicPr>
          <p:nvPr/>
        </p:nvPicPr>
        <p:blipFill>
          <a:blip r:embed="rId4"/>
          <a:srcRect/>
          <a:stretch>
            <a:fillRect/>
          </a:stretch>
        </p:blipFill>
        <p:spPr bwMode="auto">
          <a:xfrm>
            <a:off x="2512648" y="1074669"/>
            <a:ext cx="5088592" cy="4331164"/>
          </a:xfrm>
          <a:prstGeom prst="rect">
            <a:avLst/>
          </a:prstGeom>
          <a:noFill/>
          <a:ln w="9525">
            <a:noFill/>
            <a:miter lim="800000"/>
            <a:headEnd/>
            <a:tailEnd/>
          </a:ln>
        </p:spPr>
      </p:pic>
      <p:sp>
        <p:nvSpPr>
          <p:cNvPr id="6" name="TextBox 5"/>
          <p:cNvSpPr txBox="1"/>
          <p:nvPr/>
        </p:nvSpPr>
        <p:spPr>
          <a:xfrm>
            <a:off x="3069652" y="-6"/>
            <a:ext cx="3649407" cy="646331"/>
          </a:xfrm>
          <a:prstGeom prst="rect">
            <a:avLst/>
          </a:prstGeom>
          <a:noFill/>
        </p:spPr>
        <p:txBody>
          <a:bodyPr wrap="none" rtlCol="0">
            <a:spAutoFit/>
          </a:bodyPr>
          <a:lstStyle/>
          <a:p>
            <a:r>
              <a:rPr lang="en-US" sz="3600" dirty="0" smtClean="0"/>
              <a:t>Fritz </a:t>
            </a:r>
            <a:r>
              <a:rPr lang="en-US" sz="3600" dirty="0" err="1" smtClean="0"/>
              <a:t>Zwicky</a:t>
            </a:r>
            <a:r>
              <a:rPr lang="en-US" sz="3600" dirty="0" smtClean="0"/>
              <a:t> at P18</a:t>
            </a:r>
            <a:endParaRPr lang="en-US" sz="3600" dirty="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2" descr="Picture 21"/>
          <p:cNvPicPr>
            <a:picLocks noGrp="1" noChangeAspect="1" noChangeArrowheads="1"/>
          </p:cNvPicPr>
          <p:nvPr>
            <p:ph/>
          </p:nvPr>
        </p:nvPicPr>
        <p:blipFill>
          <a:blip r:embed="rId3"/>
          <a:srcRect l="-5498" r="-5498"/>
          <a:stretch>
            <a:fillRect/>
          </a:stretch>
        </p:blipFill>
        <p:spPr>
          <a:ln w="57150" cap="flat">
            <a:solidFill>
              <a:srgbClr val="000080"/>
            </a:solidFill>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539750" y="73025"/>
            <a:ext cx="8027988" cy="1052513"/>
          </a:xfrm>
        </p:spPr>
        <p:txBody>
          <a:bodyPr/>
          <a:lstStyle/>
          <a:p>
            <a:pPr rtl="0"/>
            <a:r>
              <a:rPr lang="en-US" sz="4000" smtClean="0">
                <a:solidFill>
                  <a:srgbClr val="FFFF00"/>
                </a:solidFill>
              </a:rPr>
              <a:t>The Core-Collapse Spectrum</a:t>
            </a:r>
            <a:endParaRPr lang="en-US" smtClean="0">
              <a:solidFill>
                <a:srgbClr val="FFFF00"/>
              </a:solidFill>
              <a:latin typeface="Georgia" pitchFamily="18" charset="0"/>
            </a:endParaRPr>
          </a:p>
        </p:txBody>
      </p:sp>
      <p:pic>
        <p:nvPicPr>
          <p:cNvPr id="39939" name="Picture 3"/>
          <p:cNvPicPr>
            <a:picLocks noChangeAspect="1" noChangeArrowheads="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11188" y="1628775"/>
            <a:ext cx="7705725" cy="38528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57150" algn="ctr">
                <a:solidFill>
                  <a:srgbClr val="000000"/>
                </a:solidFill>
                <a:prstDash val="sysDot"/>
                <a:miter lim="800000"/>
                <a:headEnd/>
                <a:tailEnd/>
              </a14:hiddenLine>
            </a:ext>
          </a:extLst>
        </p:spPr>
      </p:pic>
      <p:sp>
        <p:nvSpPr>
          <p:cNvPr id="39940" name="Text Box 4"/>
          <p:cNvSpPr txBox="1">
            <a:spLocks noChangeArrowheads="1"/>
          </p:cNvSpPr>
          <p:nvPr/>
        </p:nvSpPr>
        <p:spPr bwMode="auto">
          <a:xfrm>
            <a:off x="-42863" y="836613"/>
            <a:ext cx="2527301" cy="7032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57150" algn="ctr">
                <a:solidFill>
                  <a:srgbClr val="000000"/>
                </a:solidFill>
                <a:prstDash val="sysDot"/>
                <a:miter lim="800000"/>
                <a:headEnd/>
                <a:tailEnd/>
              </a14:hiddenLine>
            </a:ext>
          </a:extLst>
        </p:spPr>
        <p:txBody>
          <a:bodyPr wrap="none">
            <a:spAutoFit/>
          </a:bodyPr>
          <a:lstStyle>
            <a:lvl1pPr>
              <a:defRPr sz="1600">
                <a:solidFill>
                  <a:srgbClr val="FF0000"/>
                </a:solidFill>
                <a:latin typeface="Times New Roman" pitchFamily="18" charset="0"/>
              </a:defRPr>
            </a:lvl1pPr>
            <a:lvl2pPr marL="742950" indent="-285750">
              <a:defRPr sz="1600">
                <a:solidFill>
                  <a:srgbClr val="FF0000"/>
                </a:solidFill>
                <a:latin typeface="Times New Roman" pitchFamily="18" charset="0"/>
              </a:defRPr>
            </a:lvl2pPr>
            <a:lvl3pPr marL="1143000" indent="-228600">
              <a:defRPr sz="1600">
                <a:solidFill>
                  <a:srgbClr val="FF0000"/>
                </a:solidFill>
                <a:latin typeface="Times New Roman" pitchFamily="18" charset="0"/>
              </a:defRPr>
            </a:lvl3pPr>
            <a:lvl4pPr marL="1600200" indent="-228600">
              <a:defRPr sz="1600">
                <a:solidFill>
                  <a:srgbClr val="FF0000"/>
                </a:solidFill>
                <a:latin typeface="Times New Roman" pitchFamily="18" charset="0"/>
              </a:defRPr>
            </a:lvl4pPr>
            <a:lvl5pPr marL="2057400" indent="-228600">
              <a:defRPr sz="1600">
                <a:solidFill>
                  <a:srgbClr val="FF0000"/>
                </a:solidFill>
                <a:latin typeface="Times New Roman" pitchFamily="18" charset="0"/>
              </a:defRPr>
            </a:lvl5pPr>
            <a:lvl6pPr marL="2514600" indent="-228600" algn="ctr" rtl="1" eaLnBrk="0" fontAlgn="base" hangingPunct="0">
              <a:spcBef>
                <a:spcPct val="50000"/>
              </a:spcBef>
              <a:spcAft>
                <a:spcPct val="0"/>
              </a:spcAft>
              <a:defRPr sz="1600">
                <a:solidFill>
                  <a:srgbClr val="FF0000"/>
                </a:solidFill>
                <a:latin typeface="Times New Roman" pitchFamily="18" charset="0"/>
              </a:defRPr>
            </a:lvl6pPr>
            <a:lvl7pPr marL="2971800" indent="-228600" algn="ctr" rtl="1" eaLnBrk="0" fontAlgn="base" hangingPunct="0">
              <a:spcBef>
                <a:spcPct val="50000"/>
              </a:spcBef>
              <a:spcAft>
                <a:spcPct val="0"/>
              </a:spcAft>
              <a:defRPr sz="1600">
                <a:solidFill>
                  <a:srgbClr val="FF0000"/>
                </a:solidFill>
                <a:latin typeface="Times New Roman" pitchFamily="18" charset="0"/>
              </a:defRPr>
            </a:lvl7pPr>
            <a:lvl8pPr marL="3429000" indent="-228600" algn="ctr" rtl="1" eaLnBrk="0" fontAlgn="base" hangingPunct="0">
              <a:spcBef>
                <a:spcPct val="50000"/>
              </a:spcBef>
              <a:spcAft>
                <a:spcPct val="0"/>
              </a:spcAft>
              <a:defRPr sz="1600">
                <a:solidFill>
                  <a:srgbClr val="FF0000"/>
                </a:solidFill>
                <a:latin typeface="Times New Roman" pitchFamily="18" charset="0"/>
              </a:defRPr>
            </a:lvl8pPr>
            <a:lvl9pPr marL="3886200" indent="-228600" algn="ctr" rtl="1" eaLnBrk="0" fontAlgn="base" hangingPunct="0">
              <a:spcBef>
                <a:spcPct val="50000"/>
              </a:spcBef>
              <a:spcAft>
                <a:spcPct val="0"/>
              </a:spcAft>
              <a:defRPr sz="1600">
                <a:solidFill>
                  <a:srgbClr val="FF0000"/>
                </a:solidFill>
                <a:latin typeface="Times New Roman" pitchFamily="18" charset="0"/>
              </a:defRPr>
            </a:lvl9pPr>
          </a:lstStyle>
          <a:p>
            <a:r>
              <a:rPr lang="en-US">
                <a:solidFill>
                  <a:schemeClr val="bg1"/>
                </a:solidFill>
              </a:rPr>
              <a:t>Lower mass limit unclear: </a:t>
            </a:r>
          </a:p>
          <a:p>
            <a:r>
              <a:rPr lang="en-US">
                <a:solidFill>
                  <a:schemeClr val="bg1"/>
                </a:solidFill>
              </a:rPr>
              <a:t>&lt;7..11 solar; stable C/O core</a:t>
            </a:r>
          </a:p>
        </p:txBody>
      </p:sp>
      <p:sp>
        <p:nvSpPr>
          <p:cNvPr id="39941" name="Line 7"/>
          <p:cNvSpPr>
            <a:spLocks noChangeShapeType="1"/>
          </p:cNvSpPr>
          <p:nvPr/>
        </p:nvSpPr>
        <p:spPr bwMode="auto">
          <a:xfrm>
            <a:off x="468313" y="1557338"/>
            <a:ext cx="0" cy="1079500"/>
          </a:xfrm>
          <a:prstGeom prst="line">
            <a:avLst/>
          </a:prstGeom>
          <a:noFill/>
          <a:ln w="57150">
            <a:solidFill>
              <a:srgbClr val="FFFF00"/>
            </a:solidFill>
            <a:round/>
            <a:headEnd/>
            <a:tailEnd type="triangle" w="med" len="me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nchor="ctr">
            <a:spAutoFit/>
          </a:bodyPr>
          <a:lstStyle/>
          <a:p>
            <a:endParaRPr lang="en-US"/>
          </a:p>
        </p:txBody>
      </p:sp>
      <p:sp>
        <p:nvSpPr>
          <p:cNvPr id="39942" name="Text Box 8"/>
          <p:cNvSpPr txBox="1">
            <a:spLocks noChangeArrowheads="1"/>
          </p:cNvSpPr>
          <p:nvPr/>
        </p:nvSpPr>
        <p:spPr bwMode="auto">
          <a:xfrm>
            <a:off x="611188" y="5624513"/>
            <a:ext cx="1008062" cy="396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57150" algn="ctr">
                <a:solidFill>
                  <a:srgbClr val="000000"/>
                </a:solidFill>
                <a:prstDash val="sysDot"/>
                <a:miter lim="800000"/>
                <a:headEnd/>
                <a:tailEnd/>
              </a14:hiddenLine>
            </a:ext>
          </a:extLst>
        </p:spPr>
        <p:txBody>
          <a:bodyPr wrap="none">
            <a:spAutoFit/>
          </a:bodyPr>
          <a:lstStyle>
            <a:lvl1pPr>
              <a:defRPr sz="1600">
                <a:solidFill>
                  <a:srgbClr val="FF0000"/>
                </a:solidFill>
                <a:latin typeface="Times New Roman" pitchFamily="18" charset="0"/>
              </a:defRPr>
            </a:lvl1pPr>
            <a:lvl2pPr marL="742950" indent="-285750">
              <a:defRPr sz="1600">
                <a:solidFill>
                  <a:srgbClr val="FF0000"/>
                </a:solidFill>
                <a:latin typeface="Times New Roman" pitchFamily="18" charset="0"/>
              </a:defRPr>
            </a:lvl2pPr>
            <a:lvl3pPr marL="1143000" indent="-228600">
              <a:defRPr sz="1600">
                <a:solidFill>
                  <a:srgbClr val="FF0000"/>
                </a:solidFill>
                <a:latin typeface="Times New Roman" pitchFamily="18" charset="0"/>
              </a:defRPr>
            </a:lvl3pPr>
            <a:lvl4pPr marL="1600200" indent="-228600">
              <a:defRPr sz="1600">
                <a:solidFill>
                  <a:srgbClr val="FF0000"/>
                </a:solidFill>
                <a:latin typeface="Times New Roman" pitchFamily="18" charset="0"/>
              </a:defRPr>
            </a:lvl4pPr>
            <a:lvl5pPr marL="2057400" indent="-228600">
              <a:defRPr sz="1600">
                <a:solidFill>
                  <a:srgbClr val="FF0000"/>
                </a:solidFill>
                <a:latin typeface="Times New Roman" pitchFamily="18" charset="0"/>
              </a:defRPr>
            </a:lvl5pPr>
            <a:lvl6pPr marL="2514600" indent="-228600" algn="ctr" rtl="1" eaLnBrk="0" fontAlgn="base" hangingPunct="0">
              <a:spcBef>
                <a:spcPct val="50000"/>
              </a:spcBef>
              <a:spcAft>
                <a:spcPct val="0"/>
              </a:spcAft>
              <a:defRPr sz="1600">
                <a:solidFill>
                  <a:srgbClr val="FF0000"/>
                </a:solidFill>
                <a:latin typeface="Times New Roman" pitchFamily="18" charset="0"/>
              </a:defRPr>
            </a:lvl6pPr>
            <a:lvl7pPr marL="2971800" indent="-228600" algn="ctr" rtl="1" eaLnBrk="0" fontAlgn="base" hangingPunct="0">
              <a:spcBef>
                <a:spcPct val="50000"/>
              </a:spcBef>
              <a:spcAft>
                <a:spcPct val="0"/>
              </a:spcAft>
              <a:defRPr sz="1600">
                <a:solidFill>
                  <a:srgbClr val="FF0000"/>
                </a:solidFill>
                <a:latin typeface="Times New Roman" pitchFamily="18" charset="0"/>
              </a:defRPr>
            </a:lvl7pPr>
            <a:lvl8pPr marL="3429000" indent="-228600" algn="ctr" rtl="1" eaLnBrk="0" fontAlgn="base" hangingPunct="0">
              <a:spcBef>
                <a:spcPct val="50000"/>
              </a:spcBef>
              <a:spcAft>
                <a:spcPct val="0"/>
              </a:spcAft>
              <a:defRPr sz="1600">
                <a:solidFill>
                  <a:srgbClr val="FF0000"/>
                </a:solidFill>
                <a:latin typeface="Times New Roman" pitchFamily="18" charset="0"/>
              </a:defRPr>
            </a:lvl8pPr>
            <a:lvl9pPr marL="3886200" indent="-228600" algn="ctr" rtl="1" eaLnBrk="0" fontAlgn="base" hangingPunct="0">
              <a:spcBef>
                <a:spcPct val="50000"/>
              </a:spcBef>
              <a:spcAft>
                <a:spcPct val="0"/>
              </a:spcAft>
              <a:defRPr sz="1600">
                <a:solidFill>
                  <a:srgbClr val="FF0000"/>
                </a:solidFill>
                <a:latin typeface="Times New Roman" pitchFamily="18" charset="0"/>
              </a:defRPr>
            </a:lvl9pPr>
          </a:lstStyle>
          <a:p>
            <a:r>
              <a:rPr lang="en-US" sz="2000">
                <a:solidFill>
                  <a:schemeClr val="bg1"/>
                </a:solidFill>
              </a:rPr>
              <a:t>M: 7-11</a:t>
            </a:r>
          </a:p>
        </p:txBody>
      </p:sp>
      <p:pic>
        <p:nvPicPr>
          <p:cNvPr id="39943" name="Picture 11" descr="sun_red"/>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051720" y="2276872"/>
            <a:ext cx="792163" cy="792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9944" name="Text Box 12"/>
          <p:cNvSpPr txBox="1">
            <a:spLocks noChangeArrowheads="1"/>
          </p:cNvSpPr>
          <p:nvPr/>
        </p:nvSpPr>
        <p:spPr bwMode="auto">
          <a:xfrm>
            <a:off x="1978174" y="3068960"/>
            <a:ext cx="1009650" cy="3365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57150" algn="ctr">
                <a:solidFill>
                  <a:srgbClr val="000000"/>
                </a:solidFill>
                <a:prstDash val="sysDot"/>
                <a:miter lim="800000"/>
                <a:headEnd/>
                <a:tailEnd/>
              </a14:hiddenLine>
            </a:ext>
          </a:extLst>
        </p:spPr>
        <p:txBody>
          <a:bodyPr wrap="none">
            <a:spAutoFit/>
          </a:bodyPr>
          <a:lstStyle>
            <a:lvl1pPr>
              <a:defRPr sz="1600">
                <a:solidFill>
                  <a:srgbClr val="FF0000"/>
                </a:solidFill>
                <a:latin typeface="Times New Roman" pitchFamily="18" charset="0"/>
              </a:defRPr>
            </a:lvl1pPr>
            <a:lvl2pPr marL="742950" indent="-285750">
              <a:defRPr sz="1600">
                <a:solidFill>
                  <a:srgbClr val="FF0000"/>
                </a:solidFill>
                <a:latin typeface="Times New Roman" pitchFamily="18" charset="0"/>
              </a:defRPr>
            </a:lvl2pPr>
            <a:lvl3pPr marL="1143000" indent="-228600">
              <a:defRPr sz="1600">
                <a:solidFill>
                  <a:srgbClr val="FF0000"/>
                </a:solidFill>
                <a:latin typeface="Times New Roman" pitchFamily="18" charset="0"/>
              </a:defRPr>
            </a:lvl3pPr>
            <a:lvl4pPr marL="1600200" indent="-228600">
              <a:defRPr sz="1600">
                <a:solidFill>
                  <a:srgbClr val="FF0000"/>
                </a:solidFill>
                <a:latin typeface="Times New Roman" pitchFamily="18" charset="0"/>
              </a:defRPr>
            </a:lvl4pPr>
            <a:lvl5pPr marL="2057400" indent="-228600">
              <a:defRPr sz="1600">
                <a:solidFill>
                  <a:srgbClr val="FF0000"/>
                </a:solidFill>
                <a:latin typeface="Times New Roman" pitchFamily="18" charset="0"/>
              </a:defRPr>
            </a:lvl5pPr>
            <a:lvl6pPr marL="2514600" indent="-228600" algn="ctr" rtl="1" eaLnBrk="0" fontAlgn="base" hangingPunct="0">
              <a:spcBef>
                <a:spcPct val="50000"/>
              </a:spcBef>
              <a:spcAft>
                <a:spcPct val="0"/>
              </a:spcAft>
              <a:defRPr sz="1600">
                <a:solidFill>
                  <a:srgbClr val="FF0000"/>
                </a:solidFill>
                <a:latin typeface="Times New Roman" pitchFamily="18" charset="0"/>
              </a:defRPr>
            </a:lvl6pPr>
            <a:lvl7pPr marL="2971800" indent="-228600" algn="ctr" rtl="1" eaLnBrk="0" fontAlgn="base" hangingPunct="0">
              <a:spcBef>
                <a:spcPct val="50000"/>
              </a:spcBef>
              <a:spcAft>
                <a:spcPct val="0"/>
              </a:spcAft>
              <a:defRPr sz="1600">
                <a:solidFill>
                  <a:srgbClr val="FF0000"/>
                </a:solidFill>
                <a:latin typeface="Times New Roman" pitchFamily="18" charset="0"/>
              </a:defRPr>
            </a:lvl7pPr>
            <a:lvl8pPr marL="3429000" indent="-228600" algn="ctr" rtl="1" eaLnBrk="0" fontAlgn="base" hangingPunct="0">
              <a:spcBef>
                <a:spcPct val="50000"/>
              </a:spcBef>
              <a:spcAft>
                <a:spcPct val="0"/>
              </a:spcAft>
              <a:defRPr sz="1600">
                <a:solidFill>
                  <a:srgbClr val="FF0000"/>
                </a:solidFill>
                <a:latin typeface="Times New Roman" pitchFamily="18" charset="0"/>
              </a:defRPr>
            </a:lvl8pPr>
            <a:lvl9pPr marL="3886200" indent="-228600" algn="ctr" rtl="1" eaLnBrk="0" fontAlgn="base" hangingPunct="0">
              <a:spcBef>
                <a:spcPct val="50000"/>
              </a:spcBef>
              <a:spcAft>
                <a:spcPct val="0"/>
              </a:spcAft>
              <a:defRPr sz="1600">
                <a:solidFill>
                  <a:srgbClr val="FF0000"/>
                </a:solidFill>
                <a:latin typeface="Times New Roman" pitchFamily="18" charset="0"/>
              </a:defRPr>
            </a:lvl9pPr>
          </a:lstStyle>
          <a:p>
            <a:r>
              <a:rPr lang="en-US" dirty="0">
                <a:solidFill>
                  <a:schemeClr val="tx1"/>
                </a:solidFill>
              </a:rPr>
              <a:t>RSG=II-P</a:t>
            </a:r>
          </a:p>
        </p:txBody>
      </p:sp>
      <p:sp>
        <p:nvSpPr>
          <p:cNvPr id="39945" name="Text Box 13"/>
          <p:cNvSpPr txBox="1">
            <a:spLocks noChangeArrowheads="1"/>
          </p:cNvSpPr>
          <p:nvPr/>
        </p:nvSpPr>
        <p:spPr bwMode="auto">
          <a:xfrm>
            <a:off x="1692275" y="5624513"/>
            <a:ext cx="1008063" cy="396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57150" algn="ctr">
                <a:solidFill>
                  <a:srgbClr val="000000"/>
                </a:solidFill>
                <a:prstDash val="sysDot"/>
                <a:miter lim="800000"/>
                <a:headEnd/>
                <a:tailEnd/>
              </a14:hiddenLine>
            </a:ext>
          </a:extLst>
        </p:spPr>
        <p:txBody>
          <a:bodyPr wrap="none">
            <a:spAutoFit/>
          </a:bodyPr>
          <a:lstStyle>
            <a:lvl1pPr>
              <a:defRPr sz="1600">
                <a:solidFill>
                  <a:srgbClr val="FF0000"/>
                </a:solidFill>
                <a:latin typeface="Times New Roman" pitchFamily="18" charset="0"/>
              </a:defRPr>
            </a:lvl1pPr>
            <a:lvl2pPr marL="742950" indent="-285750">
              <a:defRPr sz="1600">
                <a:solidFill>
                  <a:srgbClr val="FF0000"/>
                </a:solidFill>
                <a:latin typeface="Times New Roman" pitchFamily="18" charset="0"/>
              </a:defRPr>
            </a:lvl2pPr>
            <a:lvl3pPr marL="1143000" indent="-228600">
              <a:defRPr sz="1600">
                <a:solidFill>
                  <a:srgbClr val="FF0000"/>
                </a:solidFill>
                <a:latin typeface="Times New Roman" pitchFamily="18" charset="0"/>
              </a:defRPr>
            </a:lvl3pPr>
            <a:lvl4pPr marL="1600200" indent="-228600">
              <a:defRPr sz="1600">
                <a:solidFill>
                  <a:srgbClr val="FF0000"/>
                </a:solidFill>
                <a:latin typeface="Times New Roman" pitchFamily="18" charset="0"/>
              </a:defRPr>
            </a:lvl4pPr>
            <a:lvl5pPr marL="2057400" indent="-228600">
              <a:defRPr sz="1600">
                <a:solidFill>
                  <a:srgbClr val="FF0000"/>
                </a:solidFill>
                <a:latin typeface="Times New Roman" pitchFamily="18" charset="0"/>
              </a:defRPr>
            </a:lvl5pPr>
            <a:lvl6pPr marL="2514600" indent="-228600" algn="ctr" rtl="1" eaLnBrk="0" fontAlgn="base" hangingPunct="0">
              <a:spcBef>
                <a:spcPct val="50000"/>
              </a:spcBef>
              <a:spcAft>
                <a:spcPct val="0"/>
              </a:spcAft>
              <a:defRPr sz="1600">
                <a:solidFill>
                  <a:srgbClr val="FF0000"/>
                </a:solidFill>
                <a:latin typeface="Times New Roman" pitchFamily="18" charset="0"/>
              </a:defRPr>
            </a:lvl6pPr>
            <a:lvl7pPr marL="2971800" indent="-228600" algn="ctr" rtl="1" eaLnBrk="0" fontAlgn="base" hangingPunct="0">
              <a:spcBef>
                <a:spcPct val="50000"/>
              </a:spcBef>
              <a:spcAft>
                <a:spcPct val="0"/>
              </a:spcAft>
              <a:defRPr sz="1600">
                <a:solidFill>
                  <a:srgbClr val="FF0000"/>
                </a:solidFill>
                <a:latin typeface="Times New Roman" pitchFamily="18" charset="0"/>
              </a:defRPr>
            </a:lvl7pPr>
            <a:lvl8pPr marL="3429000" indent="-228600" algn="ctr" rtl="1" eaLnBrk="0" fontAlgn="base" hangingPunct="0">
              <a:spcBef>
                <a:spcPct val="50000"/>
              </a:spcBef>
              <a:spcAft>
                <a:spcPct val="0"/>
              </a:spcAft>
              <a:defRPr sz="1600">
                <a:solidFill>
                  <a:srgbClr val="FF0000"/>
                </a:solidFill>
                <a:latin typeface="Times New Roman" pitchFamily="18" charset="0"/>
              </a:defRPr>
            </a:lvl8pPr>
            <a:lvl9pPr marL="3886200" indent="-228600" algn="ctr" rtl="1" eaLnBrk="0" fontAlgn="base" hangingPunct="0">
              <a:spcBef>
                <a:spcPct val="50000"/>
              </a:spcBef>
              <a:spcAft>
                <a:spcPct val="0"/>
              </a:spcAft>
              <a:defRPr sz="1600">
                <a:solidFill>
                  <a:srgbClr val="FF0000"/>
                </a:solidFill>
                <a:latin typeface="Times New Roman" pitchFamily="18" charset="0"/>
              </a:defRPr>
            </a:lvl9pPr>
          </a:lstStyle>
          <a:p>
            <a:r>
              <a:rPr lang="en-US" sz="2000" dirty="0">
                <a:solidFill>
                  <a:schemeClr val="bg1"/>
                </a:solidFill>
              </a:rPr>
              <a:t>M: 8-16</a:t>
            </a:r>
          </a:p>
        </p:txBody>
      </p:sp>
      <p:sp>
        <p:nvSpPr>
          <p:cNvPr id="39946" name="Text Box 17"/>
          <p:cNvSpPr txBox="1">
            <a:spLocks noChangeArrowheads="1"/>
          </p:cNvSpPr>
          <p:nvPr/>
        </p:nvSpPr>
        <p:spPr bwMode="auto">
          <a:xfrm>
            <a:off x="2716213" y="5624513"/>
            <a:ext cx="1135062" cy="396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57150" algn="ctr">
                <a:solidFill>
                  <a:srgbClr val="000000"/>
                </a:solidFill>
                <a:prstDash val="sysDot"/>
                <a:miter lim="800000"/>
                <a:headEnd/>
                <a:tailEnd/>
              </a14:hiddenLine>
            </a:ext>
          </a:extLst>
        </p:spPr>
        <p:txBody>
          <a:bodyPr wrap="none">
            <a:spAutoFit/>
          </a:bodyPr>
          <a:lstStyle>
            <a:lvl1pPr>
              <a:defRPr sz="1600">
                <a:solidFill>
                  <a:srgbClr val="FF0000"/>
                </a:solidFill>
                <a:latin typeface="Times New Roman" pitchFamily="18" charset="0"/>
              </a:defRPr>
            </a:lvl1pPr>
            <a:lvl2pPr marL="742950" indent="-285750">
              <a:defRPr sz="1600">
                <a:solidFill>
                  <a:srgbClr val="FF0000"/>
                </a:solidFill>
                <a:latin typeface="Times New Roman" pitchFamily="18" charset="0"/>
              </a:defRPr>
            </a:lvl2pPr>
            <a:lvl3pPr marL="1143000" indent="-228600">
              <a:defRPr sz="1600">
                <a:solidFill>
                  <a:srgbClr val="FF0000"/>
                </a:solidFill>
                <a:latin typeface="Times New Roman" pitchFamily="18" charset="0"/>
              </a:defRPr>
            </a:lvl3pPr>
            <a:lvl4pPr marL="1600200" indent="-228600">
              <a:defRPr sz="1600">
                <a:solidFill>
                  <a:srgbClr val="FF0000"/>
                </a:solidFill>
                <a:latin typeface="Times New Roman" pitchFamily="18" charset="0"/>
              </a:defRPr>
            </a:lvl4pPr>
            <a:lvl5pPr marL="2057400" indent="-228600">
              <a:defRPr sz="1600">
                <a:solidFill>
                  <a:srgbClr val="FF0000"/>
                </a:solidFill>
                <a:latin typeface="Times New Roman" pitchFamily="18" charset="0"/>
              </a:defRPr>
            </a:lvl5pPr>
            <a:lvl6pPr marL="2514600" indent="-228600" algn="ctr" rtl="1" eaLnBrk="0" fontAlgn="base" hangingPunct="0">
              <a:spcBef>
                <a:spcPct val="50000"/>
              </a:spcBef>
              <a:spcAft>
                <a:spcPct val="0"/>
              </a:spcAft>
              <a:defRPr sz="1600">
                <a:solidFill>
                  <a:srgbClr val="FF0000"/>
                </a:solidFill>
                <a:latin typeface="Times New Roman" pitchFamily="18" charset="0"/>
              </a:defRPr>
            </a:lvl6pPr>
            <a:lvl7pPr marL="2971800" indent="-228600" algn="ctr" rtl="1" eaLnBrk="0" fontAlgn="base" hangingPunct="0">
              <a:spcBef>
                <a:spcPct val="50000"/>
              </a:spcBef>
              <a:spcAft>
                <a:spcPct val="0"/>
              </a:spcAft>
              <a:defRPr sz="1600">
                <a:solidFill>
                  <a:srgbClr val="FF0000"/>
                </a:solidFill>
                <a:latin typeface="Times New Roman" pitchFamily="18" charset="0"/>
              </a:defRPr>
            </a:lvl7pPr>
            <a:lvl8pPr marL="3429000" indent="-228600" algn="ctr" rtl="1" eaLnBrk="0" fontAlgn="base" hangingPunct="0">
              <a:spcBef>
                <a:spcPct val="50000"/>
              </a:spcBef>
              <a:spcAft>
                <a:spcPct val="0"/>
              </a:spcAft>
              <a:defRPr sz="1600">
                <a:solidFill>
                  <a:srgbClr val="FF0000"/>
                </a:solidFill>
                <a:latin typeface="Times New Roman" pitchFamily="18" charset="0"/>
              </a:defRPr>
            </a:lvl8pPr>
            <a:lvl9pPr marL="3886200" indent="-228600" algn="ctr" rtl="1" eaLnBrk="0" fontAlgn="base" hangingPunct="0">
              <a:spcBef>
                <a:spcPct val="50000"/>
              </a:spcBef>
              <a:spcAft>
                <a:spcPct val="0"/>
              </a:spcAft>
              <a:defRPr sz="1600">
                <a:solidFill>
                  <a:srgbClr val="FF0000"/>
                </a:solidFill>
                <a:latin typeface="Times New Roman" pitchFamily="18" charset="0"/>
              </a:defRPr>
            </a:lvl9pPr>
          </a:lstStyle>
          <a:p>
            <a:r>
              <a:rPr lang="en-US" sz="2000">
                <a:solidFill>
                  <a:schemeClr val="bg1"/>
                </a:solidFill>
              </a:rPr>
              <a:t>M: 17-25</a:t>
            </a:r>
          </a:p>
        </p:txBody>
      </p:sp>
      <p:grpSp>
        <p:nvGrpSpPr>
          <p:cNvPr id="2" name="Group 18"/>
          <p:cNvGrpSpPr>
            <a:grpSpLocks/>
          </p:cNvGrpSpPr>
          <p:nvPr/>
        </p:nvGrpSpPr>
        <p:grpSpPr bwMode="auto">
          <a:xfrm>
            <a:off x="2771775" y="3501008"/>
            <a:ext cx="1165225" cy="1201738"/>
            <a:chOff x="1746" y="2614"/>
            <a:chExt cx="734" cy="757"/>
          </a:xfrm>
        </p:grpSpPr>
        <p:pic>
          <p:nvPicPr>
            <p:cNvPr id="39970" name="Picture 19" descr="sn1987A"/>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1746" y="2614"/>
              <a:ext cx="734" cy="55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9971" name="Text Box 20"/>
            <p:cNvSpPr txBox="1">
              <a:spLocks noChangeArrowheads="1"/>
            </p:cNvSpPr>
            <p:nvPr/>
          </p:nvSpPr>
          <p:spPr bwMode="auto">
            <a:xfrm>
              <a:off x="2054" y="3158"/>
              <a:ext cx="116" cy="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57150" algn="ctr">
                  <a:solidFill>
                    <a:srgbClr val="000000"/>
                  </a:solidFill>
                  <a:prstDash val="sysDot"/>
                  <a:miter lim="800000"/>
                  <a:headEnd/>
                  <a:tailEnd/>
                </a14:hiddenLine>
              </a:ext>
            </a:extLst>
          </p:spPr>
          <p:txBody>
            <a:bodyPr wrap="none">
              <a:spAutoFit/>
            </a:bodyPr>
            <a:lstStyle>
              <a:lvl1pPr>
                <a:defRPr sz="1600">
                  <a:solidFill>
                    <a:srgbClr val="FF0000"/>
                  </a:solidFill>
                  <a:latin typeface="Times New Roman" pitchFamily="18" charset="0"/>
                </a:defRPr>
              </a:lvl1pPr>
              <a:lvl2pPr marL="742950" indent="-285750">
                <a:defRPr sz="1600">
                  <a:solidFill>
                    <a:srgbClr val="FF0000"/>
                  </a:solidFill>
                  <a:latin typeface="Times New Roman" pitchFamily="18" charset="0"/>
                </a:defRPr>
              </a:lvl2pPr>
              <a:lvl3pPr marL="1143000" indent="-228600">
                <a:defRPr sz="1600">
                  <a:solidFill>
                    <a:srgbClr val="FF0000"/>
                  </a:solidFill>
                  <a:latin typeface="Times New Roman" pitchFamily="18" charset="0"/>
                </a:defRPr>
              </a:lvl3pPr>
              <a:lvl4pPr marL="1600200" indent="-228600">
                <a:defRPr sz="1600">
                  <a:solidFill>
                    <a:srgbClr val="FF0000"/>
                  </a:solidFill>
                  <a:latin typeface="Times New Roman" pitchFamily="18" charset="0"/>
                </a:defRPr>
              </a:lvl4pPr>
              <a:lvl5pPr marL="2057400" indent="-228600">
                <a:defRPr sz="1600">
                  <a:solidFill>
                    <a:srgbClr val="FF0000"/>
                  </a:solidFill>
                  <a:latin typeface="Times New Roman" pitchFamily="18" charset="0"/>
                </a:defRPr>
              </a:lvl5pPr>
              <a:lvl6pPr marL="2514600" indent="-228600" algn="ctr" rtl="1" eaLnBrk="0" fontAlgn="base" hangingPunct="0">
                <a:spcBef>
                  <a:spcPct val="50000"/>
                </a:spcBef>
                <a:spcAft>
                  <a:spcPct val="0"/>
                </a:spcAft>
                <a:defRPr sz="1600">
                  <a:solidFill>
                    <a:srgbClr val="FF0000"/>
                  </a:solidFill>
                  <a:latin typeface="Times New Roman" pitchFamily="18" charset="0"/>
                </a:defRPr>
              </a:lvl6pPr>
              <a:lvl7pPr marL="2971800" indent="-228600" algn="ctr" rtl="1" eaLnBrk="0" fontAlgn="base" hangingPunct="0">
                <a:spcBef>
                  <a:spcPct val="50000"/>
                </a:spcBef>
                <a:spcAft>
                  <a:spcPct val="0"/>
                </a:spcAft>
                <a:defRPr sz="1600">
                  <a:solidFill>
                    <a:srgbClr val="FF0000"/>
                  </a:solidFill>
                  <a:latin typeface="Times New Roman" pitchFamily="18" charset="0"/>
                </a:defRPr>
              </a:lvl7pPr>
              <a:lvl8pPr marL="3429000" indent="-228600" algn="ctr" rtl="1" eaLnBrk="0" fontAlgn="base" hangingPunct="0">
                <a:spcBef>
                  <a:spcPct val="50000"/>
                </a:spcBef>
                <a:spcAft>
                  <a:spcPct val="0"/>
                </a:spcAft>
                <a:defRPr sz="1600">
                  <a:solidFill>
                    <a:srgbClr val="FF0000"/>
                  </a:solidFill>
                  <a:latin typeface="Times New Roman" pitchFamily="18" charset="0"/>
                </a:defRPr>
              </a:lvl8pPr>
              <a:lvl9pPr marL="3886200" indent="-228600" algn="ctr" rtl="1" eaLnBrk="0" fontAlgn="base" hangingPunct="0">
                <a:spcBef>
                  <a:spcPct val="50000"/>
                </a:spcBef>
                <a:spcAft>
                  <a:spcPct val="0"/>
                </a:spcAft>
                <a:defRPr sz="1600">
                  <a:solidFill>
                    <a:srgbClr val="FF0000"/>
                  </a:solidFill>
                  <a:latin typeface="Times New Roman" pitchFamily="18" charset="0"/>
                </a:defRPr>
              </a:lvl9pPr>
            </a:lstStyle>
            <a:p>
              <a:endParaRPr lang="en-US">
                <a:solidFill>
                  <a:schemeClr val="tx1"/>
                </a:solidFill>
              </a:endParaRPr>
            </a:p>
          </p:txBody>
        </p:sp>
      </p:grpSp>
      <p:grpSp>
        <p:nvGrpSpPr>
          <p:cNvPr id="3" name="Group 21"/>
          <p:cNvGrpSpPr>
            <a:grpSpLocks/>
          </p:cNvGrpSpPr>
          <p:nvPr/>
        </p:nvGrpSpPr>
        <p:grpSpPr bwMode="auto">
          <a:xfrm>
            <a:off x="3492500" y="2276872"/>
            <a:ext cx="1203325" cy="1128713"/>
            <a:chOff x="2381" y="1842"/>
            <a:chExt cx="758" cy="711"/>
          </a:xfrm>
        </p:grpSpPr>
        <p:pic>
          <p:nvPicPr>
            <p:cNvPr id="39968" name="Picture 22" descr="blue-sun"/>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517" y="1842"/>
              <a:ext cx="499" cy="49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9969" name="Text Box 23"/>
            <p:cNvSpPr txBox="1">
              <a:spLocks noChangeArrowheads="1"/>
            </p:cNvSpPr>
            <p:nvPr/>
          </p:nvSpPr>
          <p:spPr bwMode="auto">
            <a:xfrm>
              <a:off x="2381" y="2341"/>
              <a:ext cx="758" cy="2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57150" algn="ctr">
                  <a:solidFill>
                    <a:srgbClr val="000000"/>
                  </a:solidFill>
                  <a:prstDash val="sysDot"/>
                  <a:miter lim="800000"/>
                  <a:headEnd/>
                  <a:tailEnd/>
                </a14:hiddenLine>
              </a:ext>
            </a:extLst>
          </p:spPr>
          <p:txBody>
            <a:bodyPr wrap="none">
              <a:spAutoFit/>
            </a:bodyPr>
            <a:lstStyle>
              <a:lvl1pPr>
                <a:defRPr sz="1600">
                  <a:solidFill>
                    <a:srgbClr val="FF0000"/>
                  </a:solidFill>
                  <a:latin typeface="Times New Roman" pitchFamily="18" charset="0"/>
                </a:defRPr>
              </a:lvl1pPr>
              <a:lvl2pPr marL="742950" indent="-285750">
                <a:defRPr sz="1600">
                  <a:solidFill>
                    <a:srgbClr val="FF0000"/>
                  </a:solidFill>
                  <a:latin typeface="Times New Roman" pitchFamily="18" charset="0"/>
                </a:defRPr>
              </a:lvl2pPr>
              <a:lvl3pPr marL="1143000" indent="-228600">
                <a:defRPr sz="1600">
                  <a:solidFill>
                    <a:srgbClr val="FF0000"/>
                  </a:solidFill>
                  <a:latin typeface="Times New Roman" pitchFamily="18" charset="0"/>
                </a:defRPr>
              </a:lvl3pPr>
              <a:lvl4pPr marL="1600200" indent="-228600">
                <a:defRPr sz="1600">
                  <a:solidFill>
                    <a:srgbClr val="FF0000"/>
                  </a:solidFill>
                  <a:latin typeface="Times New Roman" pitchFamily="18" charset="0"/>
                </a:defRPr>
              </a:lvl4pPr>
              <a:lvl5pPr marL="2057400" indent="-228600">
                <a:defRPr sz="1600">
                  <a:solidFill>
                    <a:srgbClr val="FF0000"/>
                  </a:solidFill>
                  <a:latin typeface="Times New Roman" pitchFamily="18" charset="0"/>
                </a:defRPr>
              </a:lvl5pPr>
              <a:lvl6pPr marL="2514600" indent="-228600" algn="ctr" rtl="1" eaLnBrk="0" fontAlgn="base" hangingPunct="0">
                <a:spcBef>
                  <a:spcPct val="50000"/>
                </a:spcBef>
                <a:spcAft>
                  <a:spcPct val="0"/>
                </a:spcAft>
                <a:defRPr sz="1600">
                  <a:solidFill>
                    <a:srgbClr val="FF0000"/>
                  </a:solidFill>
                  <a:latin typeface="Times New Roman" pitchFamily="18" charset="0"/>
                </a:defRPr>
              </a:lvl6pPr>
              <a:lvl7pPr marL="2971800" indent="-228600" algn="ctr" rtl="1" eaLnBrk="0" fontAlgn="base" hangingPunct="0">
                <a:spcBef>
                  <a:spcPct val="50000"/>
                </a:spcBef>
                <a:spcAft>
                  <a:spcPct val="0"/>
                </a:spcAft>
                <a:defRPr sz="1600">
                  <a:solidFill>
                    <a:srgbClr val="FF0000"/>
                  </a:solidFill>
                  <a:latin typeface="Times New Roman" pitchFamily="18" charset="0"/>
                </a:defRPr>
              </a:lvl7pPr>
              <a:lvl8pPr marL="3429000" indent="-228600" algn="ctr" rtl="1" eaLnBrk="0" fontAlgn="base" hangingPunct="0">
                <a:spcBef>
                  <a:spcPct val="50000"/>
                </a:spcBef>
                <a:spcAft>
                  <a:spcPct val="0"/>
                </a:spcAft>
                <a:defRPr sz="1600">
                  <a:solidFill>
                    <a:srgbClr val="FF0000"/>
                  </a:solidFill>
                  <a:latin typeface="Times New Roman" pitchFamily="18" charset="0"/>
                </a:defRPr>
              </a:lvl8pPr>
              <a:lvl9pPr marL="3886200" indent="-228600" algn="ctr" rtl="1" eaLnBrk="0" fontAlgn="base" hangingPunct="0">
                <a:spcBef>
                  <a:spcPct val="50000"/>
                </a:spcBef>
                <a:spcAft>
                  <a:spcPct val="0"/>
                </a:spcAft>
                <a:defRPr sz="1600">
                  <a:solidFill>
                    <a:srgbClr val="FF0000"/>
                  </a:solidFill>
                  <a:latin typeface="Times New Roman" pitchFamily="18" charset="0"/>
                </a:defRPr>
              </a:lvl9pPr>
            </a:lstStyle>
            <a:p>
              <a:r>
                <a:rPr lang="en-US">
                  <a:solidFill>
                    <a:schemeClr val="tx1"/>
                  </a:solidFill>
                </a:rPr>
                <a:t>W-R = Ib/c?</a:t>
              </a:r>
            </a:p>
          </p:txBody>
        </p:sp>
      </p:grpSp>
      <p:sp>
        <p:nvSpPr>
          <p:cNvPr id="39949" name="Text Box 24"/>
          <p:cNvSpPr txBox="1">
            <a:spLocks noChangeArrowheads="1"/>
          </p:cNvSpPr>
          <p:nvPr/>
        </p:nvSpPr>
        <p:spPr bwMode="auto">
          <a:xfrm>
            <a:off x="3851275" y="5624513"/>
            <a:ext cx="1135063" cy="396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57150" algn="ctr">
                <a:solidFill>
                  <a:srgbClr val="000000"/>
                </a:solidFill>
                <a:prstDash val="sysDot"/>
                <a:miter lim="800000"/>
                <a:headEnd/>
                <a:tailEnd/>
              </a14:hiddenLine>
            </a:ext>
          </a:extLst>
        </p:spPr>
        <p:txBody>
          <a:bodyPr wrap="none">
            <a:spAutoFit/>
          </a:bodyPr>
          <a:lstStyle>
            <a:lvl1pPr>
              <a:defRPr sz="1600">
                <a:solidFill>
                  <a:srgbClr val="FF0000"/>
                </a:solidFill>
                <a:latin typeface="Times New Roman" pitchFamily="18" charset="0"/>
              </a:defRPr>
            </a:lvl1pPr>
            <a:lvl2pPr marL="742950" indent="-285750">
              <a:defRPr sz="1600">
                <a:solidFill>
                  <a:srgbClr val="FF0000"/>
                </a:solidFill>
                <a:latin typeface="Times New Roman" pitchFamily="18" charset="0"/>
              </a:defRPr>
            </a:lvl2pPr>
            <a:lvl3pPr marL="1143000" indent="-228600">
              <a:defRPr sz="1600">
                <a:solidFill>
                  <a:srgbClr val="FF0000"/>
                </a:solidFill>
                <a:latin typeface="Times New Roman" pitchFamily="18" charset="0"/>
              </a:defRPr>
            </a:lvl3pPr>
            <a:lvl4pPr marL="1600200" indent="-228600">
              <a:defRPr sz="1600">
                <a:solidFill>
                  <a:srgbClr val="FF0000"/>
                </a:solidFill>
                <a:latin typeface="Times New Roman" pitchFamily="18" charset="0"/>
              </a:defRPr>
            </a:lvl4pPr>
            <a:lvl5pPr marL="2057400" indent="-228600">
              <a:defRPr sz="1600">
                <a:solidFill>
                  <a:srgbClr val="FF0000"/>
                </a:solidFill>
                <a:latin typeface="Times New Roman" pitchFamily="18" charset="0"/>
              </a:defRPr>
            </a:lvl5pPr>
            <a:lvl6pPr marL="2514600" indent="-228600" algn="ctr" rtl="1" eaLnBrk="0" fontAlgn="base" hangingPunct="0">
              <a:spcBef>
                <a:spcPct val="50000"/>
              </a:spcBef>
              <a:spcAft>
                <a:spcPct val="0"/>
              </a:spcAft>
              <a:defRPr sz="1600">
                <a:solidFill>
                  <a:srgbClr val="FF0000"/>
                </a:solidFill>
                <a:latin typeface="Times New Roman" pitchFamily="18" charset="0"/>
              </a:defRPr>
            </a:lvl6pPr>
            <a:lvl7pPr marL="2971800" indent="-228600" algn="ctr" rtl="1" eaLnBrk="0" fontAlgn="base" hangingPunct="0">
              <a:spcBef>
                <a:spcPct val="50000"/>
              </a:spcBef>
              <a:spcAft>
                <a:spcPct val="0"/>
              </a:spcAft>
              <a:defRPr sz="1600">
                <a:solidFill>
                  <a:srgbClr val="FF0000"/>
                </a:solidFill>
                <a:latin typeface="Times New Roman" pitchFamily="18" charset="0"/>
              </a:defRPr>
            </a:lvl7pPr>
            <a:lvl8pPr marL="3429000" indent="-228600" algn="ctr" rtl="1" eaLnBrk="0" fontAlgn="base" hangingPunct="0">
              <a:spcBef>
                <a:spcPct val="50000"/>
              </a:spcBef>
              <a:spcAft>
                <a:spcPct val="0"/>
              </a:spcAft>
              <a:defRPr sz="1600">
                <a:solidFill>
                  <a:srgbClr val="FF0000"/>
                </a:solidFill>
                <a:latin typeface="Times New Roman" pitchFamily="18" charset="0"/>
              </a:defRPr>
            </a:lvl8pPr>
            <a:lvl9pPr marL="3886200" indent="-228600" algn="ctr" rtl="1" eaLnBrk="0" fontAlgn="base" hangingPunct="0">
              <a:spcBef>
                <a:spcPct val="50000"/>
              </a:spcBef>
              <a:spcAft>
                <a:spcPct val="0"/>
              </a:spcAft>
              <a:defRPr sz="1600">
                <a:solidFill>
                  <a:srgbClr val="FF0000"/>
                </a:solidFill>
                <a:latin typeface="Times New Roman" pitchFamily="18" charset="0"/>
              </a:defRPr>
            </a:lvl9pPr>
          </a:lstStyle>
          <a:p>
            <a:r>
              <a:rPr lang="en-US" sz="2000">
                <a:solidFill>
                  <a:schemeClr val="bg1"/>
                </a:solidFill>
              </a:rPr>
              <a:t>M: 25-30</a:t>
            </a:r>
          </a:p>
        </p:txBody>
      </p:sp>
      <p:pic>
        <p:nvPicPr>
          <p:cNvPr id="39950" name="Picture 25" descr="collapsar"/>
          <p:cNvPicPr>
            <a:picLocks noChangeAspect="1" noChangeArrowheads="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5076825" y="3341688"/>
            <a:ext cx="935038" cy="6635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9951" name="Text Box 26"/>
          <p:cNvSpPr txBox="1">
            <a:spLocks noChangeArrowheads="1"/>
          </p:cNvSpPr>
          <p:nvPr/>
        </p:nvSpPr>
        <p:spPr bwMode="auto">
          <a:xfrm>
            <a:off x="5203825" y="4076700"/>
            <a:ext cx="604838" cy="3381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57150" algn="ctr">
                <a:solidFill>
                  <a:srgbClr val="000000"/>
                </a:solidFill>
                <a:prstDash val="sysDot"/>
                <a:miter lim="800000"/>
                <a:headEnd/>
                <a:tailEnd/>
              </a14:hiddenLine>
            </a:ext>
          </a:extLst>
        </p:spPr>
        <p:txBody>
          <a:bodyPr wrap="none">
            <a:spAutoFit/>
          </a:bodyPr>
          <a:lstStyle>
            <a:lvl1pPr>
              <a:defRPr sz="1600">
                <a:solidFill>
                  <a:srgbClr val="FF0000"/>
                </a:solidFill>
                <a:latin typeface="Times New Roman" pitchFamily="18" charset="0"/>
              </a:defRPr>
            </a:lvl1pPr>
            <a:lvl2pPr marL="742950" indent="-285750">
              <a:defRPr sz="1600">
                <a:solidFill>
                  <a:srgbClr val="FF0000"/>
                </a:solidFill>
                <a:latin typeface="Times New Roman" pitchFamily="18" charset="0"/>
              </a:defRPr>
            </a:lvl2pPr>
            <a:lvl3pPr marL="1143000" indent="-228600">
              <a:defRPr sz="1600">
                <a:solidFill>
                  <a:srgbClr val="FF0000"/>
                </a:solidFill>
                <a:latin typeface="Times New Roman" pitchFamily="18" charset="0"/>
              </a:defRPr>
            </a:lvl3pPr>
            <a:lvl4pPr marL="1600200" indent="-228600">
              <a:defRPr sz="1600">
                <a:solidFill>
                  <a:srgbClr val="FF0000"/>
                </a:solidFill>
                <a:latin typeface="Times New Roman" pitchFamily="18" charset="0"/>
              </a:defRPr>
            </a:lvl4pPr>
            <a:lvl5pPr marL="2057400" indent="-228600">
              <a:defRPr sz="1600">
                <a:solidFill>
                  <a:srgbClr val="FF0000"/>
                </a:solidFill>
                <a:latin typeface="Times New Roman" pitchFamily="18" charset="0"/>
              </a:defRPr>
            </a:lvl5pPr>
            <a:lvl6pPr marL="2514600" indent="-228600" algn="ctr" rtl="1" eaLnBrk="0" fontAlgn="base" hangingPunct="0">
              <a:spcBef>
                <a:spcPct val="50000"/>
              </a:spcBef>
              <a:spcAft>
                <a:spcPct val="0"/>
              </a:spcAft>
              <a:defRPr sz="1600">
                <a:solidFill>
                  <a:srgbClr val="FF0000"/>
                </a:solidFill>
                <a:latin typeface="Times New Roman" pitchFamily="18" charset="0"/>
              </a:defRPr>
            </a:lvl6pPr>
            <a:lvl7pPr marL="2971800" indent="-228600" algn="ctr" rtl="1" eaLnBrk="0" fontAlgn="base" hangingPunct="0">
              <a:spcBef>
                <a:spcPct val="50000"/>
              </a:spcBef>
              <a:spcAft>
                <a:spcPct val="0"/>
              </a:spcAft>
              <a:defRPr sz="1600">
                <a:solidFill>
                  <a:srgbClr val="FF0000"/>
                </a:solidFill>
                <a:latin typeface="Times New Roman" pitchFamily="18" charset="0"/>
              </a:defRPr>
            </a:lvl7pPr>
            <a:lvl8pPr marL="3429000" indent="-228600" algn="ctr" rtl="1" eaLnBrk="0" fontAlgn="base" hangingPunct="0">
              <a:spcBef>
                <a:spcPct val="50000"/>
              </a:spcBef>
              <a:spcAft>
                <a:spcPct val="0"/>
              </a:spcAft>
              <a:defRPr sz="1600">
                <a:solidFill>
                  <a:srgbClr val="FF0000"/>
                </a:solidFill>
                <a:latin typeface="Times New Roman" pitchFamily="18" charset="0"/>
              </a:defRPr>
            </a:lvl8pPr>
            <a:lvl9pPr marL="3886200" indent="-228600" algn="ctr" rtl="1" eaLnBrk="0" fontAlgn="base" hangingPunct="0">
              <a:spcBef>
                <a:spcPct val="50000"/>
              </a:spcBef>
              <a:spcAft>
                <a:spcPct val="0"/>
              </a:spcAft>
              <a:defRPr sz="1600">
                <a:solidFill>
                  <a:srgbClr val="FF0000"/>
                </a:solidFill>
                <a:latin typeface="Times New Roman" pitchFamily="18" charset="0"/>
              </a:defRPr>
            </a:lvl9pPr>
          </a:lstStyle>
          <a:p>
            <a:r>
              <a:rPr lang="en-US">
                <a:solidFill>
                  <a:schemeClr val="tx1"/>
                </a:solidFill>
              </a:rPr>
              <a:t>GRB</a:t>
            </a:r>
          </a:p>
        </p:txBody>
      </p:sp>
      <p:sp>
        <p:nvSpPr>
          <p:cNvPr id="39952" name="Text Box 27"/>
          <p:cNvSpPr txBox="1">
            <a:spLocks noChangeArrowheads="1"/>
          </p:cNvSpPr>
          <p:nvPr/>
        </p:nvSpPr>
        <p:spPr bwMode="auto">
          <a:xfrm>
            <a:off x="4949825" y="5624513"/>
            <a:ext cx="1135063" cy="396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57150" algn="ctr">
                <a:solidFill>
                  <a:srgbClr val="000000"/>
                </a:solidFill>
                <a:prstDash val="sysDot"/>
                <a:miter lim="800000"/>
                <a:headEnd/>
                <a:tailEnd/>
              </a14:hiddenLine>
            </a:ext>
          </a:extLst>
        </p:spPr>
        <p:txBody>
          <a:bodyPr wrap="none">
            <a:spAutoFit/>
          </a:bodyPr>
          <a:lstStyle>
            <a:lvl1pPr>
              <a:defRPr sz="1600">
                <a:solidFill>
                  <a:srgbClr val="FF0000"/>
                </a:solidFill>
                <a:latin typeface="Times New Roman" pitchFamily="18" charset="0"/>
              </a:defRPr>
            </a:lvl1pPr>
            <a:lvl2pPr marL="742950" indent="-285750">
              <a:defRPr sz="1600">
                <a:solidFill>
                  <a:srgbClr val="FF0000"/>
                </a:solidFill>
                <a:latin typeface="Times New Roman" pitchFamily="18" charset="0"/>
              </a:defRPr>
            </a:lvl2pPr>
            <a:lvl3pPr marL="1143000" indent="-228600">
              <a:defRPr sz="1600">
                <a:solidFill>
                  <a:srgbClr val="FF0000"/>
                </a:solidFill>
                <a:latin typeface="Times New Roman" pitchFamily="18" charset="0"/>
              </a:defRPr>
            </a:lvl3pPr>
            <a:lvl4pPr marL="1600200" indent="-228600">
              <a:defRPr sz="1600">
                <a:solidFill>
                  <a:srgbClr val="FF0000"/>
                </a:solidFill>
                <a:latin typeface="Times New Roman" pitchFamily="18" charset="0"/>
              </a:defRPr>
            </a:lvl4pPr>
            <a:lvl5pPr marL="2057400" indent="-228600">
              <a:defRPr sz="1600">
                <a:solidFill>
                  <a:srgbClr val="FF0000"/>
                </a:solidFill>
                <a:latin typeface="Times New Roman" pitchFamily="18" charset="0"/>
              </a:defRPr>
            </a:lvl5pPr>
            <a:lvl6pPr marL="2514600" indent="-228600" algn="ctr" rtl="1" eaLnBrk="0" fontAlgn="base" hangingPunct="0">
              <a:spcBef>
                <a:spcPct val="50000"/>
              </a:spcBef>
              <a:spcAft>
                <a:spcPct val="0"/>
              </a:spcAft>
              <a:defRPr sz="1600">
                <a:solidFill>
                  <a:srgbClr val="FF0000"/>
                </a:solidFill>
                <a:latin typeface="Times New Roman" pitchFamily="18" charset="0"/>
              </a:defRPr>
            </a:lvl6pPr>
            <a:lvl7pPr marL="2971800" indent="-228600" algn="ctr" rtl="1" eaLnBrk="0" fontAlgn="base" hangingPunct="0">
              <a:spcBef>
                <a:spcPct val="50000"/>
              </a:spcBef>
              <a:spcAft>
                <a:spcPct val="0"/>
              </a:spcAft>
              <a:defRPr sz="1600">
                <a:solidFill>
                  <a:srgbClr val="FF0000"/>
                </a:solidFill>
                <a:latin typeface="Times New Roman" pitchFamily="18" charset="0"/>
              </a:defRPr>
            </a:lvl7pPr>
            <a:lvl8pPr marL="3429000" indent="-228600" algn="ctr" rtl="1" eaLnBrk="0" fontAlgn="base" hangingPunct="0">
              <a:spcBef>
                <a:spcPct val="50000"/>
              </a:spcBef>
              <a:spcAft>
                <a:spcPct val="0"/>
              </a:spcAft>
              <a:defRPr sz="1600">
                <a:solidFill>
                  <a:srgbClr val="FF0000"/>
                </a:solidFill>
                <a:latin typeface="Times New Roman" pitchFamily="18" charset="0"/>
              </a:defRPr>
            </a:lvl8pPr>
            <a:lvl9pPr marL="3886200" indent="-228600" algn="ctr" rtl="1" eaLnBrk="0" fontAlgn="base" hangingPunct="0">
              <a:spcBef>
                <a:spcPct val="50000"/>
              </a:spcBef>
              <a:spcAft>
                <a:spcPct val="0"/>
              </a:spcAft>
              <a:defRPr sz="1600">
                <a:solidFill>
                  <a:srgbClr val="FF0000"/>
                </a:solidFill>
                <a:latin typeface="Times New Roman" pitchFamily="18" charset="0"/>
              </a:defRPr>
            </a:lvl9pPr>
          </a:lstStyle>
          <a:p>
            <a:r>
              <a:rPr lang="en-US" sz="2000">
                <a:solidFill>
                  <a:schemeClr val="bg1"/>
                </a:solidFill>
              </a:rPr>
              <a:t>M: 40-50</a:t>
            </a:r>
          </a:p>
        </p:txBody>
      </p:sp>
      <p:grpSp>
        <p:nvGrpSpPr>
          <p:cNvPr id="4" name="Group 28"/>
          <p:cNvGrpSpPr>
            <a:grpSpLocks/>
          </p:cNvGrpSpPr>
          <p:nvPr/>
        </p:nvGrpSpPr>
        <p:grpSpPr bwMode="auto">
          <a:xfrm>
            <a:off x="4446588" y="1700213"/>
            <a:ext cx="927100" cy="3744912"/>
            <a:chOff x="2801" y="1071"/>
            <a:chExt cx="584" cy="2359"/>
          </a:xfrm>
        </p:grpSpPr>
        <p:sp>
          <p:nvSpPr>
            <p:cNvPr id="39966" name="Line 29"/>
            <p:cNvSpPr>
              <a:spLocks noChangeShapeType="1"/>
            </p:cNvSpPr>
            <p:nvPr/>
          </p:nvSpPr>
          <p:spPr bwMode="auto">
            <a:xfrm>
              <a:off x="3107" y="1071"/>
              <a:ext cx="0" cy="2359"/>
            </a:xfrm>
            <a:prstGeom prst="line">
              <a:avLst/>
            </a:prstGeom>
            <a:noFill/>
            <a:ln w="57150">
              <a:solidFill>
                <a:srgbClr val="FF0000"/>
              </a:solidFill>
              <a:prstDash val="sysDot"/>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nchor="ctr">
              <a:spAutoFit/>
            </a:bodyPr>
            <a:lstStyle/>
            <a:p>
              <a:endParaRPr lang="en-US"/>
            </a:p>
          </p:txBody>
        </p:sp>
        <p:sp>
          <p:nvSpPr>
            <p:cNvPr id="39967" name="Text Box 30"/>
            <p:cNvSpPr txBox="1">
              <a:spLocks noChangeArrowheads="1"/>
            </p:cNvSpPr>
            <p:nvPr/>
          </p:nvSpPr>
          <p:spPr bwMode="auto">
            <a:xfrm>
              <a:off x="2801" y="1100"/>
              <a:ext cx="584" cy="2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57150" algn="ctr">
                  <a:solidFill>
                    <a:srgbClr val="000000"/>
                  </a:solidFill>
                  <a:prstDash val="sysDot"/>
                  <a:miter lim="800000"/>
                  <a:headEnd/>
                  <a:tailEnd/>
                </a14:hiddenLine>
              </a:ext>
            </a:extLst>
          </p:spPr>
          <p:txBody>
            <a:bodyPr wrap="none">
              <a:spAutoFit/>
            </a:bodyPr>
            <a:lstStyle>
              <a:lvl1pPr>
                <a:defRPr sz="1600">
                  <a:solidFill>
                    <a:srgbClr val="FF0000"/>
                  </a:solidFill>
                  <a:latin typeface="Times New Roman" pitchFamily="18" charset="0"/>
                </a:defRPr>
              </a:lvl1pPr>
              <a:lvl2pPr marL="742950" indent="-285750">
                <a:defRPr sz="1600">
                  <a:solidFill>
                    <a:srgbClr val="FF0000"/>
                  </a:solidFill>
                  <a:latin typeface="Times New Roman" pitchFamily="18" charset="0"/>
                </a:defRPr>
              </a:lvl2pPr>
              <a:lvl3pPr marL="1143000" indent="-228600">
                <a:defRPr sz="1600">
                  <a:solidFill>
                    <a:srgbClr val="FF0000"/>
                  </a:solidFill>
                  <a:latin typeface="Times New Roman" pitchFamily="18" charset="0"/>
                </a:defRPr>
              </a:lvl3pPr>
              <a:lvl4pPr marL="1600200" indent="-228600">
                <a:defRPr sz="1600">
                  <a:solidFill>
                    <a:srgbClr val="FF0000"/>
                  </a:solidFill>
                  <a:latin typeface="Times New Roman" pitchFamily="18" charset="0"/>
                </a:defRPr>
              </a:lvl4pPr>
              <a:lvl5pPr marL="2057400" indent="-228600">
                <a:defRPr sz="1600">
                  <a:solidFill>
                    <a:srgbClr val="FF0000"/>
                  </a:solidFill>
                  <a:latin typeface="Times New Roman" pitchFamily="18" charset="0"/>
                </a:defRPr>
              </a:lvl5pPr>
              <a:lvl6pPr marL="2514600" indent="-228600" algn="ctr" rtl="1" eaLnBrk="0" fontAlgn="base" hangingPunct="0">
                <a:spcBef>
                  <a:spcPct val="50000"/>
                </a:spcBef>
                <a:spcAft>
                  <a:spcPct val="0"/>
                </a:spcAft>
                <a:defRPr sz="1600">
                  <a:solidFill>
                    <a:srgbClr val="FF0000"/>
                  </a:solidFill>
                  <a:latin typeface="Times New Roman" pitchFamily="18" charset="0"/>
                </a:defRPr>
              </a:lvl6pPr>
              <a:lvl7pPr marL="2971800" indent="-228600" algn="ctr" rtl="1" eaLnBrk="0" fontAlgn="base" hangingPunct="0">
                <a:spcBef>
                  <a:spcPct val="50000"/>
                </a:spcBef>
                <a:spcAft>
                  <a:spcPct val="0"/>
                </a:spcAft>
                <a:defRPr sz="1600">
                  <a:solidFill>
                    <a:srgbClr val="FF0000"/>
                  </a:solidFill>
                  <a:latin typeface="Times New Roman" pitchFamily="18" charset="0"/>
                </a:defRPr>
              </a:lvl7pPr>
              <a:lvl8pPr marL="3429000" indent="-228600" algn="ctr" rtl="1" eaLnBrk="0" fontAlgn="base" hangingPunct="0">
                <a:spcBef>
                  <a:spcPct val="50000"/>
                </a:spcBef>
                <a:spcAft>
                  <a:spcPct val="0"/>
                </a:spcAft>
                <a:defRPr sz="1600">
                  <a:solidFill>
                    <a:srgbClr val="FF0000"/>
                  </a:solidFill>
                  <a:latin typeface="Times New Roman" pitchFamily="18" charset="0"/>
                </a:defRPr>
              </a:lvl8pPr>
              <a:lvl9pPr marL="3886200" indent="-228600" algn="ctr" rtl="1" eaLnBrk="0" fontAlgn="base" hangingPunct="0">
                <a:spcBef>
                  <a:spcPct val="50000"/>
                </a:spcBef>
                <a:spcAft>
                  <a:spcPct val="0"/>
                </a:spcAft>
                <a:defRPr sz="1600">
                  <a:solidFill>
                    <a:srgbClr val="FF0000"/>
                  </a:solidFill>
                  <a:latin typeface="Times New Roman" pitchFamily="18" charset="0"/>
                </a:defRPr>
              </a:lvl9pPr>
            </a:lstStyle>
            <a:p>
              <a:r>
                <a:rPr lang="en-US"/>
                <a:t>NS    BH</a:t>
              </a:r>
            </a:p>
          </p:txBody>
        </p:sp>
      </p:grpSp>
      <p:pic>
        <p:nvPicPr>
          <p:cNvPr id="39954" name="Picture 31" descr="eta-big"/>
          <p:cNvPicPr>
            <a:picLocks noChangeAspect="1" noChangeArrowheads="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084888" y="3789363"/>
            <a:ext cx="1008062" cy="7826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9955" name="Text Box 32"/>
          <p:cNvSpPr txBox="1">
            <a:spLocks noChangeArrowheads="1"/>
          </p:cNvSpPr>
          <p:nvPr/>
        </p:nvSpPr>
        <p:spPr bwMode="auto">
          <a:xfrm>
            <a:off x="6218238" y="4532313"/>
            <a:ext cx="738187" cy="3381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57150" algn="ctr">
                <a:solidFill>
                  <a:srgbClr val="000000"/>
                </a:solidFill>
                <a:prstDash val="sysDot"/>
                <a:miter lim="800000"/>
                <a:headEnd/>
                <a:tailEnd/>
              </a14:hiddenLine>
            </a:ext>
          </a:extLst>
        </p:spPr>
        <p:txBody>
          <a:bodyPr wrap="none">
            <a:spAutoFit/>
          </a:bodyPr>
          <a:lstStyle>
            <a:lvl1pPr>
              <a:defRPr sz="1600">
                <a:solidFill>
                  <a:srgbClr val="FF0000"/>
                </a:solidFill>
                <a:latin typeface="Times New Roman" pitchFamily="18" charset="0"/>
              </a:defRPr>
            </a:lvl1pPr>
            <a:lvl2pPr marL="742950" indent="-285750">
              <a:defRPr sz="1600">
                <a:solidFill>
                  <a:srgbClr val="FF0000"/>
                </a:solidFill>
                <a:latin typeface="Times New Roman" pitchFamily="18" charset="0"/>
              </a:defRPr>
            </a:lvl2pPr>
            <a:lvl3pPr marL="1143000" indent="-228600">
              <a:defRPr sz="1600">
                <a:solidFill>
                  <a:srgbClr val="FF0000"/>
                </a:solidFill>
                <a:latin typeface="Times New Roman" pitchFamily="18" charset="0"/>
              </a:defRPr>
            </a:lvl3pPr>
            <a:lvl4pPr marL="1600200" indent="-228600">
              <a:defRPr sz="1600">
                <a:solidFill>
                  <a:srgbClr val="FF0000"/>
                </a:solidFill>
                <a:latin typeface="Times New Roman" pitchFamily="18" charset="0"/>
              </a:defRPr>
            </a:lvl4pPr>
            <a:lvl5pPr marL="2057400" indent="-228600">
              <a:defRPr sz="1600">
                <a:solidFill>
                  <a:srgbClr val="FF0000"/>
                </a:solidFill>
                <a:latin typeface="Times New Roman" pitchFamily="18" charset="0"/>
              </a:defRPr>
            </a:lvl5pPr>
            <a:lvl6pPr marL="2514600" indent="-228600" algn="ctr" rtl="1" eaLnBrk="0" fontAlgn="base" hangingPunct="0">
              <a:spcBef>
                <a:spcPct val="50000"/>
              </a:spcBef>
              <a:spcAft>
                <a:spcPct val="0"/>
              </a:spcAft>
              <a:defRPr sz="1600">
                <a:solidFill>
                  <a:srgbClr val="FF0000"/>
                </a:solidFill>
                <a:latin typeface="Times New Roman" pitchFamily="18" charset="0"/>
              </a:defRPr>
            </a:lvl6pPr>
            <a:lvl7pPr marL="2971800" indent="-228600" algn="ctr" rtl="1" eaLnBrk="0" fontAlgn="base" hangingPunct="0">
              <a:spcBef>
                <a:spcPct val="50000"/>
              </a:spcBef>
              <a:spcAft>
                <a:spcPct val="0"/>
              </a:spcAft>
              <a:defRPr sz="1600">
                <a:solidFill>
                  <a:srgbClr val="FF0000"/>
                </a:solidFill>
                <a:latin typeface="Times New Roman" pitchFamily="18" charset="0"/>
              </a:defRPr>
            </a:lvl7pPr>
            <a:lvl8pPr marL="3429000" indent="-228600" algn="ctr" rtl="1" eaLnBrk="0" fontAlgn="base" hangingPunct="0">
              <a:spcBef>
                <a:spcPct val="50000"/>
              </a:spcBef>
              <a:spcAft>
                <a:spcPct val="0"/>
              </a:spcAft>
              <a:defRPr sz="1600">
                <a:solidFill>
                  <a:srgbClr val="FF0000"/>
                </a:solidFill>
                <a:latin typeface="Times New Roman" pitchFamily="18" charset="0"/>
              </a:defRPr>
            </a:lvl8pPr>
            <a:lvl9pPr marL="3886200" indent="-228600" algn="ctr" rtl="1" eaLnBrk="0" fontAlgn="base" hangingPunct="0">
              <a:spcBef>
                <a:spcPct val="50000"/>
              </a:spcBef>
              <a:spcAft>
                <a:spcPct val="0"/>
              </a:spcAft>
              <a:defRPr sz="1600">
                <a:solidFill>
                  <a:srgbClr val="FF0000"/>
                </a:solidFill>
                <a:latin typeface="Times New Roman" pitchFamily="18" charset="0"/>
              </a:defRPr>
            </a:lvl9pPr>
          </a:lstStyle>
          <a:p>
            <a:r>
              <a:rPr lang="en-US">
                <a:solidFill>
                  <a:schemeClr val="tx1"/>
                </a:solidFill>
              </a:rPr>
              <a:t>SN IIn</a:t>
            </a:r>
          </a:p>
        </p:txBody>
      </p:sp>
      <p:sp>
        <p:nvSpPr>
          <p:cNvPr id="39956" name="Text Box 33"/>
          <p:cNvSpPr txBox="1">
            <a:spLocks noChangeArrowheads="1"/>
          </p:cNvSpPr>
          <p:nvPr/>
        </p:nvSpPr>
        <p:spPr bwMode="auto">
          <a:xfrm>
            <a:off x="6046788" y="5624513"/>
            <a:ext cx="1262062" cy="396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57150" algn="ctr">
                <a:solidFill>
                  <a:srgbClr val="000000"/>
                </a:solidFill>
                <a:prstDash val="sysDot"/>
                <a:miter lim="800000"/>
                <a:headEnd/>
                <a:tailEnd/>
              </a14:hiddenLine>
            </a:ext>
          </a:extLst>
        </p:spPr>
        <p:txBody>
          <a:bodyPr wrap="none">
            <a:spAutoFit/>
          </a:bodyPr>
          <a:lstStyle>
            <a:lvl1pPr>
              <a:defRPr sz="1600">
                <a:solidFill>
                  <a:srgbClr val="FF0000"/>
                </a:solidFill>
                <a:latin typeface="Times New Roman" pitchFamily="18" charset="0"/>
              </a:defRPr>
            </a:lvl1pPr>
            <a:lvl2pPr marL="742950" indent="-285750">
              <a:defRPr sz="1600">
                <a:solidFill>
                  <a:srgbClr val="FF0000"/>
                </a:solidFill>
                <a:latin typeface="Times New Roman" pitchFamily="18" charset="0"/>
              </a:defRPr>
            </a:lvl2pPr>
            <a:lvl3pPr marL="1143000" indent="-228600">
              <a:defRPr sz="1600">
                <a:solidFill>
                  <a:srgbClr val="FF0000"/>
                </a:solidFill>
                <a:latin typeface="Times New Roman" pitchFamily="18" charset="0"/>
              </a:defRPr>
            </a:lvl3pPr>
            <a:lvl4pPr marL="1600200" indent="-228600">
              <a:defRPr sz="1600">
                <a:solidFill>
                  <a:srgbClr val="FF0000"/>
                </a:solidFill>
                <a:latin typeface="Times New Roman" pitchFamily="18" charset="0"/>
              </a:defRPr>
            </a:lvl4pPr>
            <a:lvl5pPr marL="2057400" indent="-228600">
              <a:defRPr sz="1600">
                <a:solidFill>
                  <a:srgbClr val="FF0000"/>
                </a:solidFill>
                <a:latin typeface="Times New Roman" pitchFamily="18" charset="0"/>
              </a:defRPr>
            </a:lvl5pPr>
            <a:lvl6pPr marL="2514600" indent="-228600" algn="ctr" rtl="1" eaLnBrk="0" fontAlgn="base" hangingPunct="0">
              <a:spcBef>
                <a:spcPct val="50000"/>
              </a:spcBef>
              <a:spcAft>
                <a:spcPct val="0"/>
              </a:spcAft>
              <a:defRPr sz="1600">
                <a:solidFill>
                  <a:srgbClr val="FF0000"/>
                </a:solidFill>
                <a:latin typeface="Times New Roman" pitchFamily="18" charset="0"/>
              </a:defRPr>
            </a:lvl6pPr>
            <a:lvl7pPr marL="2971800" indent="-228600" algn="ctr" rtl="1" eaLnBrk="0" fontAlgn="base" hangingPunct="0">
              <a:spcBef>
                <a:spcPct val="50000"/>
              </a:spcBef>
              <a:spcAft>
                <a:spcPct val="0"/>
              </a:spcAft>
              <a:defRPr sz="1600">
                <a:solidFill>
                  <a:srgbClr val="FF0000"/>
                </a:solidFill>
                <a:latin typeface="Times New Roman" pitchFamily="18" charset="0"/>
              </a:defRPr>
            </a:lvl7pPr>
            <a:lvl8pPr marL="3429000" indent="-228600" algn="ctr" rtl="1" eaLnBrk="0" fontAlgn="base" hangingPunct="0">
              <a:spcBef>
                <a:spcPct val="50000"/>
              </a:spcBef>
              <a:spcAft>
                <a:spcPct val="0"/>
              </a:spcAft>
              <a:defRPr sz="1600">
                <a:solidFill>
                  <a:srgbClr val="FF0000"/>
                </a:solidFill>
                <a:latin typeface="Times New Roman" pitchFamily="18" charset="0"/>
              </a:defRPr>
            </a:lvl8pPr>
            <a:lvl9pPr marL="3886200" indent="-228600" algn="ctr" rtl="1" eaLnBrk="0" fontAlgn="base" hangingPunct="0">
              <a:spcBef>
                <a:spcPct val="50000"/>
              </a:spcBef>
              <a:spcAft>
                <a:spcPct val="0"/>
              </a:spcAft>
              <a:defRPr sz="1600">
                <a:solidFill>
                  <a:srgbClr val="FF0000"/>
                </a:solidFill>
                <a:latin typeface="Times New Roman" pitchFamily="18" charset="0"/>
              </a:defRPr>
            </a:lvl9pPr>
          </a:lstStyle>
          <a:p>
            <a:r>
              <a:rPr lang="en-US" sz="2000">
                <a:solidFill>
                  <a:schemeClr val="bg1"/>
                </a:solidFill>
              </a:rPr>
              <a:t>M: 50-150</a:t>
            </a:r>
          </a:p>
        </p:txBody>
      </p:sp>
      <p:pic>
        <p:nvPicPr>
          <p:cNvPr id="39957" name="Picture 34"/>
          <p:cNvPicPr>
            <a:picLocks noChangeAspect="1" noChangeArrowheads="1"/>
          </p:cNvPicPr>
          <p:nvPr/>
        </p:nvPicPr>
        <p:blipFill>
          <a:blip r:embed="rId8">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164388" y="4365625"/>
            <a:ext cx="1116012" cy="8096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57150" algn="ctr">
                <a:solidFill>
                  <a:srgbClr val="000000"/>
                </a:solidFill>
                <a:prstDash val="sysDot"/>
                <a:miter lim="800000"/>
                <a:headEnd/>
                <a:tailEnd/>
              </a14:hiddenLine>
            </a:ext>
          </a:extLst>
        </p:spPr>
      </p:pic>
      <p:sp>
        <p:nvSpPr>
          <p:cNvPr id="39958" name="Text Box 35"/>
          <p:cNvSpPr txBox="1">
            <a:spLocks noChangeArrowheads="1"/>
          </p:cNvSpPr>
          <p:nvPr/>
        </p:nvSpPr>
        <p:spPr bwMode="auto">
          <a:xfrm>
            <a:off x="7356475" y="5157788"/>
            <a:ext cx="771525" cy="3381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57150" algn="ctr">
                <a:solidFill>
                  <a:srgbClr val="000000"/>
                </a:solidFill>
                <a:prstDash val="sysDot"/>
                <a:miter lim="800000"/>
                <a:headEnd/>
                <a:tailEnd/>
              </a14:hiddenLine>
            </a:ext>
          </a:extLst>
        </p:spPr>
        <p:txBody>
          <a:bodyPr wrap="none">
            <a:spAutoFit/>
          </a:bodyPr>
          <a:lstStyle>
            <a:lvl1pPr>
              <a:defRPr sz="1600">
                <a:solidFill>
                  <a:srgbClr val="FF0000"/>
                </a:solidFill>
                <a:latin typeface="Times New Roman" pitchFamily="18" charset="0"/>
              </a:defRPr>
            </a:lvl1pPr>
            <a:lvl2pPr marL="742950" indent="-285750">
              <a:defRPr sz="1600">
                <a:solidFill>
                  <a:srgbClr val="FF0000"/>
                </a:solidFill>
                <a:latin typeface="Times New Roman" pitchFamily="18" charset="0"/>
              </a:defRPr>
            </a:lvl2pPr>
            <a:lvl3pPr marL="1143000" indent="-228600">
              <a:defRPr sz="1600">
                <a:solidFill>
                  <a:srgbClr val="FF0000"/>
                </a:solidFill>
                <a:latin typeface="Times New Roman" pitchFamily="18" charset="0"/>
              </a:defRPr>
            </a:lvl3pPr>
            <a:lvl4pPr marL="1600200" indent="-228600">
              <a:defRPr sz="1600">
                <a:solidFill>
                  <a:srgbClr val="FF0000"/>
                </a:solidFill>
                <a:latin typeface="Times New Roman" pitchFamily="18" charset="0"/>
              </a:defRPr>
            </a:lvl4pPr>
            <a:lvl5pPr marL="2057400" indent="-228600">
              <a:defRPr sz="1600">
                <a:solidFill>
                  <a:srgbClr val="FF0000"/>
                </a:solidFill>
                <a:latin typeface="Times New Roman" pitchFamily="18" charset="0"/>
              </a:defRPr>
            </a:lvl5pPr>
            <a:lvl6pPr marL="2514600" indent="-228600" algn="ctr" rtl="1" eaLnBrk="0" fontAlgn="base" hangingPunct="0">
              <a:spcBef>
                <a:spcPct val="50000"/>
              </a:spcBef>
              <a:spcAft>
                <a:spcPct val="0"/>
              </a:spcAft>
              <a:defRPr sz="1600">
                <a:solidFill>
                  <a:srgbClr val="FF0000"/>
                </a:solidFill>
                <a:latin typeface="Times New Roman" pitchFamily="18" charset="0"/>
              </a:defRPr>
            </a:lvl6pPr>
            <a:lvl7pPr marL="2971800" indent="-228600" algn="ctr" rtl="1" eaLnBrk="0" fontAlgn="base" hangingPunct="0">
              <a:spcBef>
                <a:spcPct val="50000"/>
              </a:spcBef>
              <a:spcAft>
                <a:spcPct val="0"/>
              </a:spcAft>
              <a:defRPr sz="1600">
                <a:solidFill>
                  <a:srgbClr val="FF0000"/>
                </a:solidFill>
                <a:latin typeface="Times New Roman" pitchFamily="18" charset="0"/>
              </a:defRPr>
            </a:lvl7pPr>
            <a:lvl8pPr marL="3429000" indent="-228600" algn="ctr" rtl="1" eaLnBrk="0" fontAlgn="base" hangingPunct="0">
              <a:spcBef>
                <a:spcPct val="50000"/>
              </a:spcBef>
              <a:spcAft>
                <a:spcPct val="0"/>
              </a:spcAft>
              <a:defRPr sz="1600">
                <a:solidFill>
                  <a:srgbClr val="FF0000"/>
                </a:solidFill>
                <a:latin typeface="Times New Roman" pitchFamily="18" charset="0"/>
              </a:defRPr>
            </a:lvl8pPr>
            <a:lvl9pPr marL="3886200" indent="-228600" algn="ctr" rtl="1" eaLnBrk="0" fontAlgn="base" hangingPunct="0">
              <a:spcBef>
                <a:spcPct val="50000"/>
              </a:spcBef>
              <a:spcAft>
                <a:spcPct val="0"/>
              </a:spcAft>
              <a:defRPr sz="1600">
                <a:solidFill>
                  <a:srgbClr val="FF0000"/>
                </a:solidFill>
                <a:latin typeface="Times New Roman" pitchFamily="18" charset="0"/>
              </a:defRPr>
            </a:lvl9pPr>
          </a:lstStyle>
          <a:p>
            <a:r>
              <a:rPr lang="en-US">
                <a:solidFill>
                  <a:schemeClr val="tx1"/>
                </a:solidFill>
              </a:rPr>
              <a:t>PI SNe</a:t>
            </a:r>
          </a:p>
        </p:txBody>
      </p:sp>
      <p:sp>
        <p:nvSpPr>
          <p:cNvPr id="39959" name="Text Box 36"/>
          <p:cNvSpPr txBox="1">
            <a:spLocks noChangeArrowheads="1"/>
          </p:cNvSpPr>
          <p:nvPr/>
        </p:nvSpPr>
        <p:spPr bwMode="auto">
          <a:xfrm>
            <a:off x="7235825" y="5624513"/>
            <a:ext cx="996950" cy="396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57150" algn="ctr">
                <a:solidFill>
                  <a:srgbClr val="000000"/>
                </a:solidFill>
                <a:prstDash val="sysDot"/>
                <a:miter lim="800000"/>
                <a:headEnd/>
                <a:tailEnd/>
              </a14:hiddenLine>
            </a:ext>
          </a:extLst>
        </p:spPr>
        <p:txBody>
          <a:bodyPr wrap="none">
            <a:spAutoFit/>
          </a:bodyPr>
          <a:lstStyle>
            <a:lvl1pPr>
              <a:defRPr sz="1600">
                <a:solidFill>
                  <a:srgbClr val="FF0000"/>
                </a:solidFill>
                <a:latin typeface="Times New Roman" pitchFamily="18" charset="0"/>
              </a:defRPr>
            </a:lvl1pPr>
            <a:lvl2pPr marL="742950" indent="-285750">
              <a:defRPr sz="1600">
                <a:solidFill>
                  <a:srgbClr val="FF0000"/>
                </a:solidFill>
                <a:latin typeface="Times New Roman" pitchFamily="18" charset="0"/>
              </a:defRPr>
            </a:lvl2pPr>
            <a:lvl3pPr marL="1143000" indent="-228600">
              <a:defRPr sz="1600">
                <a:solidFill>
                  <a:srgbClr val="FF0000"/>
                </a:solidFill>
                <a:latin typeface="Times New Roman" pitchFamily="18" charset="0"/>
              </a:defRPr>
            </a:lvl3pPr>
            <a:lvl4pPr marL="1600200" indent="-228600">
              <a:defRPr sz="1600">
                <a:solidFill>
                  <a:srgbClr val="FF0000"/>
                </a:solidFill>
                <a:latin typeface="Times New Roman" pitchFamily="18" charset="0"/>
              </a:defRPr>
            </a:lvl4pPr>
            <a:lvl5pPr marL="2057400" indent="-228600">
              <a:defRPr sz="1600">
                <a:solidFill>
                  <a:srgbClr val="FF0000"/>
                </a:solidFill>
                <a:latin typeface="Times New Roman" pitchFamily="18" charset="0"/>
              </a:defRPr>
            </a:lvl5pPr>
            <a:lvl6pPr marL="2514600" indent="-228600" algn="ctr" rtl="1" eaLnBrk="0" fontAlgn="base" hangingPunct="0">
              <a:spcBef>
                <a:spcPct val="50000"/>
              </a:spcBef>
              <a:spcAft>
                <a:spcPct val="0"/>
              </a:spcAft>
              <a:defRPr sz="1600">
                <a:solidFill>
                  <a:srgbClr val="FF0000"/>
                </a:solidFill>
                <a:latin typeface="Times New Roman" pitchFamily="18" charset="0"/>
              </a:defRPr>
            </a:lvl6pPr>
            <a:lvl7pPr marL="2971800" indent="-228600" algn="ctr" rtl="1" eaLnBrk="0" fontAlgn="base" hangingPunct="0">
              <a:spcBef>
                <a:spcPct val="50000"/>
              </a:spcBef>
              <a:spcAft>
                <a:spcPct val="0"/>
              </a:spcAft>
              <a:defRPr sz="1600">
                <a:solidFill>
                  <a:srgbClr val="FF0000"/>
                </a:solidFill>
                <a:latin typeface="Times New Roman" pitchFamily="18" charset="0"/>
              </a:defRPr>
            </a:lvl7pPr>
            <a:lvl8pPr marL="3429000" indent="-228600" algn="ctr" rtl="1" eaLnBrk="0" fontAlgn="base" hangingPunct="0">
              <a:spcBef>
                <a:spcPct val="50000"/>
              </a:spcBef>
              <a:spcAft>
                <a:spcPct val="0"/>
              </a:spcAft>
              <a:defRPr sz="1600">
                <a:solidFill>
                  <a:srgbClr val="FF0000"/>
                </a:solidFill>
                <a:latin typeface="Times New Roman" pitchFamily="18" charset="0"/>
              </a:defRPr>
            </a:lvl8pPr>
            <a:lvl9pPr marL="3886200" indent="-228600" algn="ctr" rtl="1" eaLnBrk="0" fontAlgn="base" hangingPunct="0">
              <a:spcBef>
                <a:spcPct val="50000"/>
              </a:spcBef>
              <a:spcAft>
                <a:spcPct val="0"/>
              </a:spcAft>
              <a:defRPr sz="1600">
                <a:solidFill>
                  <a:srgbClr val="FF0000"/>
                </a:solidFill>
                <a:latin typeface="Times New Roman" pitchFamily="18" charset="0"/>
              </a:defRPr>
            </a:lvl9pPr>
          </a:lstStyle>
          <a:p>
            <a:r>
              <a:rPr lang="en-US" sz="2000">
                <a:solidFill>
                  <a:schemeClr val="bg1"/>
                </a:solidFill>
              </a:rPr>
              <a:t>M&gt; 150</a:t>
            </a:r>
          </a:p>
        </p:txBody>
      </p:sp>
      <p:grpSp>
        <p:nvGrpSpPr>
          <p:cNvPr id="5" name="Group 40"/>
          <p:cNvGrpSpPr>
            <a:grpSpLocks/>
          </p:cNvGrpSpPr>
          <p:nvPr/>
        </p:nvGrpSpPr>
        <p:grpSpPr bwMode="auto">
          <a:xfrm>
            <a:off x="6659563" y="1700213"/>
            <a:ext cx="1635125" cy="3744912"/>
            <a:chOff x="4195" y="1071"/>
            <a:chExt cx="1030" cy="2359"/>
          </a:xfrm>
        </p:grpSpPr>
        <p:sp>
          <p:nvSpPr>
            <p:cNvPr id="39964" name="Line 38"/>
            <p:cNvSpPr>
              <a:spLocks noChangeShapeType="1"/>
            </p:cNvSpPr>
            <p:nvPr/>
          </p:nvSpPr>
          <p:spPr bwMode="auto">
            <a:xfrm>
              <a:off x="4497" y="1071"/>
              <a:ext cx="0" cy="2359"/>
            </a:xfrm>
            <a:prstGeom prst="line">
              <a:avLst/>
            </a:prstGeom>
            <a:noFill/>
            <a:ln w="57150">
              <a:solidFill>
                <a:srgbClr val="FF0000"/>
              </a:solidFill>
              <a:prstDash val="sysDot"/>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nchor="ctr">
              <a:spAutoFit/>
            </a:bodyPr>
            <a:lstStyle/>
            <a:p>
              <a:endParaRPr lang="en-US"/>
            </a:p>
          </p:txBody>
        </p:sp>
        <p:sp>
          <p:nvSpPr>
            <p:cNvPr id="39965" name="Text Box 39"/>
            <p:cNvSpPr txBox="1">
              <a:spLocks noChangeArrowheads="1"/>
            </p:cNvSpPr>
            <p:nvPr/>
          </p:nvSpPr>
          <p:spPr bwMode="auto">
            <a:xfrm>
              <a:off x="4195" y="1100"/>
              <a:ext cx="1030" cy="2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57150" algn="ctr">
                  <a:solidFill>
                    <a:srgbClr val="000000"/>
                  </a:solidFill>
                  <a:prstDash val="sysDot"/>
                  <a:miter lim="800000"/>
                  <a:headEnd/>
                  <a:tailEnd/>
                </a14:hiddenLine>
              </a:ext>
            </a:extLst>
          </p:spPr>
          <p:txBody>
            <a:bodyPr wrap="none">
              <a:spAutoFit/>
            </a:bodyPr>
            <a:lstStyle>
              <a:lvl1pPr>
                <a:defRPr sz="1600">
                  <a:solidFill>
                    <a:srgbClr val="FF0000"/>
                  </a:solidFill>
                  <a:latin typeface="Times New Roman" pitchFamily="18" charset="0"/>
                </a:defRPr>
              </a:lvl1pPr>
              <a:lvl2pPr marL="742950" indent="-285750">
                <a:defRPr sz="1600">
                  <a:solidFill>
                    <a:srgbClr val="FF0000"/>
                  </a:solidFill>
                  <a:latin typeface="Times New Roman" pitchFamily="18" charset="0"/>
                </a:defRPr>
              </a:lvl2pPr>
              <a:lvl3pPr marL="1143000" indent="-228600">
                <a:defRPr sz="1600">
                  <a:solidFill>
                    <a:srgbClr val="FF0000"/>
                  </a:solidFill>
                  <a:latin typeface="Times New Roman" pitchFamily="18" charset="0"/>
                </a:defRPr>
              </a:lvl3pPr>
              <a:lvl4pPr marL="1600200" indent="-228600">
                <a:defRPr sz="1600">
                  <a:solidFill>
                    <a:srgbClr val="FF0000"/>
                  </a:solidFill>
                  <a:latin typeface="Times New Roman" pitchFamily="18" charset="0"/>
                </a:defRPr>
              </a:lvl4pPr>
              <a:lvl5pPr marL="2057400" indent="-228600">
                <a:defRPr sz="1600">
                  <a:solidFill>
                    <a:srgbClr val="FF0000"/>
                  </a:solidFill>
                  <a:latin typeface="Times New Roman" pitchFamily="18" charset="0"/>
                </a:defRPr>
              </a:lvl5pPr>
              <a:lvl6pPr marL="2514600" indent="-228600" algn="ctr" rtl="1" eaLnBrk="0" fontAlgn="base" hangingPunct="0">
                <a:spcBef>
                  <a:spcPct val="50000"/>
                </a:spcBef>
                <a:spcAft>
                  <a:spcPct val="0"/>
                </a:spcAft>
                <a:defRPr sz="1600">
                  <a:solidFill>
                    <a:srgbClr val="FF0000"/>
                  </a:solidFill>
                  <a:latin typeface="Times New Roman" pitchFamily="18" charset="0"/>
                </a:defRPr>
              </a:lvl6pPr>
              <a:lvl7pPr marL="2971800" indent="-228600" algn="ctr" rtl="1" eaLnBrk="0" fontAlgn="base" hangingPunct="0">
                <a:spcBef>
                  <a:spcPct val="50000"/>
                </a:spcBef>
                <a:spcAft>
                  <a:spcPct val="0"/>
                </a:spcAft>
                <a:defRPr sz="1600">
                  <a:solidFill>
                    <a:srgbClr val="FF0000"/>
                  </a:solidFill>
                  <a:latin typeface="Times New Roman" pitchFamily="18" charset="0"/>
                </a:defRPr>
              </a:lvl7pPr>
              <a:lvl8pPr marL="3429000" indent="-228600" algn="ctr" rtl="1" eaLnBrk="0" fontAlgn="base" hangingPunct="0">
                <a:spcBef>
                  <a:spcPct val="50000"/>
                </a:spcBef>
                <a:spcAft>
                  <a:spcPct val="0"/>
                </a:spcAft>
                <a:defRPr sz="1600">
                  <a:solidFill>
                    <a:srgbClr val="FF0000"/>
                  </a:solidFill>
                  <a:latin typeface="Times New Roman" pitchFamily="18" charset="0"/>
                </a:defRPr>
              </a:lvl8pPr>
              <a:lvl9pPr marL="3886200" indent="-228600" algn="ctr" rtl="1" eaLnBrk="0" fontAlgn="base" hangingPunct="0">
                <a:spcBef>
                  <a:spcPct val="50000"/>
                </a:spcBef>
                <a:spcAft>
                  <a:spcPct val="0"/>
                </a:spcAft>
                <a:defRPr sz="1600">
                  <a:solidFill>
                    <a:srgbClr val="FF0000"/>
                  </a:solidFill>
                  <a:latin typeface="Times New Roman" pitchFamily="18" charset="0"/>
                </a:defRPr>
              </a:lvl9pPr>
            </a:lstStyle>
            <a:p>
              <a:r>
                <a:rPr lang="en-US"/>
                <a:t>BH    No remnant</a:t>
              </a:r>
            </a:p>
          </p:txBody>
        </p:sp>
      </p:grpSp>
      <p:grpSp>
        <p:nvGrpSpPr>
          <p:cNvPr id="6" name="Group 28"/>
          <p:cNvGrpSpPr>
            <a:grpSpLocks/>
          </p:cNvGrpSpPr>
          <p:nvPr/>
        </p:nvGrpSpPr>
        <p:grpSpPr bwMode="auto">
          <a:xfrm>
            <a:off x="1130300" y="1700213"/>
            <a:ext cx="912813" cy="3744912"/>
            <a:chOff x="2805" y="1071"/>
            <a:chExt cx="575" cy="2359"/>
          </a:xfrm>
        </p:grpSpPr>
        <p:sp>
          <p:nvSpPr>
            <p:cNvPr id="39962" name="Line 29"/>
            <p:cNvSpPr>
              <a:spLocks noChangeShapeType="1"/>
            </p:cNvSpPr>
            <p:nvPr/>
          </p:nvSpPr>
          <p:spPr bwMode="auto">
            <a:xfrm>
              <a:off x="3107" y="1071"/>
              <a:ext cx="0" cy="2359"/>
            </a:xfrm>
            <a:prstGeom prst="line">
              <a:avLst/>
            </a:prstGeom>
            <a:noFill/>
            <a:ln w="57150">
              <a:solidFill>
                <a:srgbClr val="FF0000"/>
              </a:solidFill>
              <a:prstDash val="sysDot"/>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nchor="ctr">
              <a:spAutoFit/>
            </a:bodyPr>
            <a:lstStyle/>
            <a:p>
              <a:endParaRPr lang="en-US"/>
            </a:p>
          </p:txBody>
        </p:sp>
        <p:sp>
          <p:nvSpPr>
            <p:cNvPr id="39963" name="Text Box 30"/>
            <p:cNvSpPr txBox="1">
              <a:spLocks noChangeArrowheads="1"/>
            </p:cNvSpPr>
            <p:nvPr/>
          </p:nvSpPr>
          <p:spPr bwMode="auto">
            <a:xfrm>
              <a:off x="2805" y="1100"/>
              <a:ext cx="575" cy="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57150" algn="ctr">
                  <a:solidFill>
                    <a:srgbClr val="000000"/>
                  </a:solidFill>
                  <a:prstDash val="sysDot"/>
                  <a:miter lim="800000"/>
                  <a:headEnd/>
                  <a:tailEnd/>
                </a14:hiddenLine>
              </a:ext>
            </a:extLst>
          </p:spPr>
          <p:txBody>
            <a:bodyPr wrap="none">
              <a:spAutoFit/>
            </a:bodyPr>
            <a:lstStyle>
              <a:lvl1pPr>
                <a:defRPr sz="1600">
                  <a:solidFill>
                    <a:srgbClr val="FF0000"/>
                  </a:solidFill>
                  <a:latin typeface="Times New Roman" pitchFamily="18" charset="0"/>
                </a:defRPr>
              </a:lvl1pPr>
              <a:lvl2pPr marL="742950" indent="-285750">
                <a:defRPr sz="1600">
                  <a:solidFill>
                    <a:srgbClr val="FF0000"/>
                  </a:solidFill>
                  <a:latin typeface="Times New Roman" pitchFamily="18" charset="0"/>
                </a:defRPr>
              </a:lvl2pPr>
              <a:lvl3pPr marL="1143000" indent="-228600">
                <a:defRPr sz="1600">
                  <a:solidFill>
                    <a:srgbClr val="FF0000"/>
                  </a:solidFill>
                  <a:latin typeface="Times New Roman" pitchFamily="18" charset="0"/>
                </a:defRPr>
              </a:lvl3pPr>
              <a:lvl4pPr marL="1600200" indent="-228600">
                <a:defRPr sz="1600">
                  <a:solidFill>
                    <a:srgbClr val="FF0000"/>
                  </a:solidFill>
                  <a:latin typeface="Times New Roman" pitchFamily="18" charset="0"/>
                </a:defRPr>
              </a:lvl4pPr>
              <a:lvl5pPr marL="2057400" indent="-228600">
                <a:defRPr sz="1600">
                  <a:solidFill>
                    <a:srgbClr val="FF0000"/>
                  </a:solidFill>
                  <a:latin typeface="Times New Roman" pitchFamily="18" charset="0"/>
                </a:defRPr>
              </a:lvl5pPr>
              <a:lvl6pPr marL="2514600" indent="-228600" algn="ctr" rtl="1" eaLnBrk="0" fontAlgn="base" hangingPunct="0">
                <a:spcBef>
                  <a:spcPct val="50000"/>
                </a:spcBef>
                <a:spcAft>
                  <a:spcPct val="0"/>
                </a:spcAft>
                <a:defRPr sz="1600">
                  <a:solidFill>
                    <a:srgbClr val="FF0000"/>
                  </a:solidFill>
                  <a:latin typeface="Times New Roman" pitchFamily="18" charset="0"/>
                </a:defRPr>
              </a:lvl6pPr>
              <a:lvl7pPr marL="2971800" indent="-228600" algn="ctr" rtl="1" eaLnBrk="0" fontAlgn="base" hangingPunct="0">
                <a:spcBef>
                  <a:spcPct val="50000"/>
                </a:spcBef>
                <a:spcAft>
                  <a:spcPct val="0"/>
                </a:spcAft>
                <a:defRPr sz="1600">
                  <a:solidFill>
                    <a:srgbClr val="FF0000"/>
                  </a:solidFill>
                  <a:latin typeface="Times New Roman" pitchFamily="18" charset="0"/>
                </a:defRPr>
              </a:lvl7pPr>
              <a:lvl8pPr marL="3429000" indent="-228600" algn="ctr" rtl="1" eaLnBrk="0" fontAlgn="base" hangingPunct="0">
                <a:spcBef>
                  <a:spcPct val="50000"/>
                </a:spcBef>
                <a:spcAft>
                  <a:spcPct val="0"/>
                </a:spcAft>
                <a:defRPr sz="1600">
                  <a:solidFill>
                    <a:srgbClr val="FF0000"/>
                  </a:solidFill>
                  <a:latin typeface="Times New Roman" pitchFamily="18" charset="0"/>
                </a:defRPr>
              </a:lvl8pPr>
              <a:lvl9pPr marL="3886200" indent="-228600" algn="ctr" rtl="1" eaLnBrk="0" fontAlgn="base" hangingPunct="0">
                <a:spcBef>
                  <a:spcPct val="50000"/>
                </a:spcBef>
                <a:spcAft>
                  <a:spcPct val="0"/>
                </a:spcAft>
                <a:defRPr sz="1600">
                  <a:solidFill>
                    <a:srgbClr val="FF0000"/>
                  </a:solidFill>
                  <a:latin typeface="Times New Roman" pitchFamily="18" charset="0"/>
                </a:defRPr>
              </a:lvl9pPr>
            </a:lstStyle>
            <a:p>
              <a:r>
                <a:rPr lang="en-US"/>
                <a:t>NS    NS</a:t>
              </a:r>
            </a:p>
          </p:txBody>
        </p:sp>
      </p:grpSp>
      <p:sp>
        <p:nvSpPr>
          <p:cNvPr id="36" name="Text Box 6"/>
          <p:cNvSpPr txBox="1">
            <a:spLocks noChangeArrowheads="1"/>
          </p:cNvSpPr>
          <p:nvPr/>
        </p:nvSpPr>
        <p:spPr bwMode="auto">
          <a:xfrm>
            <a:off x="633413" y="2372370"/>
            <a:ext cx="842962" cy="336550"/>
          </a:xfrm>
          <a:prstGeom prst="rect">
            <a:avLst/>
          </a:prstGeom>
          <a:noFill/>
          <a:ln w="57150" algn="ctr">
            <a:noFill/>
            <a:prstDash val="sysDot"/>
            <a:miter lim="800000"/>
            <a:headEnd/>
            <a:tailEnd/>
          </a:ln>
        </p:spPr>
        <p:txBody>
          <a:bodyPr wrap="none">
            <a:spAutoFit/>
          </a:bodyPr>
          <a:lstStyle/>
          <a:p>
            <a:pPr algn="ctr"/>
            <a:r>
              <a:rPr lang="en-US" sz="1600" dirty="0">
                <a:solidFill>
                  <a:schemeClr val="tx1"/>
                </a:solidFill>
              </a:rPr>
              <a:t>EC SN?</a:t>
            </a:r>
          </a:p>
        </p:txBody>
      </p:sp>
      <p:sp>
        <p:nvSpPr>
          <p:cNvPr id="37" name="Text Box 10"/>
          <p:cNvSpPr txBox="1">
            <a:spLocks noChangeArrowheads="1"/>
          </p:cNvSpPr>
          <p:nvPr/>
        </p:nvSpPr>
        <p:spPr bwMode="auto">
          <a:xfrm>
            <a:off x="769938" y="2948434"/>
            <a:ext cx="533400" cy="336550"/>
          </a:xfrm>
          <a:prstGeom prst="rect">
            <a:avLst/>
          </a:prstGeom>
          <a:noFill/>
          <a:ln w="57150" algn="ctr">
            <a:noFill/>
            <a:prstDash val="sysDot"/>
            <a:miter lim="800000"/>
            <a:headEnd/>
            <a:tailEnd/>
          </a:ln>
        </p:spPr>
        <p:txBody>
          <a:bodyPr wrap="none">
            <a:spAutoFit/>
          </a:bodyPr>
          <a:lstStyle/>
          <a:p>
            <a:pPr algn="ctr" rtl="1"/>
            <a:r>
              <a:rPr lang="en-US" sz="1600" dirty="0">
                <a:solidFill>
                  <a:schemeClr val="tx1"/>
                </a:solidFill>
              </a:rPr>
              <a:t>AIC</a:t>
            </a:r>
          </a:p>
        </p:txBody>
      </p:sp>
      <p:sp>
        <p:nvSpPr>
          <p:cNvPr id="38" name="Text Box 12"/>
          <p:cNvSpPr txBox="1">
            <a:spLocks noChangeArrowheads="1"/>
          </p:cNvSpPr>
          <p:nvPr/>
        </p:nvSpPr>
        <p:spPr bwMode="auto">
          <a:xfrm>
            <a:off x="3053685" y="4365104"/>
            <a:ext cx="582211" cy="338554"/>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57150" algn="ctr">
                <a:solidFill>
                  <a:srgbClr val="000000"/>
                </a:solidFill>
                <a:prstDash val="sysDot"/>
                <a:miter lim="800000"/>
                <a:headEnd/>
                <a:tailEnd/>
              </a14:hiddenLine>
            </a:ext>
          </a:extLst>
        </p:spPr>
        <p:txBody>
          <a:bodyPr wrap="none">
            <a:spAutoFit/>
          </a:bodyPr>
          <a:lstStyle>
            <a:lvl1pPr>
              <a:defRPr sz="1600">
                <a:solidFill>
                  <a:srgbClr val="FF0000"/>
                </a:solidFill>
                <a:latin typeface="Times New Roman" pitchFamily="18" charset="0"/>
              </a:defRPr>
            </a:lvl1pPr>
            <a:lvl2pPr marL="742950" indent="-285750">
              <a:defRPr sz="1600">
                <a:solidFill>
                  <a:srgbClr val="FF0000"/>
                </a:solidFill>
                <a:latin typeface="Times New Roman" pitchFamily="18" charset="0"/>
              </a:defRPr>
            </a:lvl2pPr>
            <a:lvl3pPr marL="1143000" indent="-228600">
              <a:defRPr sz="1600">
                <a:solidFill>
                  <a:srgbClr val="FF0000"/>
                </a:solidFill>
                <a:latin typeface="Times New Roman" pitchFamily="18" charset="0"/>
              </a:defRPr>
            </a:lvl3pPr>
            <a:lvl4pPr marL="1600200" indent="-228600">
              <a:defRPr sz="1600">
                <a:solidFill>
                  <a:srgbClr val="FF0000"/>
                </a:solidFill>
                <a:latin typeface="Times New Roman" pitchFamily="18" charset="0"/>
              </a:defRPr>
            </a:lvl4pPr>
            <a:lvl5pPr marL="2057400" indent="-228600">
              <a:defRPr sz="1600">
                <a:solidFill>
                  <a:srgbClr val="FF0000"/>
                </a:solidFill>
                <a:latin typeface="Times New Roman" pitchFamily="18" charset="0"/>
              </a:defRPr>
            </a:lvl5pPr>
            <a:lvl6pPr marL="2514600" indent="-228600" algn="ctr" rtl="1" eaLnBrk="0" fontAlgn="base" hangingPunct="0">
              <a:spcBef>
                <a:spcPct val="50000"/>
              </a:spcBef>
              <a:spcAft>
                <a:spcPct val="0"/>
              </a:spcAft>
              <a:defRPr sz="1600">
                <a:solidFill>
                  <a:srgbClr val="FF0000"/>
                </a:solidFill>
                <a:latin typeface="Times New Roman" pitchFamily="18" charset="0"/>
              </a:defRPr>
            </a:lvl6pPr>
            <a:lvl7pPr marL="2971800" indent="-228600" algn="ctr" rtl="1" eaLnBrk="0" fontAlgn="base" hangingPunct="0">
              <a:spcBef>
                <a:spcPct val="50000"/>
              </a:spcBef>
              <a:spcAft>
                <a:spcPct val="0"/>
              </a:spcAft>
              <a:defRPr sz="1600">
                <a:solidFill>
                  <a:srgbClr val="FF0000"/>
                </a:solidFill>
                <a:latin typeface="Times New Roman" pitchFamily="18" charset="0"/>
              </a:defRPr>
            </a:lvl7pPr>
            <a:lvl8pPr marL="3429000" indent="-228600" algn="ctr" rtl="1" eaLnBrk="0" fontAlgn="base" hangingPunct="0">
              <a:spcBef>
                <a:spcPct val="50000"/>
              </a:spcBef>
              <a:spcAft>
                <a:spcPct val="0"/>
              </a:spcAft>
              <a:defRPr sz="1600">
                <a:solidFill>
                  <a:srgbClr val="FF0000"/>
                </a:solidFill>
                <a:latin typeface="Times New Roman" pitchFamily="18" charset="0"/>
              </a:defRPr>
            </a:lvl8pPr>
            <a:lvl9pPr marL="3886200" indent="-228600" algn="ctr" rtl="1" eaLnBrk="0" fontAlgn="base" hangingPunct="0">
              <a:spcBef>
                <a:spcPct val="50000"/>
              </a:spcBef>
              <a:spcAft>
                <a:spcPct val="0"/>
              </a:spcAft>
              <a:defRPr sz="1600">
                <a:solidFill>
                  <a:srgbClr val="FF0000"/>
                </a:solidFill>
                <a:latin typeface="Times New Roman" pitchFamily="18" charset="0"/>
              </a:defRPr>
            </a:lvl9pPr>
          </a:lstStyle>
          <a:p>
            <a:r>
              <a:rPr lang="en-US" dirty="0" smtClean="0">
                <a:solidFill>
                  <a:schemeClr val="tx1"/>
                </a:solidFill>
              </a:rPr>
              <a:t>BSG</a:t>
            </a:r>
            <a:endParaRPr lang="en-US" dirty="0">
              <a:solidFill>
                <a:schemeClr val="tx1"/>
              </a:solidFill>
            </a:endParaRPr>
          </a:p>
        </p:txBody>
      </p:sp>
      <p:pic>
        <p:nvPicPr>
          <p:cNvPr id="39" name="Picture 9" descr="whitedwarfscollide"/>
          <p:cNvPicPr>
            <a:picLocks noChangeAspect="1" noChangeArrowheads="1"/>
          </p:cNvPicPr>
          <p:nvPr/>
        </p:nvPicPr>
        <p:blipFill>
          <a:blip r:embed="rId9" cstate="print"/>
          <a:srcRect/>
          <a:stretch>
            <a:fillRect/>
          </a:stretch>
        </p:blipFill>
        <p:spPr bwMode="auto">
          <a:xfrm>
            <a:off x="625327" y="3284984"/>
            <a:ext cx="922337" cy="616397"/>
          </a:xfrm>
          <a:prstGeom prst="rect">
            <a:avLst/>
          </a:prstGeom>
          <a:noFill/>
          <a:ln w="9525">
            <a:no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38366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7" name="Content Placeholder 6"/>
          <p:cNvSpPr>
            <a:spLocks noGrp="1"/>
          </p:cNvSpPr>
          <p:nvPr>
            <p:ph idx="1"/>
          </p:nvPr>
        </p:nvSpPr>
        <p:spPr/>
        <p:txBody>
          <a:bodyPr>
            <a:normAutofit/>
          </a:bodyPr>
          <a:lstStyle/>
          <a:p>
            <a:r>
              <a:rPr lang="en-US" dirty="0" smtClean="0"/>
              <a:t>The WD-NS boundary is well determined</a:t>
            </a:r>
          </a:p>
          <a:p>
            <a:endParaRPr lang="en-US" dirty="0" smtClean="0"/>
          </a:p>
          <a:p>
            <a:endParaRPr lang="en-US" dirty="0" smtClean="0"/>
          </a:p>
          <a:p>
            <a:endParaRPr lang="en-US" dirty="0" smtClean="0"/>
          </a:p>
          <a:p>
            <a:endParaRPr lang="en-US" dirty="0" smtClean="0"/>
          </a:p>
          <a:p>
            <a:endParaRPr lang="en-US" dirty="0" smtClean="0"/>
          </a:p>
          <a:p>
            <a:r>
              <a:rPr lang="en-US" dirty="0" smtClean="0"/>
              <a:t>For massive stars mass loss determines </a:t>
            </a:r>
            <a:r>
              <a:rPr lang="en-US" dirty="0" err="1" smtClean="0"/>
              <a:t>destiy</a:t>
            </a:r>
            <a:endParaRPr lang="en-US" dirty="0" smtClean="0"/>
          </a:p>
        </p:txBody>
      </p:sp>
      <p:pic>
        <p:nvPicPr>
          <p:cNvPr id="5" name="Picture 4"/>
          <p:cNvPicPr>
            <a:picLocks noChangeAspect="1"/>
          </p:cNvPicPr>
          <p:nvPr/>
        </p:nvPicPr>
        <p:blipFill>
          <a:blip r:embed="rId2"/>
          <a:stretch>
            <a:fillRect/>
          </a:stretch>
        </p:blipFill>
        <p:spPr>
          <a:xfrm>
            <a:off x="2071857" y="2263510"/>
            <a:ext cx="3998795" cy="274320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Progenitors: Progress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Type IIP progenitors now well established (RSG)</a:t>
            </a:r>
          </a:p>
          <a:p>
            <a:r>
              <a:rPr lang="en-US" dirty="0" smtClean="0"/>
              <a:t>Progenitors of </a:t>
            </a:r>
            <a:r>
              <a:rPr lang="en-US" dirty="0" err="1" smtClean="0"/>
              <a:t>Ic</a:t>
            </a:r>
            <a:r>
              <a:rPr lang="en-US" dirty="0" smtClean="0"/>
              <a:t> are compact objects (not more than 10</a:t>
            </a:r>
            <a:r>
              <a:rPr lang="en-US" baseline="30000" dirty="0" smtClean="0"/>
              <a:t>11</a:t>
            </a:r>
            <a:r>
              <a:rPr lang="en-US" dirty="0" smtClean="0"/>
              <a:t> cm)</a:t>
            </a:r>
          </a:p>
          <a:p>
            <a:r>
              <a:rPr lang="en-US" dirty="0" smtClean="0"/>
              <a:t>Progenitors for long duration </a:t>
            </a:r>
            <a:r>
              <a:rPr lang="en-US" dirty="0" err="1" smtClean="0"/>
              <a:t>GRBs</a:t>
            </a:r>
            <a:r>
              <a:rPr lang="en-US" dirty="0" smtClean="0"/>
              <a:t> are massive stars</a:t>
            </a:r>
          </a:p>
          <a:p>
            <a:r>
              <a:rPr lang="en-US" dirty="0" smtClean="0"/>
              <a:t>Progenitors of Super-luminous SN are massive stars and  very large R</a:t>
            </a:r>
            <a:r>
              <a:rPr lang="en-US" baseline="-25000" dirty="0" smtClean="0"/>
              <a:t>0</a:t>
            </a:r>
          </a:p>
          <a:p>
            <a:r>
              <a:rPr lang="en-US" dirty="0" smtClean="0"/>
              <a:t>Progenitors </a:t>
            </a:r>
            <a:r>
              <a:rPr lang="en-US" dirty="0" smtClean="0"/>
              <a:t>of Pair Instability SN are very massive </a:t>
            </a:r>
            <a:r>
              <a:rPr lang="en-US" dirty="0" smtClean="0"/>
              <a:t>stars</a:t>
            </a:r>
          </a:p>
          <a:p>
            <a:r>
              <a:rPr lang="en-US" dirty="0" smtClean="0"/>
              <a:t>Type </a:t>
            </a:r>
            <a:r>
              <a:rPr lang="en-US" dirty="0" err="1" smtClean="0"/>
              <a:t>IIn</a:t>
            </a:r>
            <a:r>
              <a:rPr lang="en-US" dirty="0" smtClean="0"/>
              <a:t> and </a:t>
            </a:r>
            <a:r>
              <a:rPr lang="en-US" dirty="0" err="1" smtClean="0"/>
              <a:t>LBVs</a:t>
            </a:r>
            <a:r>
              <a:rPr lang="en-US" dirty="0" smtClean="0"/>
              <a:t> are linked</a:t>
            </a:r>
          </a:p>
          <a:p>
            <a:pPr>
              <a:buNone/>
            </a:pP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Open questions &amp; controversies</a:t>
            </a:r>
            <a:endParaRPr lang="en-US" dirty="0"/>
          </a:p>
        </p:txBody>
      </p:sp>
      <p:sp>
        <p:nvSpPr>
          <p:cNvPr id="4" name="Content Placeholder 3"/>
          <p:cNvSpPr>
            <a:spLocks noGrp="1"/>
          </p:cNvSpPr>
          <p:nvPr>
            <p:ph idx="1"/>
          </p:nvPr>
        </p:nvSpPr>
        <p:spPr/>
        <p:txBody>
          <a:bodyPr>
            <a:normAutofit fontScale="92500" lnSpcReduction="20000"/>
          </a:bodyPr>
          <a:lstStyle/>
          <a:p>
            <a:r>
              <a:rPr lang="en-US" dirty="0" smtClean="0"/>
              <a:t>What (rare) type of massive stars end as </a:t>
            </a:r>
            <a:r>
              <a:rPr lang="en-US" dirty="0" err="1" smtClean="0"/>
              <a:t>GRBs</a:t>
            </a:r>
            <a:r>
              <a:rPr lang="en-US" dirty="0" smtClean="0"/>
              <a:t>?</a:t>
            </a:r>
          </a:p>
          <a:p>
            <a:r>
              <a:rPr lang="en-US" dirty="0" smtClean="0"/>
              <a:t>What is the mass spectrum of Population III stars? (40 versus 400 M</a:t>
            </a:r>
            <a:r>
              <a:rPr lang="en-US" baseline="-25000" dirty="0" smtClean="0"/>
              <a:t>o</a:t>
            </a:r>
            <a:r>
              <a:rPr lang="en-US" dirty="0" smtClean="0"/>
              <a:t>!)</a:t>
            </a:r>
            <a:endParaRPr lang="en-US" baseline="-25000" dirty="0" smtClean="0"/>
          </a:p>
          <a:p>
            <a:r>
              <a:rPr lang="en-US" dirty="0" smtClean="0"/>
              <a:t>What factors determine NS versus BH outcome?</a:t>
            </a:r>
          </a:p>
          <a:p>
            <a:r>
              <a:rPr lang="en-US" dirty="0" smtClean="0"/>
              <a:t>What factors determine NS versus </a:t>
            </a:r>
            <a:r>
              <a:rPr lang="en-US" dirty="0" err="1" smtClean="0"/>
              <a:t>magnetar</a:t>
            </a:r>
            <a:r>
              <a:rPr lang="en-US" dirty="0" smtClean="0"/>
              <a:t>?</a:t>
            </a:r>
          </a:p>
          <a:p>
            <a:r>
              <a:rPr lang="en-US" dirty="0" smtClean="0"/>
              <a:t>Is stellar collisions important for certain outcomes?</a:t>
            </a:r>
          </a:p>
          <a:p>
            <a:r>
              <a:rPr lang="en-US" dirty="0" smtClean="0"/>
              <a:t>Are there some </a:t>
            </a:r>
            <a:r>
              <a:rPr lang="en-US" dirty="0" err="1" smtClean="0"/>
              <a:t>LGRBs</a:t>
            </a:r>
            <a:r>
              <a:rPr lang="en-US" dirty="0" smtClean="0"/>
              <a:t> without </a:t>
            </a:r>
            <a:r>
              <a:rPr lang="en-US" dirty="0" err="1" smtClean="0"/>
              <a:t>SNe</a:t>
            </a:r>
            <a:r>
              <a:rPr lang="en-US" dirty="0" smtClean="0"/>
              <a:t>?</a:t>
            </a:r>
          </a:p>
          <a:p>
            <a:r>
              <a:rPr lang="en-US" dirty="0" smtClean="0"/>
              <a:t>Is there a fundamental difference between GRB890425 and classical </a:t>
            </a:r>
            <a:r>
              <a:rPr lang="en-US" dirty="0" err="1" smtClean="0"/>
              <a:t>GRBs</a:t>
            </a:r>
            <a:r>
              <a:rPr lang="en-US" dirty="0" smtClean="0"/>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Obvious questions but likely messy answers</a:t>
            </a:r>
            <a:endParaRPr lang="en-US" dirty="0"/>
          </a:p>
        </p:txBody>
      </p:sp>
      <p:sp>
        <p:nvSpPr>
          <p:cNvPr id="3" name="Content Placeholder 2"/>
          <p:cNvSpPr>
            <a:spLocks noGrp="1"/>
          </p:cNvSpPr>
          <p:nvPr>
            <p:ph idx="1"/>
          </p:nvPr>
        </p:nvSpPr>
        <p:spPr/>
        <p:txBody>
          <a:bodyPr>
            <a:noAutofit/>
          </a:bodyPr>
          <a:lstStyle/>
          <a:p>
            <a:r>
              <a:rPr lang="en-US" sz="2000" dirty="0" smtClean="0"/>
              <a:t>What factors determines mass loss rates? </a:t>
            </a:r>
          </a:p>
          <a:p>
            <a:r>
              <a:rPr lang="en-US" sz="2000" dirty="0" smtClean="0"/>
              <a:t>How does the environment shape the IMF?</a:t>
            </a:r>
          </a:p>
          <a:p>
            <a:r>
              <a:rPr lang="en-US" sz="2000" dirty="0" smtClean="0"/>
              <a:t>What is the role of </a:t>
            </a:r>
            <a:r>
              <a:rPr lang="en-US" sz="2000" dirty="0" err="1" smtClean="0"/>
              <a:t>metallicity</a:t>
            </a:r>
            <a:r>
              <a:rPr lang="en-US" sz="2000" dirty="0" smtClean="0"/>
              <a:t>?</a:t>
            </a:r>
          </a:p>
          <a:p>
            <a:pPr lvl="1"/>
            <a:r>
              <a:rPr lang="en-US" sz="1800" dirty="0" smtClean="0"/>
              <a:t>Determining IMF</a:t>
            </a:r>
          </a:p>
          <a:p>
            <a:pPr lvl="1"/>
            <a:r>
              <a:rPr lang="en-US" sz="1800" dirty="0" smtClean="0"/>
              <a:t>Retaining (or radiating) angular momentum</a:t>
            </a:r>
          </a:p>
          <a:p>
            <a:r>
              <a:rPr lang="en-US" sz="2000" dirty="0" smtClean="0"/>
              <a:t>Do</a:t>
            </a:r>
            <a:r>
              <a:rPr lang="en-US" sz="2000" dirty="0" smtClean="0"/>
              <a:t> (slowly rotating) BH </a:t>
            </a:r>
            <a:r>
              <a:rPr lang="en-US" sz="2000" dirty="0" smtClean="0"/>
              <a:t>outcomes produce detectable SN</a:t>
            </a:r>
            <a:r>
              <a:rPr lang="en-US" sz="2000" dirty="0" smtClean="0"/>
              <a:t>?</a:t>
            </a:r>
          </a:p>
          <a:p>
            <a:r>
              <a:rPr lang="en-US" sz="2000" dirty="0" smtClean="0"/>
              <a:t>Explosion Mechanism for CC </a:t>
            </a:r>
            <a:r>
              <a:rPr lang="en-US" sz="2000" dirty="0" err="1" smtClean="0"/>
              <a:t>SNe</a:t>
            </a:r>
            <a:r>
              <a:rPr lang="en-US" sz="2000" dirty="0" smtClean="0"/>
              <a:t>:</a:t>
            </a:r>
          </a:p>
          <a:p>
            <a:pPr lvl="1"/>
            <a:r>
              <a:rPr lang="en-US" sz="1800" dirty="0" smtClean="0"/>
              <a:t>Are </a:t>
            </a:r>
            <a:r>
              <a:rPr lang="en-US" sz="1800" dirty="0" smtClean="0"/>
              <a:t>there many cases which </a:t>
            </a:r>
            <a:r>
              <a:rPr lang="en-US" sz="1800" b="1" dirty="0" smtClean="0"/>
              <a:t>require</a:t>
            </a:r>
            <a:r>
              <a:rPr lang="en-US" sz="1800" dirty="0" smtClean="0"/>
              <a:t> bipolar explosion mechanism?</a:t>
            </a:r>
            <a:r>
              <a:rPr lang="en-US" sz="1800" dirty="0" smtClean="0"/>
              <a:t> </a:t>
            </a:r>
          </a:p>
          <a:p>
            <a:r>
              <a:rPr lang="en-US" sz="2000" dirty="0" smtClean="0"/>
              <a:t>LGRB: </a:t>
            </a:r>
          </a:p>
          <a:p>
            <a:pPr lvl="1"/>
            <a:r>
              <a:rPr lang="en-US" sz="2000" dirty="0" smtClean="0"/>
              <a:t>H</a:t>
            </a:r>
            <a:r>
              <a:rPr lang="en-US" sz="2000" dirty="0" smtClean="0"/>
              <a:t>ow is energy carried? (relativistic jets versus </a:t>
            </a:r>
            <a:r>
              <a:rPr lang="en-US" sz="2000" dirty="0" err="1" smtClean="0"/>
              <a:t>Poynting</a:t>
            </a:r>
            <a:r>
              <a:rPr lang="en-US" sz="2000" dirty="0" smtClean="0"/>
              <a:t> vector)</a:t>
            </a:r>
          </a:p>
          <a:p>
            <a:pPr lvl="1"/>
            <a:r>
              <a:rPr lang="en-US" sz="2000" dirty="0" smtClean="0"/>
              <a:t>What determines jet opening angles?</a:t>
            </a:r>
          </a:p>
          <a:p>
            <a:r>
              <a:rPr lang="en-US" sz="2000" dirty="0" smtClean="0"/>
              <a:t>Are </a:t>
            </a:r>
            <a:r>
              <a:rPr lang="en-US" sz="2000" dirty="0" smtClean="0"/>
              <a:t>Ultra-high energy Cosmic Rays produced by stellar death</a:t>
            </a:r>
            <a:r>
              <a:rPr lang="en-US" sz="2000" dirty="0" smtClean="0"/>
              <a:t>?</a:t>
            </a:r>
          </a:p>
          <a:p>
            <a:r>
              <a:rPr lang="en-US" sz="2000" dirty="0" smtClean="0"/>
              <a:t>What re-ionizes the early Universe?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Stellar Deaths:</a:t>
            </a:r>
            <a:r>
              <a:rPr lang="en-US" dirty="0" smtClean="0"/>
              <a:t> Not </a:t>
            </a:r>
            <a:r>
              <a:rPr lang="en-US" dirty="0" smtClean="0"/>
              <a:t>an</a:t>
            </a:r>
            <a:r>
              <a:rPr lang="en-US" dirty="0" smtClean="0"/>
              <a:t> Unfinished </a:t>
            </a:r>
            <a:r>
              <a:rPr lang="en-US" dirty="0" smtClean="0"/>
              <a:t>C</a:t>
            </a:r>
            <a:r>
              <a:rPr lang="en-US" dirty="0" smtClean="0"/>
              <a:t>hapter </a:t>
            </a:r>
            <a:r>
              <a:rPr lang="en-US" dirty="0" smtClean="0"/>
              <a:t>but an Unfinished Book</a:t>
            </a:r>
            <a:endParaRPr lang="en-US" dirty="0"/>
          </a:p>
        </p:txBody>
      </p:sp>
      <p:pic>
        <p:nvPicPr>
          <p:cNvPr id="5" name="Picture 4"/>
          <p:cNvPicPr>
            <a:picLocks noChangeAspect="1"/>
          </p:cNvPicPr>
          <p:nvPr/>
        </p:nvPicPr>
        <p:blipFill>
          <a:blip r:embed="rId2"/>
          <a:stretch>
            <a:fillRect/>
          </a:stretch>
        </p:blipFill>
        <p:spPr>
          <a:xfrm>
            <a:off x="992933" y="1959086"/>
            <a:ext cx="7025252" cy="4683501"/>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re 1"/>
          <p:cNvSpPr txBox="1">
            <a:spLocks/>
          </p:cNvSpPr>
          <p:nvPr/>
        </p:nvSpPr>
        <p:spPr bwMode="auto">
          <a:xfrm>
            <a:off x="1266092" y="71438"/>
            <a:ext cx="6635262" cy="995362"/>
          </a:xfrm>
          <a:prstGeom prst="rect">
            <a:avLst/>
          </a:prstGeom>
          <a:noFill/>
          <a:ln>
            <a:miter lim="800000"/>
            <a:headEnd/>
            <a:tailEnd/>
          </a:ln>
        </p:spPr>
        <p:txBody>
          <a:bodyPr>
            <a:prstTxWarp prst="textNoShape">
              <a:avLst/>
            </a:prstTxWarp>
          </a:bodyPr>
          <a:lstStyle/>
          <a:p>
            <a:pPr algn="ctr" eaLnBrk="0" hangingPunct="0">
              <a:defRPr/>
            </a:pPr>
            <a:r>
              <a:rPr lang="fr-FR" sz="1800" kern="0">
                <a:solidFill>
                  <a:srgbClr val="4F6F92"/>
                </a:solidFill>
                <a:latin typeface="+mj-lt"/>
              </a:rPr>
              <a:t>Angular momentum budget </a:t>
            </a:r>
            <a:br>
              <a:rPr lang="fr-FR" sz="1800" kern="0">
                <a:solidFill>
                  <a:srgbClr val="4F6F92"/>
                </a:solidFill>
                <a:latin typeface="+mj-lt"/>
              </a:rPr>
            </a:br>
            <a:r>
              <a:rPr lang="fr-FR" sz="1800" kern="0">
                <a:solidFill>
                  <a:srgbClr val="4F6F92"/>
                </a:solidFill>
                <a:latin typeface="+mj-lt"/>
              </a:rPr>
              <a:t/>
            </a:r>
            <a:br>
              <a:rPr lang="fr-FR" sz="1800" kern="0">
                <a:solidFill>
                  <a:srgbClr val="4F6F92"/>
                </a:solidFill>
                <a:latin typeface="+mj-lt"/>
              </a:rPr>
            </a:br>
            <a:r>
              <a:rPr lang="fr-FR" sz="1800" kern="0">
                <a:solidFill>
                  <a:srgbClr val="00D09A"/>
                </a:solidFill>
                <a:latin typeface="+mj-lt"/>
              </a:rPr>
              <a:t>rotating wave</a:t>
            </a:r>
            <a:r>
              <a:rPr lang="fr-FR" sz="1800" kern="0">
                <a:solidFill>
                  <a:srgbClr val="4F6F92"/>
                </a:solidFill>
                <a:latin typeface="+mj-lt"/>
              </a:rPr>
              <a:t> + </a:t>
            </a:r>
            <a:r>
              <a:rPr lang="fr-FR" sz="1800" kern="0">
                <a:solidFill>
                  <a:srgbClr val="FF66FF"/>
                </a:solidFill>
                <a:latin typeface="+mj-lt"/>
              </a:rPr>
              <a:t>advected vorticity </a:t>
            </a:r>
            <a:r>
              <a:rPr lang="fr-FR" sz="1800" kern="0">
                <a:solidFill>
                  <a:srgbClr val="4F6F92"/>
                </a:solidFill>
                <a:latin typeface="+mj-lt"/>
              </a:rPr>
              <a:t> = 0</a:t>
            </a:r>
            <a:endParaRPr lang="fr-FR" sz="1800" kern="0">
              <a:solidFill>
                <a:srgbClr val="FF66FF"/>
              </a:solidFill>
              <a:latin typeface="+mj-lt"/>
            </a:endParaRPr>
          </a:p>
        </p:txBody>
      </p:sp>
      <p:pic>
        <p:nvPicPr>
          <p:cNvPr id="8" name="foglizzoMovie_S4.mov">
            <a:hlinkClick r:id="" action="ppaction://media"/>
          </p:cNvPr>
          <p:cNvPicPr/>
          <p:nvPr>
            <a:videoFile r:link="rId1"/>
          </p:nvPr>
        </p:nvPicPr>
        <p:blipFill>
          <a:blip r:embed="rId3"/>
          <a:stretch>
            <a:fillRect/>
          </a:stretch>
        </p:blipFill>
        <p:spPr>
          <a:xfrm>
            <a:off x="508000" y="1143000"/>
            <a:ext cx="8128000" cy="4572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54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49" y="0"/>
            <a:ext cx="9149549" cy="6853844"/>
          </a:xfrm>
          <a:prstGeom prst="rect">
            <a:avLst/>
          </a:prstGeom>
        </p:spPr>
      </p:pic>
    </p:spTree>
  </p:cSld>
  <p:clrMapOvr>
    <a:masterClrMapping/>
  </p:clrMapOvr>
  <p:transition advTm="2000">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79022" cy="68580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83299"/>
            <a:ext cx="7722388" cy="805625"/>
          </a:xfrm>
        </p:spPr>
        <p:txBody>
          <a:bodyPr>
            <a:normAutofit/>
          </a:bodyPr>
          <a:lstStyle/>
          <a:p>
            <a:r>
              <a:rPr lang="en-US" sz="3600" dirty="0" smtClean="0"/>
              <a:t>Constraints: </a:t>
            </a:r>
            <a:r>
              <a:rPr lang="en-US" sz="3600" dirty="0" smtClean="0"/>
              <a:t>progenitors of </a:t>
            </a:r>
            <a:r>
              <a:rPr lang="en-US" sz="3600" dirty="0" smtClean="0"/>
              <a:t> </a:t>
            </a:r>
            <a:r>
              <a:rPr lang="en-US" sz="3600" dirty="0" err="1" smtClean="0"/>
              <a:t>GRBs</a:t>
            </a:r>
            <a:endParaRPr lang="en-US" sz="3600" dirty="0"/>
          </a:p>
        </p:txBody>
      </p:sp>
      <p:sp>
        <p:nvSpPr>
          <p:cNvPr id="4" name="TextBox 3"/>
          <p:cNvSpPr txBox="1"/>
          <p:nvPr/>
        </p:nvSpPr>
        <p:spPr>
          <a:xfrm>
            <a:off x="0" y="6558115"/>
            <a:ext cx="5106048" cy="307777"/>
          </a:xfrm>
          <a:prstGeom prst="rect">
            <a:avLst/>
          </a:prstGeom>
          <a:noFill/>
        </p:spPr>
        <p:txBody>
          <a:bodyPr wrap="none" rtlCol="0">
            <a:spAutoFit/>
          </a:bodyPr>
          <a:lstStyle/>
          <a:p>
            <a:r>
              <a:rPr lang="en-US" sz="1400" dirty="0" err="1" smtClean="0"/>
              <a:t>Fruchter</a:t>
            </a:r>
            <a:r>
              <a:rPr lang="en-US" sz="1400" dirty="0" smtClean="0"/>
              <a:t> et al. 2006; </a:t>
            </a:r>
            <a:r>
              <a:rPr lang="en-US" sz="1400" dirty="0" err="1" smtClean="0"/>
              <a:t>Svensson</a:t>
            </a:r>
            <a:r>
              <a:rPr lang="en-US" sz="1400" dirty="0" smtClean="0"/>
              <a:t> et al. 2010; Fong et al. 2010 </a:t>
            </a:r>
            <a:endParaRPr lang="en-US" sz="1400" dirty="0"/>
          </a:p>
        </p:txBody>
      </p:sp>
      <p:pic>
        <p:nvPicPr>
          <p:cNvPr id="7" name="Picture 6" descr="newlocs.pd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0799" y="1019589"/>
            <a:ext cx="5567478" cy="5567478"/>
          </a:xfrm>
          <a:prstGeom prst="rect">
            <a:avLst/>
          </a:prstGeom>
        </p:spPr>
      </p:pic>
      <p:sp>
        <p:nvSpPr>
          <p:cNvPr id="9" name="TextBox 8"/>
          <p:cNvSpPr txBox="1"/>
          <p:nvPr/>
        </p:nvSpPr>
        <p:spPr>
          <a:xfrm>
            <a:off x="4493208" y="4317999"/>
            <a:ext cx="765241" cy="369332"/>
          </a:xfrm>
          <a:prstGeom prst="rect">
            <a:avLst/>
          </a:prstGeom>
          <a:noFill/>
        </p:spPr>
        <p:txBody>
          <a:bodyPr wrap="none" rtlCol="0">
            <a:spAutoFit/>
          </a:bodyPr>
          <a:lstStyle/>
          <a:p>
            <a:r>
              <a:rPr lang="en-US" b="1" dirty="0" smtClean="0">
                <a:solidFill>
                  <a:srgbClr val="FD2F2F"/>
                </a:solidFill>
              </a:rPr>
              <a:t>LGRB</a:t>
            </a:r>
            <a:endParaRPr lang="en-US" b="1" dirty="0">
              <a:solidFill>
                <a:srgbClr val="FD2F2F"/>
              </a:solidFill>
            </a:endParaRPr>
          </a:p>
        </p:txBody>
      </p:sp>
      <p:sp>
        <p:nvSpPr>
          <p:cNvPr id="10" name="TextBox 9"/>
          <p:cNvSpPr txBox="1"/>
          <p:nvPr/>
        </p:nvSpPr>
        <p:spPr>
          <a:xfrm>
            <a:off x="3647491" y="3318933"/>
            <a:ext cx="845717" cy="369332"/>
          </a:xfrm>
          <a:prstGeom prst="rect">
            <a:avLst/>
          </a:prstGeom>
          <a:noFill/>
        </p:spPr>
        <p:txBody>
          <a:bodyPr wrap="none" rtlCol="0">
            <a:spAutoFit/>
          </a:bodyPr>
          <a:lstStyle/>
          <a:p>
            <a:r>
              <a:rPr lang="en-US" b="1" dirty="0" smtClean="0">
                <a:solidFill>
                  <a:srgbClr val="0000FF"/>
                </a:solidFill>
              </a:rPr>
              <a:t>CCSN</a:t>
            </a:r>
            <a:endParaRPr lang="en-US" b="1" dirty="0">
              <a:solidFill>
                <a:srgbClr val="0000FF"/>
              </a:solidFill>
            </a:endParaRPr>
          </a:p>
        </p:txBody>
      </p:sp>
      <p:sp>
        <p:nvSpPr>
          <p:cNvPr id="11" name="TextBox 10"/>
          <p:cNvSpPr txBox="1"/>
          <p:nvPr/>
        </p:nvSpPr>
        <p:spPr>
          <a:xfrm>
            <a:off x="2726267" y="2421467"/>
            <a:ext cx="773582" cy="369332"/>
          </a:xfrm>
          <a:prstGeom prst="rect">
            <a:avLst/>
          </a:prstGeom>
          <a:noFill/>
        </p:spPr>
        <p:txBody>
          <a:bodyPr wrap="none" rtlCol="0">
            <a:spAutoFit/>
          </a:bodyPr>
          <a:lstStyle/>
          <a:p>
            <a:r>
              <a:rPr lang="en-US" b="1" dirty="0" smtClean="0">
                <a:solidFill>
                  <a:srgbClr val="008000"/>
                </a:solidFill>
              </a:rPr>
              <a:t>SGRB</a:t>
            </a:r>
            <a:endParaRPr lang="en-US" b="1" dirty="0">
              <a:solidFill>
                <a:srgbClr val="008000"/>
              </a:solidFill>
            </a:endParaRPr>
          </a:p>
        </p:txBody>
      </p:sp>
      <p:pic>
        <p:nvPicPr>
          <p:cNvPr id="12" name="Picture 11" descr="090113A_hst.jp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618277" y="3424797"/>
            <a:ext cx="3248814" cy="2679373"/>
          </a:xfrm>
          <a:prstGeom prst="rect">
            <a:avLst/>
          </a:prstGeom>
        </p:spPr>
      </p:pic>
      <p:pic>
        <p:nvPicPr>
          <p:cNvPr id="13" name="Picture 12" descr="050509B_hst.jp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5618277" y="1133365"/>
            <a:ext cx="3248814" cy="2679373"/>
          </a:xfrm>
          <a:prstGeom prst="rect">
            <a:avLst/>
          </a:prstGeom>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640528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8130" name="Rectangle 2"/>
          <p:cNvSpPr>
            <a:spLocks noChangeArrowheads="1"/>
          </p:cNvSpPr>
          <p:nvPr/>
        </p:nvSpPr>
        <p:spPr bwMode="auto">
          <a:xfrm>
            <a:off x="152400" y="2971800"/>
            <a:ext cx="3657600" cy="457200"/>
          </a:xfrm>
          <a:prstGeom prst="rect">
            <a:avLst/>
          </a:prstGeom>
          <a:noFill/>
          <a:ln w="9525">
            <a:noFill/>
            <a:miter lim="800000"/>
            <a:headEnd/>
            <a:tailEnd/>
          </a:ln>
          <a:effectLst/>
        </p:spPr>
        <p:txBody>
          <a:bodyPr>
            <a:prstTxWarp prst="textNoShape">
              <a:avLst/>
            </a:prstTxWarp>
            <a:spAutoFit/>
          </a:bodyPr>
          <a:lstStyle/>
          <a:p>
            <a:r>
              <a:rPr lang="en-US" b="1">
                <a:latin typeface="Plantagenet Cherokee" pitchFamily="18" charset="0"/>
              </a:rPr>
              <a:t> </a:t>
            </a:r>
            <a:endParaRPr lang="en-US" sz="2000" b="1">
              <a:solidFill>
                <a:schemeClr val="accent2"/>
              </a:solidFill>
              <a:latin typeface="Plantagenet Cherokee" pitchFamily="18" charset="0"/>
            </a:endParaRPr>
          </a:p>
        </p:txBody>
      </p:sp>
      <p:sp>
        <p:nvSpPr>
          <p:cNvPr id="1328136" name="Rectangle 8"/>
          <p:cNvSpPr>
            <a:spLocks noChangeArrowheads="1"/>
          </p:cNvSpPr>
          <p:nvPr/>
        </p:nvSpPr>
        <p:spPr bwMode="auto">
          <a:xfrm>
            <a:off x="-1362075" y="3857625"/>
            <a:ext cx="184150" cy="457200"/>
          </a:xfrm>
          <a:prstGeom prst="rect">
            <a:avLst/>
          </a:prstGeom>
          <a:noFill/>
          <a:ln w="9525">
            <a:noFill/>
            <a:miter lim="800000"/>
            <a:headEnd/>
            <a:tailEnd/>
          </a:ln>
          <a:effectLst/>
        </p:spPr>
        <p:txBody>
          <a:bodyPr wrap="none">
            <a:prstTxWarp prst="textNoShape">
              <a:avLst/>
            </a:prstTxWarp>
            <a:spAutoFit/>
          </a:bodyPr>
          <a:lstStyle/>
          <a:p>
            <a:endParaRPr lang="en-US"/>
          </a:p>
        </p:txBody>
      </p:sp>
      <p:sp>
        <p:nvSpPr>
          <p:cNvPr id="10" name="Rectangle 9"/>
          <p:cNvSpPr>
            <a:spLocks noChangeArrowheads="1"/>
          </p:cNvSpPr>
          <p:nvPr/>
        </p:nvSpPr>
        <p:spPr bwMode="auto">
          <a:xfrm>
            <a:off x="1180930" y="1376920"/>
            <a:ext cx="7239000" cy="5147563"/>
          </a:xfrm>
          <a:prstGeom prst="rect">
            <a:avLst/>
          </a:prstGeom>
          <a:noFill/>
          <a:ln w="9525">
            <a:noFill/>
            <a:miter lim="800000"/>
            <a:headEnd/>
            <a:tailEnd/>
          </a:ln>
          <a:effectLst/>
        </p:spPr>
        <p:txBody>
          <a:bodyPr>
            <a:prstTxWarp prst="textNoShape">
              <a:avLst/>
            </a:prstTxWarp>
            <a:spAutoFit/>
          </a:bodyPr>
          <a:lstStyle/>
          <a:p>
            <a:pPr>
              <a:spcBef>
                <a:spcPct val="50000"/>
              </a:spcBef>
            </a:pPr>
            <a:endParaRPr lang="en-US" dirty="0" smtClean="0">
              <a:solidFill>
                <a:schemeClr val="folHlink"/>
              </a:solidFill>
              <a:effectLst>
                <a:outerShdw blurRad="38100" dist="38100" dir="2700000" algn="tl">
                  <a:srgbClr val="000000"/>
                </a:outerShdw>
              </a:effectLst>
              <a:latin typeface="Plantagenet Cherokee" pitchFamily="18" charset="0"/>
            </a:endParaRPr>
          </a:p>
          <a:p>
            <a:pPr marL="514350" indent="-514350">
              <a:spcBef>
                <a:spcPct val="50000"/>
              </a:spcBef>
              <a:buAutoNum type="arabicPeriod"/>
            </a:pPr>
            <a:r>
              <a:rPr lang="en-US" sz="2700" b="1" dirty="0" err="1" smtClean="0">
                <a:effectLst>
                  <a:outerShdw blurRad="38100" dist="38100" dir="2700000" algn="tl">
                    <a:srgbClr val="000000"/>
                  </a:outerShdw>
                </a:effectLst>
                <a:latin typeface="Plantagenet Cherokee" pitchFamily="18" charset="0"/>
              </a:rPr>
              <a:t>LGRBs</a:t>
            </a:r>
            <a:r>
              <a:rPr lang="en-US" sz="2700" b="1" dirty="0" smtClean="0">
                <a:effectLst>
                  <a:outerShdw blurRad="38100" dist="38100" dir="2700000" algn="tl">
                    <a:srgbClr val="000000"/>
                  </a:outerShdw>
                </a:effectLst>
                <a:latin typeface="Plantagenet Cherokee" pitchFamily="18" charset="0"/>
              </a:rPr>
              <a:t> are extremely rare explosions</a:t>
            </a:r>
          </a:p>
          <a:p>
            <a:pPr marL="514350" indent="-514350">
              <a:spcBef>
                <a:spcPct val="50000"/>
              </a:spcBef>
              <a:buAutoNum type="arabicPeriod"/>
            </a:pPr>
            <a:r>
              <a:rPr lang="en-US" sz="2700" b="1" dirty="0" err="1" smtClean="0">
                <a:effectLst>
                  <a:outerShdw blurRad="38100" dist="38100" dir="2700000" algn="tl">
                    <a:srgbClr val="000000"/>
                  </a:outerShdw>
                </a:effectLst>
                <a:latin typeface="Plantagenet Cherokee" pitchFamily="18" charset="0"/>
              </a:rPr>
              <a:t>LGRBs</a:t>
            </a:r>
            <a:r>
              <a:rPr lang="en-US" sz="2700" b="1" dirty="0" smtClean="0">
                <a:effectLst>
                  <a:outerShdw blurRad="38100" dist="38100" dir="2700000" algn="tl">
                    <a:srgbClr val="000000"/>
                  </a:outerShdw>
                </a:effectLst>
                <a:latin typeface="Plantagenet Cherokee" pitchFamily="18" charset="0"/>
              </a:rPr>
              <a:t> are produced in copiously star forming regions </a:t>
            </a:r>
          </a:p>
          <a:p>
            <a:pPr marL="514350" indent="-514350">
              <a:spcBef>
                <a:spcPct val="50000"/>
              </a:spcBef>
              <a:buAutoNum type="arabicPeriod"/>
            </a:pPr>
            <a:r>
              <a:rPr lang="en-US" sz="2700" b="1" dirty="0" smtClean="0">
                <a:effectLst>
                  <a:outerShdw blurRad="38100" dist="38100" dir="2700000" algn="tl">
                    <a:srgbClr val="000000"/>
                  </a:outerShdw>
                </a:effectLst>
                <a:latin typeface="Plantagenet Cherokee" pitchFamily="18" charset="0"/>
              </a:rPr>
              <a:t>Be </a:t>
            </a:r>
            <a:r>
              <a:rPr lang="en-US" sz="2700" b="1" dirty="0" smtClean="0">
                <a:effectLst>
                  <a:outerShdw blurRad="38100" dist="38100" dir="2700000" algn="tl">
                    <a:srgbClr val="000000"/>
                  </a:outerShdw>
                </a:effectLst>
                <a:latin typeface="Plantagenet Cherokee" pitchFamily="18" charset="0"/>
              </a:rPr>
              <a:t>more common at low </a:t>
            </a:r>
            <a:r>
              <a:rPr lang="en-US" sz="2700" b="1" dirty="0" err="1" smtClean="0">
                <a:effectLst>
                  <a:outerShdw blurRad="38100" dist="38100" dir="2700000" algn="tl">
                    <a:srgbClr val="000000"/>
                  </a:outerShdw>
                </a:effectLst>
                <a:latin typeface="Plantagenet Cherokee" pitchFamily="18" charset="0"/>
              </a:rPr>
              <a:t>metallicity</a:t>
            </a:r>
            <a:r>
              <a:rPr lang="en-US" sz="2700" b="1" dirty="0" smtClean="0">
                <a:effectLst>
                  <a:outerShdw blurRad="38100" dist="38100" dir="2700000" algn="tl">
                    <a:srgbClr val="000000"/>
                  </a:outerShdw>
                </a:effectLst>
                <a:latin typeface="Plantagenet Cherokee" pitchFamily="18" charset="0"/>
              </a:rPr>
              <a:t> but not precluded in high </a:t>
            </a:r>
            <a:r>
              <a:rPr lang="en-US" sz="2700" b="1" dirty="0" err="1" smtClean="0">
                <a:effectLst>
                  <a:outerShdw blurRad="38100" dist="38100" dir="2700000" algn="tl">
                    <a:srgbClr val="000000"/>
                  </a:outerShdw>
                </a:effectLst>
                <a:latin typeface="Plantagenet Cherokee" pitchFamily="18" charset="0"/>
              </a:rPr>
              <a:t>metalicity</a:t>
            </a:r>
            <a:r>
              <a:rPr lang="en-US" sz="2700" b="1" dirty="0" smtClean="0">
                <a:effectLst>
                  <a:outerShdw blurRad="38100" dist="38100" dir="2700000" algn="tl">
                    <a:srgbClr val="000000"/>
                  </a:outerShdw>
                </a:effectLst>
                <a:latin typeface="Plantagenet Cherokee" pitchFamily="18" charset="0"/>
              </a:rPr>
              <a:t> regions</a:t>
            </a:r>
          </a:p>
          <a:p>
            <a:pPr marL="514350" indent="-514350">
              <a:spcBef>
                <a:spcPct val="50000"/>
              </a:spcBef>
              <a:buAutoNum type="arabicPeriod"/>
            </a:pPr>
            <a:r>
              <a:rPr lang="en-US" sz="2700" b="1" dirty="0" smtClean="0">
                <a:solidFill>
                  <a:schemeClr val="folHlink"/>
                </a:solidFill>
                <a:effectLst>
                  <a:outerShdw blurRad="38100" dist="38100" dir="2700000" algn="tl">
                    <a:srgbClr val="000000"/>
                  </a:outerShdw>
                </a:effectLst>
                <a:latin typeface="Plantagenet Cherokee" pitchFamily="18" charset="0"/>
              </a:rPr>
              <a:t>GRB explosions are strongly collimated (``jetted’’)</a:t>
            </a:r>
          </a:p>
          <a:p>
            <a:pPr marL="514350" indent="-514350">
              <a:spcBef>
                <a:spcPct val="50000"/>
              </a:spcBef>
            </a:pPr>
            <a:endParaRPr lang="en-US" b="1" dirty="0" smtClean="0">
              <a:solidFill>
                <a:schemeClr val="folHlink"/>
              </a:solidFill>
              <a:effectLst>
                <a:outerShdw blurRad="38100" dist="38100" dir="2700000" algn="tl">
                  <a:srgbClr val="000000"/>
                </a:outerShdw>
              </a:effectLst>
              <a:latin typeface="Plantagenet Cherokee" pitchFamily="18" charset="0"/>
            </a:endParaRPr>
          </a:p>
          <a:p>
            <a:pPr marL="514350" indent="-514350">
              <a:spcBef>
                <a:spcPct val="50000"/>
              </a:spcBef>
              <a:buAutoNum type="arabicPeriod"/>
            </a:pPr>
            <a:endParaRPr lang="en-US" sz="2700" b="1" dirty="0" smtClean="0">
              <a:effectLst>
                <a:outerShdw blurRad="38100" dist="38100" dir="2700000" algn="tl">
                  <a:srgbClr val="000000"/>
                </a:outerShdw>
              </a:effectLst>
              <a:latin typeface="Plantagenet Cherokee" pitchFamily="18" charset="0"/>
            </a:endParaRPr>
          </a:p>
        </p:txBody>
      </p:sp>
      <p:sp>
        <p:nvSpPr>
          <p:cNvPr id="23" name="Line 26"/>
          <p:cNvSpPr>
            <a:spLocks noChangeShapeType="1"/>
          </p:cNvSpPr>
          <p:nvPr/>
        </p:nvSpPr>
        <p:spPr bwMode="auto">
          <a:xfrm>
            <a:off x="1828800" y="0"/>
            <a:ext cx="0" cy="2400746"/>
          </a:xfrm>
          <a:prstGeom prst="line">
            <a:avLst/>
          </a:prstGeom>
          <a:noFill/>
          <a:ln w="9525">
            <a:solidFill>
              <a:schemeClr val="bg1"/>
            </a:solidFill>
            <a:round/>
            <a:headEnd/>
            <a:tailEnd/>
          </a:ln>
          <a:effectLst/>
        </p:spPr>
        <p:txBody>
          <a:bodyPr wrap="none" anchor="ctr">
            <a:prstTxWarp prst="textNoShape">
              <a:avLst/>
            </a:prstTxWarp>
          </a:bodyPr>
          <a:lstStyle/>
          <a:p>
            <a:endParaRPr lang="en-US"/>
          </a:p>
        </p:txBody>
      </p:sp>
      <p:sp>
        <p:nvSpPr>
          <p:cNvPr id="24" name="Line 28"/>
          <p:cNvSpPr>
            <a:spLocks noChangeShapeType="1"/>
          </p:cNvSpPr>
          <p:nvPr/>
        </p:nvSpPr>
        <p:spPr bwMode="auto">
          <a:xfrm>
            <a:off x="1905000" y="0"/>
            <a:ext cx="0" cy="2400746"/>
          </a:xfrm>
          <a:prstGeom prst="line">
            <a:avLst/>
          </a:prstGeom>
          <a:noFill/>
          <a:ln w="9525">
            <a:solidFill>
              <a:schemeClr val="bg1"/>
            </a:solidFill>
            <a:round/>
            <a:headEnd/>
            <a:tailEnd/>
          </a:ln>
          <a:effectLst/>
        </p:spPr>
        <p:txBody>
          <a:bodyPr wrap="none" anchor="ctr">
            <a:prstTxWarp prst="textNoShape">
              <a:avLst/>
            </a:prstTxWarp>
          </a:bodyPr>
          <a:lstStyle/>
          <a:p>
            <a:endParaRPr lang="en-US"/>
          </a:p>
        </p:txBody>
      </p:sp>
      <p:sp>
        <p:nvSpPr>
          <p:cNvPr id="25" name="Line 29"/>
          <p:cNvSpPr>
            <a:spLocks noChangeShapeType="1"/>
          </p:cNvSpPr>
          <p:nvPr/>
        </p:nvSpPr>
        <p:spPr bwMode="auto">
          <a:xfrm>
            <a:off x="14271" y="2400746"/>
            <a:ext cx="1905000" cy="0"/>
          </a:xfrm>
          <a:prstGeom prst="line">
            <a:avLst/>
          </a:prstGeom>
          <a:noFill/>
          <a:ln w="9525">
            <a:solidFill>
              <a:schemeClr val="bg1"/>
            </a:solidFill>
            <a:round/>
            <a:headEnd/>
            <a:tailEnd/>
          </a:ln>
          <a:effectLst/>
        </p:spPr>
        <p:txBody>
          <a:bodyPr wrap="none" anchor="ctr">
            <a:prstTxWarp prst="textNoShape">
              <a:avLst/>
            </a:prstTxWarp>
          </a:bodyPr>
          <a:lstStyle/>
          <a:p>
            <a:endParaRPr lang="en-US"/>
          </a:p>
        </p:txBody>
      </p:sp>
      <p:sp>
        <p:nvSpPr>
          <p:cNvPr id="26" name="Rectangle 27"/>
          <p:cNvSpPr>
            <a:spLocks noChangeArrowheads="1"/>
          </p:cNvSpPr>
          <p:nvPr/>
        </p:nvSpPr>
        <p:spPr bwMode="auto">
          <a:xfrm>
            <a:off x="1826659" y="2324546"/>
            <a:ext cx="76200" cy="76200"/>
          </a:xfrm>
          <a:prstGeom prst="rect">
            <a:avLst/>
          </a:prstGeom>
          <a:solidFill>
            <a:srgbClr val="FFFF00"/>
          </a:solidFill>
          <a:ln w="9525">
            <a:solidFill>
              <a:srgbClr val="FFFF00"/>
            </a:solidFill>
            <a:miter lim="800000"/>
            <a:headEnd/>
            <a:tailEnd/>
          </a:ln>
          <a:effectLst/>
        </p:spPr>
        <p:txBody>
          <a:bodyPr wrap="none" anchor="ctr">
            <a:prstTxWarp prst="textNoShape">
              <a:avLst/>
            </a:prstTxWarp>
          </a:bodyPr>
          <a:lstStyle/>
          <a:p>
            <a:endParaRPr lang="en-US"/>
          </a:p>
        </p:txBody>
      </p:sp>
      <p:sp>
        <p:nvSpPr>
          <p:cNvPr id="11" name="Title 10"/>
          <p:cNvSpPr>
            <a:spLocks noGrp="1"/>
          </p:cNvSpPr>
          <p:nvPr>
            <p:ph type="title"/>
          </p:nvPr>
        </p:nvSpPr>
        <p:spPr/>
        <p:txBody>
          <a:bodyPr/>
          <a:lstStyle/>
          <a:p>
            <a:r>
              <a:rPr lang="en-US" dirty="0" smtClean="0"/>
              <a:t>Long Duration </a:t>
            </a:r>
            <a:r>
              <a:rPr lang="en-US" dirty="0" err="1" smtClean="0"/>
              <a:t>GRBs</a:t>
            </a:r>
            <a:r>
              <a:rPr lang="en-US" dirty="0" smtClean="0"/>
              <a:t> (</a:t>
            </a:r>
            <a:r>
              <a:rPr lang="en-US" dirty="0" err="1" smtClean="0"/>
              <a:t>LGRBs</a:t>
            </a:r>
            <a:r>
              <a:rPr lang="en-US" dirty="0" smtClean="0"/>
              <a: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Either GREAT BEGINNINGS or MERE curiosities </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Massive Stars Exist Locally</a:t>
            </a:r>
            <a:endParaRPr lang="en-US" dirty="0"/>
          </a:p>
        </p:txBody>
      </p:sp>
      <p:pic>
        <p:nvPicPr>
          <p:cNvPr id="8" name="Picture 7"/>
          <p:cNvPicPr>
            <a:picLocks noChangeAspect="1"/>
          </p:cNvPicPr>
          <p:nvPr/>
        </p:nvPicPr>
        <p:blipFill>
          <a:blip r:embed="rId2"/>
          <a:stretch>
            <a:fillRect/>
          </a:stretch>
        </p:blipFill>
        <p:spPr>
          <a:xfrm>
            <a:off x="12130" y="1527350"/>
            <a:ext cx="9122054" cy="530352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4577" name="Picture 1" descr="Picture 4.png"/>
          <p:cNvPicPr>
            <a:picLocks noChangeAspect="1"/>
          </p:cNvPicPr>
          <p:nvPr/>
        </p:nvPicPr>
        <p:blipFill>
          <a:blip r:embed="rId3"/>
          <a:srcRect/>
          <a:stretch>
            <a:fillRect/>
          </a:stretch>
        </p:blipFill>
        <p:spPr bwMode="auto">
          <a:xfrm>
            <a:off x="473075" y="785813"/>
            <a:ext cx="8575675" cy="5945187"/>
          </a:xfrm>
          <a:prstGeom prst="rect">
            <a:avLst/>
          </a:prstGeom>
          <a:noFill/>
          <a:ln w="9525">
            <a:noFill/>
            <a:miter lim="800000"/>
            <a:headEnd/>
            <a:tailEnd/>
          </a:ln>
        </p:spPr>
      </p:pic>
      <p:sp>
        <p:nvSpPr>
          <p:cNvPr id="24578" name="TextBox 2"/>
          <p:cNvSpPr txBox="1">
            <a:spLocks noChangeArrowheads="1"/>
          </p:cNvSpPr>
          <p:nvPr/>
        </p:nvSpPr>
        <p:spPr bwMode="auto">
          <a:xfrm>
            <a:off x="138112" y="179388"/>
            <a:ext cx="4928043" cy="400110"/>
          </a:xfrm>
          <a:prstGeom prst="rect">
            <a:avLst/>
          </a:prstGeom>
          <a:solidFill>
            <a:schemeClr val="tx1"/>
          </a:solidFill>
          <a:ln w="9525">
            <a:solidFill>
              <a:srgbClr val="00FFFF"/>
            </a:solidFill>
            <a:miter lim="800000"/>
            <a:headEnd/>
            <a:tailEnd/>
          </a:ln>
        </p:spPr>
        <p:txBody>
          <a:bodyPr wrap="square">
            <a:prstTxWarp prst="textNoShape">
              <a:avLst/>
            </a:prstTxWarp>
            <a:spAutoFit/>
          </a:bodyPr>
          <a:lstStyle/>
          <a:p>
            <a:r>
              <a:rPr lang="en-US" sz="2000" b="1" dirty="0" smtClean="0">
                <a:solidFill>
                  <a:srgbClr val="00FFFF"/>
                </a:solidFill>
              </a:rPr>
              <a:t>SN2010jp: A Truly Bipolar Supernovae</a:t>
            </a:r>
            <a:endParaRPr lang="en-US" sz="1600" dirty="0" smtClean="0">
              <a:solidFill>
                <a:srgbClr val="00FFFF"/>
              </a:solidFill>
            </a:endParaRPr>
          </a:p>
        </p:txBody>
      </p:sp>
      <p:sp>
        <p:nvSpPr>
          <p:cNvPr id="24579" name="TextBox 3"/>
          <p:cNvSpPr txBox="1">
            <a:spLocks noChangeArrowheads="1"/>
          </p:cNvSpPr>
          <p:nvPr/>
        </p:nvSpPr>
        <p:spPr bwMode="auto">
          <a:xfrm>
            <a:off x="6403975" y="1458913"/>
            <a:ext cx="533400" cy="277812"/>
          </a:xfrm>
          <a:prstGeom prst="rect">
            <a:avLst/>
          </a:prstGeom>
          <a:noFill/>
          <a:ln w="9525">
            <a:noFill/>
            <a:miter lim="800000"/>
            <a:headEnd/>
            <a:tailEnd/>
          </a:ln>
        </p:spPr>
        <p:txBody>
          <a:bodyPr wrap="none">
            <a:prstTxWarp prst="textNoShape">
              <a:avLst/>
            </a:prstTxWarp>
            <a:spAutoFit/>
          </a:bodyPr>
          <a:lstStyle/>
          <a:p>
            <a:r>
              <a:rPr lang="en-US" sz="1200"/>
              <a:t>MMT</a:t>
            </a:r>
          </a:p>
        </p:txBody>
      </p:sp>
      <p:sp>
        <p:nvSpPr>
          <p:cNvPr id="24580" name="TextBox 4"/>
          <p:cNvSpPr txBox="1">
            <a:spLocks noChangeArrowheads="1"/>
          </p:cNvSpPr>
          <p:nvPr/>
        </p:nvSpPr>
        <p:spPr bwMode="auto">
          <a:xfrm>
            <a:off x="6475413" y="2395538"/>
            <a:ext cx="762000" cy="276225"/>
          </a:xfrm>
          <a:prstGeom prst="rect">
            <a:avLst/>
          </a:prstGeom>
          <a:noFill/>
          <a:ln w="9525">
            <a:noFill/>
            <a:miter lim="800000"/>
            <a:headEnd/>
            <a:tailEnd/>
          </a:ln>
        </p:spPr>
        <p:txBody>
          <a:bodyPr wrap="none">
            <a:prstTxWarp prst="textNoShape">
              <a:avLst/>
            </a:prstTxWarp>
            <a:spAutoFit/>
          </a:bodyPr>
          <a:lstStyle/>
          <a:p>
            <a:r>
              <a:rPr lang="en-US" sz="1200"/>
              <a:t>Palomar</a:t>
            </a:r>
          </a:p>
        </p:txBody>
      </p:sp>
      <p:sp>
        <p:nvSpPr>
          <p:cNvPr id="24581" name="TextBox 5"/>
          <p:cNvSpPr txBox="1">
            <a:spLocks noChangeArrowheads="1"/>
          </p:cNvSpPr>
          <p:nvPr/>
        </p:nvSpPr>
        <p:spPr bwMode="auto">
          <a:xfrm>
            <a:off x="6462713" y="3394075"/>
            <a:ext cx="530225" cy="277813"/>
          </a:xfrm>
          <a:prstGeom prst="rect">
            <a:avLst/>
          </a:prstGeom>
          <a:noFill/>
          <a:ln w="9525">
            <a:noFill/>
            <a:miter lim="800000"/>
            <a:headEnd/>
            <a:tailEnd/>
          </a:ln>
        </p:spPr>
        <p:txBody>
          <a:bodyPr wrap="none">
            <a:prstTxWarp prst="textNoShape">
              <a:avLst/>
            </a:prstTxWarp>
            <a:spAutoFit/>
          </a:bodyPr>
          <a:lstStyle/>
          <a:p>
            <a:r>
              <a:rPr lang="en-US" sz="1200"/>
              <a:t>Keck</a:t>
            </a:r>
          </a:p>
        </p:txBody>
      </p:sp>
      <p:sp>
        <p:nvSpPr>
          <p:cNvPr id="24582" name="TextBox 6"/>
          <p:cNvSpPr txBox="1">
            <a:spLocks noChangeArrowheads="1"/>
          </p:cNvSpPr>
          <p:nvPr/>
        </p:nvSpPr>
        <p:spPr bwMode="auto">
          <a:xfrm>
            <a:off x="6529388" y="4259263"/>
            <a:ext cx="533400" cy="277812"/>
          </a:xfrm>
          <a:prstGeom prst="rect">
            <a:avLst/>
          </a:prstGeom>
          <a:noFill/>
          <a:ln w="9525">
            <a:noFill/>
            <a:miter lim="800000"/>
            <a:headEnd/>
            <a:tailEnd/>
          </a:ln>
        </p:spPr>
        <p:txBody>
          <a:bodyPr wrap="none">
            <a:prstTxWarp prst="textNoShape">
              <a:avLst/>
            </a:prstTxWarp>
            <a:spAutoFit/>
          </a:bodyPr>
          <a:lstStyle/>
          <a:p>
            <a:r>
              <a:rPr lang="en-US" sz="1200">
                <a:solidFill>
                  <a:srgbClr val="800000"/>
                </a:solidFill>
              </a:rPr>
              <a:t>MMT</a:t>
            </a:r>
          </a:p>
        </p:txBody>
      </p:sp>
      <p:sp>
        <p:nvSpPr>
          <p:cNvPr id="24583" name="TextBox 7"/>
          <p:cNvSpPr txBox="1">
            <a:spLocks noChangeArrowheads="1"/>
          </p:cNvSpPr>
          <p:nvPr/>
        </p:nvSpPr>
        <p:spPr bwMode="auto">
          <a:xfrm>
            <a:off x="6543675" y="5691188"/>
            <a:ext cx="530225" cy="277812"/>
          </a:xfrm>
          <a:prstGeom prst="rect">
            <a:avLst/>
          </a:prstGeom>
          <a:noFill/>
          <a:ln w="9525">
            <a:noFill/>
            <a:miter lim="800000"/>
            <a:headEnd/>
            <a:tailEnd/>
          </a:ln>
        </p:spPr>
        <p:txBody>
          <a:bodyPr wrap="none">
            <a:prstTxWarp prst="textNoShape">
              <a:avLst/>
            </a:prstTxWarp>
            <a:spAutoFit/>
          </a:bodyPr>
          <a:lstStyle/>
          <a:p>
            <a:r>
              <a:rPr lang="en-US" sz="1200"/>
              <a:t>Keck</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smtClean="0"/>
              <a:t>Blackbody Component in </a:t>
            </a:r>
            <a:r>
              <a:rPr lang="en-US" dirty="0" err="1" smtClean="0"/>
              <a:t>LGRBs</a:t>
            </a:r>
            <a:endParaRPr lang="en-US" dirty="0"/>
          </a:p>
        </p:txBody>
      </p:sp>
      <p:sp>
        <p:nvSpPr>
          <p:cNvPr id="3" name="Content Placeholder 2"/>
          <p:cNvSpPr>
            <a:spLocks noGrp="1"/>
          </p:cNvSpPr>
          <p:nvPr>
            <p:ph idx="4294967295"/>
          </p:nvPr>
        </p:nvSpPr>
        <p:spPr>
          <a:xfrm>
            <a:off x="0" y="1600201"/>
            <a:ext cx="9144000" cy="3670458"/>
          </a:xfrm>
        </p:spPr>
        <p:txBody>
          <a:bodyPr>
            <a:normAutofit/>
          </a:bodyPr>
          <a:lstStyle/>
          <a:p>
            <a:pPr algn="ctr">
              <a:buNone/>
            </a:pPr>
            <a:r>
              <a:rPr lang="en-GB" sz="2200" dirty="0" smtClean="0"/>
              <a:t>GRB-SN       z       </a:t>
            </a:r>
            <a:r>
              <a:rPr lang="en-GB" sz="2200" dirty="0" err="1" smtClean="0"/>
              <a:t>E</a:t>
            </a:r>
            <a:r>
              <a:rPr lang="en-GB" sz="2200" baseline="-25000" dirty="0" err="1" smtClean="0"/>
              <a:t>pk</a:t>
            </a:r>
            <a:r>
              <a:rPr lang="en-GB" sz="2200" dirty="0" smtClean="0"/>
              <a:t>           </a:t>
            </a:r>
            <a:r>
              <a:rPr lang="en-GB" sz="2200" dirty="0" err="1" smtClean="0"/>
              <a:t>E</a:t>
            </a:r>
            <a:r>
              <a:rPr lang="en-GB" sz="2200" baseline="-25000" dirty="0" err="1" smtClean="0"/>
              <a:t>iso</a:t>
            </a:r>
            <a:r>
              <a:rPr lang="en-GB" sz="2200" dirty="0" smtClean="0"/>
              <a:t>          T</a:t>
            </a:r>
            <a:r>
              <a:rPr lang="en-GB" sz="2200" baseline="-25000" dirty="0" smtClean="0"/>
              <a:t>90</a:t>
            </a:r>
            <a:r>
              <a:rPr lang="en-GB" sz="2200" dirty="0" smtClean="0"/>
              <a:t>         </a:t>
            </a:r>
            <a:r>
              <a:rPr lang="en-GB" sz="2200" dirty="0" err="1" smtClean="0"/>
              <a:t>kT</a:t>
            </a:r>
            <a:r>
              <a:rPr lang="en-GB" sz="2200" dirty="0" smtClean="0"/>
              <a:t>              F</a:t>
            </a:r>
            <a:r>
              <a:rPr lang="en-GB" sz="2200" baseline="-25000" dirty="0" smtClean="0"/>
              <a:t>BB</a:t>
            </a:r>
            <a:r>
              <a:rPr lang="en-GB" sz="2200" dirty="0" smtClean="0"/>
              <a:t>/</a:t>
            </a:r>
            <a:r>
              <a:rPr lang="en-GB" sz="2200" dirty="0" err="1" smtClean="0"/>
              <a:t>F</a:t>
            </a:r>
            <a:r>
              <a:rPr lang="en-GB" sz="2200" baseline="-25000" dirty="0" err="1" smtClean="0"/>
              <a:t>tot</a:t>
            </a:r>
            <a:r>
              <a:rPr lang="en-GB" sz="2200" baseline="-25000" dirty="0" smtClean="0"/>
              <a:t>       </a:t>
            </a:r>
            <a:r>
              <a:rPr lang="en-GB" sz="2200" dirty="0" smtClean="0"/>
              <a:t>L</a:t>
            </a:r>
            <a:r>
              <a:rPr lang="en-GB" sz="2200" baseline="-25000" dirty="0" smtClean="0"/>
              <a:t>BB</a:t>
            </a:r>
            <a:r>
              <a:rPr lang="en-GB" sz="2200" dirty="0" smtClean="0"/>
              <a:t> </a:t>
            </a:r>
            <a:r>
              <a:rPr lang="en-GB" sz="2200" baseline="-25000" dirty="0" smtClean="0"/>
              <a:t>         </a:t>
            </a:r>
            <a:r>
              <a:rPr lang="en-GB" sz="2200" dirty="0" smtClean="0"/>
              <a:t>R</a:t>
            </a:r>
            <a:r>
              <a:rPr lang="en-GB" sz="2200" baseline="-25000" dirty="0" smtClean="0"/>
              <a:t>BB</a:t>
            </a:r>
            <a:r>
              <a:rPr lang="en-GB" sz="2200" dirty="0" smtClean="0"/>
              <a:t> </a:t>
            </a:r>
          </a:p>
          <a:p>
            <a:pPr algn="ctr">
              <a:buNone/>
            </a:pPr>
            <a:r>
              <a:rPr lang="en-GB" sz="2200" dirty="0" smtClean="0"/>
              <a:t>                               </a:t>
            </a:r>
            <a:r>
              <a:rPr lang="en-GB" sz="2200" dirty="0" err="1" smtClean="0"/>
              <a:t>keV</a:t>
            </a:r>
            <a:r>
              <a:rPr lang="en-GB" sz="2200" dirty="0" smtClean="0"/>
              <a:t>        erg            s          </a:t>
            </a:r>
            <a:r>
              <a:rPr lang="en-GB" sz="2200" dirty="0" err="1" smtClean="0"/>
              <a:t>keV</a:t>
            </a:r>
            <a:r>
              <a:rPr lang="en-GB" sz="2200" dirty="0" smtClean="0"/>
              <a:t> </a:t>
            </a:r>
            <a:r>
              <a:rPr lang="en-GB" sz="2200" baseline="-25000" dirty="0" smtClean="0"/>
              <a:t>                        </a:t>
            </a:r>
            <a:r>
              <a:rPr lang="en-GB" sz="2200" dirty="0" smtClean="0"/>
              <a:t>%       erg/s   cm</a:t>
            </a:r>
            <a:endParaRPr lang="en-GB" sz="2200" baseline="-25000" dirty="0" smtClean="0"/>
          </a:p>
          <a:p>
            <a:pPr algn="ctr">
              <a:buNone/>
            </a:pPr>
            <a:endParaRPr lang="en-GB" dirty="0" smtClean="0"/>
          </a:p>
          <a:p>
            <a:pPr>
              <a:buNone/>
            </a:pPr>
            <a:r>
              <a:rPr lang="en-GB" sz="2800" dirty="0" smtClean="0"/>
              <a:t> </a:t>
            </a:r>
            <a:r>
              <a:rPr lang="en-GB" sz="2600" dirty="0" smtClean="0"/>
              <a:t>060218   0.033  40</a:t>
            </a:r>
            <a:r>
              <a:rPr lang="en-GB" sz="2000" dirty="0" smtClean="0">
                <a:sym typeface="Wingdings" pitchFamily="2" charset="2"/>
              </a:rPr>
              <a:t></a:t>
            </a:r>
            <a:r>
              <a:rPr lang="en-GB" sz="2600" dirty="0" smtClean="0"/>
              <a:t>3   4x10</a:t>
            </a:r>
            <a:r>
              <a:rPr lang="en-GB" sz="2600" baseline="30000" dirty="0" smtClean="0"/>
              <a:t>49</a:t>
            </a:r>
            <a:r>
              <a:rPr lang="en-GB" sz="2600" dirty="0" smtClean="0"/>
              <a:t>   2100   0.22</a:t>
            </a:r>
            <a:r>
              <a:rPr lang="en-GB" sz="2000" dirty="0" smtClean="0">
                <a:sym typeface="Wingdings" pitchFamily="2" charset="2"/>
              </a:rPr>
              <a:t></a:t>
            </a:r>
            <a:r>
              <a:rPr lang="en-GB" sz="2600" dirty="0" smtClean="0"/>
              <a:t>0.14 50+    </a:t>
            </a:r>
            <a:r>
              <a:rPr lang="en-GB" sz="2600" dirty="0" smtClean="0"/>
              <a:t> --    5x10</a:t>
            </a:r>
            <a:r>
              <a:rPr lang="en-GB" sz="2600" baseline="30000" dirty="0" smtClean="0"/>
              <a:t>11</a:t>
            </a:r>
            <a:endParaRPr lang="en-GB" sz="2600" baseline="30000" dirty="0" smtClean="0"/>
          </a:p>
          <a:p>
            <a:pPr>
              <a:buNone/>
            </a:pPr>
            <a:r>
              <a:rPr lang="en-GB" sz="2600" dirty="0" smtClean="0"/>
              <a:t>100316D  0.059 40</a:t>
            </a:r>
            <a:r>
              <a:rPr lang="en-GB" sz="2000" dirty="0" smtClean="0">
                <a:sym typeface="Wingdings" pitchFamily="2" charset="2"/>
              </a:rPr>
              <a:t></a:t>
            </a:r>
            <a:r>
              <a:rPr lang="en-GB" sz="2600" dirty="0" smtClean="0"/>
              <a:t>14 &gt;4x10</a:t>
            </a:r>
            <a:r>
              <a:rPr lang="en-GB" sz="2600" baseline="30000" dirty="0" smtClean="0"/>
              <a:t>49</a:t>
            </a:r>
            <a:r>
              <a:rPr lang="en-GB" sz="2600" dirty="0" smtClean="0"/>
              <a:t> &gt;1300  0.14           30  3x10</a:t>
            </a:r>
            <a:r>
              <a:rPr lang="en-GB" sz="2600" baseline="30000" dirty="0" smtClean="0"/>
              <a:t>46 </a:t>
            </a:r>
            <a:r>
              <a:rPr lang="en-GB" sz="2600" dirty="0" smtClean="0"/>
              <a:t>8x10</a:t>
            </a:r>
            <a:r>
              <a:rPr lang="en-GB" sz="2600" baseline="30000" dirty="0" smtClean="0"/>
              <a:t>11</a:t>
            </a:r>
          </a:p>
          <a:p>
            <a:pPr>
              <a:buNone/>
            </a:pPr>
            <a:r>
              <a:rPr lang="en-GB" sz="2600" dirty="0" smtClean="0"/>
              <a:t>090618    0.54    13        2.5x10</a:t>
            </a:r>
            <a:r>
              <a:rPr lang="en-GB" sz="2600" baseline="30000" dirty="0" smtClean="0"/>
              <a:t>53</a:t>
            </a:r>
            <a:r>
              <a:rPr lang="en-GB" sz="2600" dirty="0" smtClean="0"/>
              <a:t> 113      0.9</a:t>
            </a:r>
            <a:r>
              <a:rPr lang="en-GB" sz="2000" dirty="0" smtClean="0">
                <a:sym typeface="Wingdings" pitchFamily="2" charset="2"/>
              </a:rPr>
              <a:t></a:t>
            </a:r>
            <a:r>
              <a:rPr lang="en-GB" sz="2600" dirty="0" smtClean="0">
                <a:sym typeface="Wingdings" pitchFamily="2" charset="2"/>
              </a:rPr>
              <a:t>0.3    20  1x10</a:t>
            </a:r>
            <a:r>
              <a:rPr lang="en-GB" sz="2600" baseline="30000" dirty="0" smtClean="0">
                <a:sym typeface="Wingdings" pitchFamily="2" charset="2"/>
              </a:rPr>
              <a:t>49</a:t>
            </a:r>
            <a:r>
              <a:rPr lang="en-GB" sz="2600" dirty="0" smtClean="0">
                <a:sym typeface="Wingdings" pitchFamily="2" charset="2"/>
              </a:rPr>
              <a:t> 6x10</a:t>
            </a:r>
            <a:r>
              <a:rPr lang="en-GB" sz="2600" baseline="30000" dirty="0" smtClean="0">
                <a:sym typeface="Wingdings" pitchFamily="2" charset="2"/>
              </a:rPr>
              <a:t>12</a:t>
            </a:r>
            <a:endParaRPr lang="en-GB" sz="2600" baseline="30000" dirty="0" smtClean="0"/>
          </a:p>
          <a:p>
            <a:pPr>
              <a:buNone/>
            </a:pPr>
            <a:r>
              <a:rPr lang="en-GB" sz="2600" dirty="0" smtClean="0"/>
              <a:t>101219B  0.55    70         4x10</a:t>
            </a:r>
            <a:r>
              <a:rPr lang="en-GB" sz="2600" baseline="30000" dirty="0" smtClean="0"/>
              <a:t>51</a:t>
            </a:r>
            <a:r>
              <a:rPr lang="en-GB" sz="2600" dirty="0" smtClean="0"/>
              <a:t>    51        0.2             11  </a:t>
            </a:r>
            <a:r>
              <a:rPr lang="en-GB" sz="2600" dirty="0" smtClean="0"/>
              <a:t>1x10</a:t>
            </a:r>
            <a:r>
              <a:rPr lang="en-GB" sz="2600" baseline="30000" dirty="0" smtClean="0"/>
              <a:t>47</a:t>
            </a:r>
            <a:r>
              <a:rPr lang="en-GB" sz="2600" dirty="0" smtClean="0"/>
              <a:t> --</a:t>
            </a:r>
            <a:endParaRPr lang="en-GB" sz="2600" baseline="30000" dirty="0" smtClean="0"/>
          </a:p>
        </p:txBody>
      </p:sp>
      <p:cxnSp>
        <p:nvCxnSpPr>
          <p:cNvPr id="5" name="Straight Connector 4"/>
          <p:cNvCxnSpPr/>
          <p:nvPr/>
        </p:nvCxnSpPr>
        <p:spPr>
          <a:xfrm>
            <a:off x="251520" y="2564904"/>
            <a:ext cx="842493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331640" y="2204864"/>
            <a:ext cx="0" cy="2808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195736" y="1700808"/>
            <a:ext cx="0" cy="3312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31840" y="1700808"/>
            <a:ext cx="0" cy="3312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283968" y="1700808"/>
            <a:ext cx="0" cy="3312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220072" y="1700808"/>
            <a:ext cx="0" cy="3312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660232" y="2132856"/>
            <a:ext cx="0" cy="28803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7164288" y="2204864"/>
            <a:ext cx="0" cy="28083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8100392" y="1700808"/>
            <a:ext cx="0" cy="33123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659" y="-6486"/>
            <a:ext cx="9155925" cy="686448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2862" y="1187928"/>
            <a:ext cx="9216138" cy="4273758"/>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“will not shy away from tough issues”</a:t>
            </a:r>
            <a:endParaRPr lang="en-US"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043609"/>
            <a:ext cx="9144000" cy="4770782"/>
          </a:xfrm>
          <a:prstGeom prst="rect">
            <a:avLst/>
          </a:prstGeom>
        </p:spPr>
      </p:pic>
    </p:spTree>
  </p:cSld>
  <p:clrMapOvr>
    <a:masterClrMapping/>
  </p:clrMapOvr>
  <p:transition advTm="2000">
    <p:dissolv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43427" y="405299"/>
            <a:ext cx="6703197" cy="6187567"/>
          </a:xfrm>
          <a:prstGeom prst="rect">
            <a:avLst/>
          </a:prstGeom>
        </p:spPr>
      </p:pic>
    </p:spTree>
  </p:cSld>
  <p:clrMapOvr>
    <a:masterClrMapping/>
  </p:clrMapOvr>
  <p:transition advTm="1000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a.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445748" y="299063"/>
            <a:ext cx="6256820" cy="6131684"/>
          </a:xfrm>
          <a:prstGeom prst="rect">
            <a:avLst/>
          </a:prstGeom>
        </p:spPr>
      </p:pic>
      <p:sp>
        <p:nvSpPr>
          <p:cNvPr id="7" name="TextBox 6"/>
          <p:cNvSpPr txBox="1"/>
          <p:nvPr/>
        </p:nvSpPr>
        <p:spPr>
          <a:xfrm>
            <a:off x="3783135" y="1729277"/>
            <a:ext cx="1430500" cy="461665"/>
          </a:xfrm>
          <a:prstGeom prst="rect">
            <a:avLst/>
          </a:prstGeom>
          <a:noFill/>
        </p:spPr>
        <p:txBody>
          <a:bodyPr wrap="none" rtlCol="0">
            <a:spAutoFit/>
          </a:bodyPr>
          <a:lstStyle/>
          <a:p>
            <a:r>
              <a:rPr lang="en-US" sz="2400" dirty="0" err="1" smtClean="0"/>
              <a:t>Metalicity</a:t>
            </a:r>
            <a:endParaRPr lang="en-US" sz="2400" dirty="0"/>
          </a:p>
        </p:txBody>
      </p:sp>
    </p:spTree>
  </p:cSld>
  <p:clrMapOvr>
    <a:masterClrMapping/>
  </p:clrMapOvr>
  <p:transition advTm="500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There is plenty of room to grow sideways …</a:t>
            </a:r>
            <a:endParaRPr lang="en-US" dirty="0"/>
          </a:p>
        </p:txBody>
      </p:sp>
      <p:sp>
        <p:nvSpPr>
          <p:cNvPr id="5" name="Text Placeholder 4"/>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ea typeface="ＭＳ Ｐゴシック" pitchFamily="-108" charset="-128"/>
                <a:cs typeface="ＭＳ Ｐゴシック" pitchFamily="-108" charset="-128"/>
              </a:rPr>
              <a:t>Ancient (Impressive)</a:t>
            </a:r>
          </a:p>
        </p:txBody>
      </p:sp>
      <p:pic>
        <p:nvPicPr>
          <p:cNvPr id="43011" name="Content Placeholder 5" descr="giza_pyramid.jpg"/>
          <p:cNvPicPr>
            <a:picLocks noGrp="1" noChangeAspect="1"/>
          </p:cNvPicPr>
          <p:nvPr>
            <p:ph idx="1"/>
          </p:nvPr>
        </p:nvPicPr>
        <p:blipFill>
          <a:blip r:embed="rId2"/>
          <a:srcRect l="-6844" r="-6844"/>
          <a:stretch>
            <a:fillRect/>
          </a:stretch>
        </p:blipFill>
        <p:spPr/>
      </p:pic>
      <p:sp>
        <p:nvSpPr>
          <p:cNvPr id="6" name="Footer Placeholder 5"/>
          <p:cNvSpPr>
            <a:spLocks noGrp="1"/>
          </p:cNvSpPr>
          <p:nvPr>
            <p:ph type="ftr" sz="quarter" idx="11"/>
          </p:nvPr>
        </p:nvSpPr>
        <p:spPr/>
        <p:txBody>
          <a:bodyPr/>
          <a:lstStyle/>
          <a:p>
            <a:r>
              <a:rPr lang="en-US" smtClean="0"/>
              <a:t>41</a:t>
            </a:r>
            <a:endParaRPr lang="en-US"/>
          </a:p>
        </p:txBody>
      </p:sp>
      <p:sp>
        <p:nvSpPr>
          <p:cNvPr id="7" name="Slide Number Placeholder 6"/>
          <p:cNvSpPr>
            <a:spLocks noGrp="1"/>
          </p:cNvSpPr>
          <p:nvPr>
            <p:ph type="sldNum" sz="quarter" idx="12"/>
          </p:nvPr>
        </p:nvSpPr>
        <p:spPr/>
        <p:txBody>
          <a:bodyPr/>
          <a:lstStyle/>
          <a:p>
            <a:fld id="{8F353CF7-3D14-564B-A7F5-2EB0C7B2182A}"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ea typeface="ＭＳ Ｐゴシック" pitchFamily="-108" charset="-128"/>
                <a:cs typeface="ＭＳ Ｐゴシック" pitchFamily="-108" charset="-128"/>
              </a:rPr>
              <a:t>Cathedrals (-&gt;Bankruptcy) </a:t>
            </a:r>
            <a:endParaRPr lang="en-US" dirty="0" smtClean="0">
              <a:ea typeface="ＭＳ Ｐゴシック" pitchFamily="-108" charset="-128"/>
              <a:cs typeface="ＭＳ Ｐゴシック" pitchFamily="-108" charset="-128"/>
            </a:endParaRPr>
          </a:p>
        </p:txBody>
      </p:sp>
      <p:pic>
        <p:nvPicPr>
          <p:cNvPr id="35845" name="Picture 5"/>
          <p:cNvPicPr>
            <a:picLocks noChangeAspect="1"/>
          </p:cNvPicPr>
          <p:nvPr/>
        </p:nvPicPr>
        <p:blipFill>
          <a:blip r:embed="rId2"/>
          <a:srcRect/>
          <a:stretch>
            <a:fillRect/>
          </a:stretch>
        </p:blipFill>
        <p:spPr bwMode="auto">
          <a:xfrm>
            <a:off x="825500" y="1498600"/>
            <a:ext cx="7493000" cy="5054600"/>
          </a:xfrm>
          <a:prstGeom prst="rect">
            <a:avLst/>
          </a:prstGeom>
          <a:noFill/>
          <a:ln w="9525">
            <a:noFill/>
            <a:miter lim="800000"/>
            <a:headEnd/>
            <a:tailEnd/>
          </a:ln>
        </p:spPr>
      </p:pic>
      <p:sp>
        <p:nvSpPr>
          <p:cNvPr id="6" name="Footer Placeholder 5"/>
          <p:cNvSpPr>
            <a:spLocks noGrp="1"/>
          </p:cNvSpPr>
          <p:nvPr>
            <p:ph type="ftr" sz="quarter" idx="11"/>
          </p:nvPr>
        </p:nvSpPr>
        <p:spPr/>
        <p:txBody>
          <a:bodyPr/>
          <a:lstStyle/>
          <a:p>
            <a:r>
              <a:rPr lang="en-US" smtClean="0"/>
              <a:t>41</a:t>
            </a:r>
            <a:endParaRPr lang="en-US"/>
          </a:p>
        </p:txBody>
      </p:sp>
      <p:sp>
        <p:nvSpPr>
          <p:cNvPr id="7" name="Slide Number Placeholder 6"/>
          <p:cNvSpPr>
            <a:spLocks noGrp="1"/>
          </p:cNvSpPr>
          <p:nvPr>
            <p:ph type="sldNum" sz="quarter" idx="12"/>
          </p:nvPr>
        </p:nvSpPr>
        <p:spPr/>
        <p:txBody>
          <a:bodyPr/>
          <a:lstStyle/>
          <a:p>
            <a:fld id="{8F353CF7-3D14-564B-A7F5-2EB0C7B2182A}" type="slidenum">
              <a:rPr lang="en-US" smtClean="0"/>
              <a:pPr/>
              <a:t>44</a:t>
            </a:fld>
            <a:endParaRPr lang="en-US"/>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8130" name="Picture 2" descr="Picture 21"/>
          <p:cNvPicPr>
            <a:picLocks noGrp="1" noChangeAspect="1" noChangeArrowheads="1"/>
          </p:cNvPicPr>
          <p:nvPr>
            <p:ph/>
          </p:nvPr>
        </p:nvPicPr>
        <p:blipFill>
          <a:blip r:embed="rId3"/>
          <a:srcRect l="-5498" r="-5498"/>
          <a:stretch>
            <a:fillRect/>
          </a:stretch>
        </p:blipFill>
        <p:spPr>
          <a:ln w="57150" cap="flat">
            <a:solidFill>
              <a:srgbClr val="000080"/>
            </a:solidFill>
          </a:ln>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sp>
        <p:nvSpPr>
          <p:cNvPr id="2" name="TextBox 1"/>
          <p:cNvSpPr txBox="1"/>
          <p:nvPr/>
        </p:nvSpPr>
        <p:spPr>
          <a:xfrm>
            <a:off x="8760896" y="4516890"/>
            <a:ext cx="461665" cy="2321534"/>
          </a:xfrm>
          <a:prstGeom prst="rect">
            <a:avLst/>
          </a:prstGeom>
          <a:noFill/>
        </p:spPr>
        <p:txBody>
          <a:bodyPr vert="vert270" wrap="none" rtlCol="0">
            <a:spAutoFit/>
          </a:bodyPr>
          <a:lstStyle/>
          <a:p>
            <a:r>
              <a:rPr lang="en-US" dirty="0" smtClean="0"/>
              <a:t>Kasliwal 2011 (</a:t>
            </a:r>
            <a:r>
              <a:rPr lang="en-US" dirty="0" err="1" smtClean="0"/>
              <a:t>PhDT</a:t>
            </a:r>
            <a:r>
              <a:rPr lang="en-US" dirty="0" smtClean="0"/>
              <a:t>)</a:t>
            </a:r>
            <a:endParaRPr lang="en-US" dirty="0"/>
          </a:p>
        </p:txBody>
      </p:sp>
      <p:pic>
        <p:nvPicPr>
          <p:cNvPr id="5" name="Content Placeholder 4" descr="taumv.eps"/>
          <p:cNvPicPr>
            <a:picLocks noGrp="1" noChangeAspect="1"/>
          </p:cNvPicPr>
          <p:nvPr>
            <p:ph idx="1"/>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18" b="-281"/>
          <a:stretch/>
        </p:blipFill>
        <p:spPr>
          <a:xfrm>
            <a:off x="440490" y="-19245"/>
            <a:ext cx="8400826" cy="6877245"/>
          </a:xfrm>
          <a:ln w="28575" cmpd="sng">
            <a:solidFill>
              <a:schemeClr val="tx1"/>
            </a:solidFill>
          </a:ln>
        </p:spPr>
      </p:pic>
      <p:sp>
        <p:nvSpPr>
          <p:cNvPr id="6" name="Oval 5"/>
          <p:cNvSpPr/>
          <p:nvPr/>
        </p:nvSpPr>
        <p:spPr>
          <a:xfrm>
            <a:off x="4155926" y="2501691"/>
            <a:ext cx="1635434" cy="904457"/>
          </a:xfrm>
          <a:prstGeom prst="ellipse">
            <a:avLst/>
          </a:prstGeom>
          <a:gradFill flip="none" rotWithShape="1">
            <a:gsLst>
              <a:gs pos="0">
                <a:schemeClr val="accent1">
                  <a:shade val="70000"/>
                  <a:satMod val="120000"/>
                  <a:alpha val="12000"/>
                </a:schemeClr>
              </a:gs>
              <a:gs pos="35000">
                <a:schemeClr val="accent1">
                  <a:shade val="100000"/>
                  <a:satMod val="150000"/>
                  <a:alpha val="12000"/>
                </a:schemeClr>
              </a:gs>
              <a:gs pos="70000">
                <a:schemeClr val="accent1">
                  <a:tint val="100000"/>
                  <a:shade val="100000"/>
                  <a:satMod val="200000"/>
                  <a:greenMod val="100000"/>
                  <a:alpha val="12000"/>
                </a:schemeClr>
              </a:gs>
              <a:gs pos="100000">
                <a:schemeClr val="accent1">
                  <a:tint val="100000"/>
                  <a:shade val="100000"/>
                  <a:satMod val="250000"/>
                  <a:greenMod val="100000"/>
                  <a:alpha val="12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Oval 10"/>
          <p:cNvSpPr/>
          <p:nvPr/>
        </p:nvSpPr>
        <p:spPr>
          <a:xfrm>
            <a:off x="5791359" y="3406148"/>
            <a:ext cx="2579435" cy="2292489"/>
          </a:xfrm>
          <a:prstGeom prst="ellipse">
            <a:avLst/>
          </a:prstGeom>
          <a:gradFill flip="none" rotWithShape="1">
            <a:gsLst>
              <a:gs pos="0">
                <a:schemeClr val="accent1">
                  <a:shade val="70000"/>
                  <a:satMod val="120000"/>
                  <a:alpha val="12000"/>
                </a:schemeClr>
              </a:gs>
              <a:gs pos="35000">
                <a:schemeClr val="accent1">
                  <a:shade val="100000"/>
                  <a:satMod val="150000"/>
                  <a:alpha val="12000"/>
                </a:schemeClr>
              </a:gs>
              <a:gs pos="70000">
                <a:schemeClr val="accent1">
                  <a:tint val="100000"/>
                  <a:shade val="100000"/>
                  <a:satMod val="200000"/>
                  <a:greenMod val="100000"/>
                  <a:alpha val="12000"/>
                </a:schemeClr>
              </a:gs>
              <a:gs pos="100000">
                <a:schemeClr val="accent1">
                  <a:tint val="100000"/>
                  <a:shade val="100000"/>
                  <a:satMod val="250000"/>
                  <a:greenMod val="100000"/>
                  <a:alpha val="12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Oval 11"/>
          <p:cNvSpPr/>
          <p:nvPr/>
        </p:nvSpPr>
        <p:spPr>
          <a:xfrm>
            <a:off x="2570619" y="1921830"/>
            <a:ext cx="1635434" cy="1216936"/>
          </a:xfrm>
          <a:prstGeom prst="ellipse">
            <a:avLst/>
          </a:prstGeom>
          <a:gradFill flip="none" rotWithShape="1">
            <a:gsLst>
              <a:gs pos="0">
                <a:schemeClr val="accent1">
                  <a:shade val="70000"/>
                  <a:satMod val="120000"/>
                  <a:alpha val="12000"/>
                </a:schemeClr>
              </a:gs>
              <a:gs pos="35000">
                <a:schemeClr val="accent1">
                  <a:shade val="100000"/>
                  <a:satMod val="150000"/>
                  <a:alpha val="12000"/>
                </a:schemeClr>
              </a:gs>
              <a:gs pos="70000">
                <a:schemeClr val="accent1">
                  <a:tint val="100000"/>
                  <a:shade val="100000"/>
                  <a:satMod val="200000"/>
                  <a:greenMod val="100000"/>
                  <a:alpha val="12000"/>
                </a:schemeClr>
              </a:gs>
              <a:gs pos="100000">
                <a:schemeClr val="accent1">
                  <a:tint val="100000"/>
                  <a:shade val="100000"/>
                  <a:satMod val="250000"/>
                  <a:greenMod val="100000"/>
                  <a:alpha val="12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6074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98124"/>
            <a:ext cx="6508377" cy="516276"/>
          </a:xfrm>
        </p:spPr>
        <p:txBody>
          <a:bodyPr>
            <a:normAutofit fontScale="90000"/>
          </a:bodyPr>
          <a:lstStyle/>
          <a:p>
            <a:r>
              <a:rPr lang="en-US" dirty="0" smtClean="0"/>
              <a:t>Parameter space</a:t>
            </a:r>
            <a:endParaRPr lang="en-US" dirty="0"/>
          </a:p>
        </p:txBody>
      </p:sp>
      <p:pic>
        <p:nvPicPr>
          <p:cNvPr id="5" name="Picture 4" descr="pspace.pdf"/>
          <p:cNvPicPr>
            <a:picLocks noChangeAspect="1"/>
          </p:cNvPicPr>
          <p:nvPr/>
        </p:nvPicPr>
        <p:blipFill>
          <a:blip r:embed="rId2">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80389" y="914400"/>
            <a:ext cx="7487301" cy="5595978"/>
          </a:xfrm>
          <a:prstGeom prst="rect">
            <a:avLst/>
          </a:prstGeom>
        </p:spPr>
      </p:pic>
      <p:sp>
        <p:nvSpPr>
          <p:cNvPr id="6" name="Rounded Rectangle 5"/>
          <p:cNvSpPr/>
          <p:nvPr/>
        </p:nvSpPr>
        <p:spPr>
          <a:xfrm>
            <a:off x="2829616" y="1655726"/>
            <a:ext cx="1913205" cy="1157400"/>
          </a:xfrm>
          <a:prstGeom prst="roundRect">
            <a:avLst/>
          </a:prstGeom>
          <a:gradFill flip="none" rotWithShape="1">
            <a:gsLst>
              <a:gs pos="0">
                <a:schemeClr val="accent1">
                  <a:shade val="70000"/>
                  <a:satMod val="120000"/>
                  <a:alpha val="55000"/>
                </a:schemeClr>
              </a:gs>
              <a:gs pos="35000">
                <a:schemeClr val="accent1">
                  <a:shade val="100000"/>
                  <a:satMod val="150000"/>
                  <a:alpha val="55000"/>
                </a:schemeClr>
              </a:gs>
              <a:gs pos="70000">
                <a:schemeClr val="accent1">
                  <a:tint val="100000"/>
                  <a:shade val="100000"/>
                  <a:satMod val="200000"/>
                  <a:greenMod val="100000"/>
                  <a:alpha val="55000"/>
                </a:schemeClr>
              </a:gs>
              <a:gs pos="100000">
                <a:schemeClr val="accent1">
                  <a:tint val="100000"/>
                  <a:shade val="100000"/>
                  <a:satMod val="250000"/>
                  <a:greenMod val="100000"/>
                  <a:alpha val="55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959805" y="1657009"/>
            <a:ext cx="854846" cy="369332"/>
          </a:xfrm>
          <a:prstGeom prst="rect">
            <a:avLst/>
          </a:prstGeom>
          <a:noFill/>
        </p:spPr>
        <p:txBody>
          <a:bodyPr wrap="none" rtlCol="0">
            <a:spAutoFit/>
          </a:bodyPr>
          <a:lstStyle/>
          <a:p>
            <a:r>
              <a:rPr lang="en-US" dirty="0" smtClean="0"/>
              <a:t>LGRBs</a:t>
            </a:r>
            <a:endParaRPr lang="en-US" dirty="0"/>
          </a:p>
        </p:txBody>
      </p:sp>
      <p:sp>
        <p:nvSpPr>
          <p:cNvPr id="8" name="Rounded Rectangle 7"/>
          <p:cNvSpPr/>
          <p:nvPr/>
        </p:nvSpPr>
        <p:spPr>
          <a:xfrm>
            <a:off x="1977515" y="1623576"/>
            <a:ext cx="852101" cy="1318150"/>
          </a:xfrm>
          <a:prstGeom prst="roundRect">
            <a:avLst/>
          </a:prstGeom>
          <a:solidFill>
            <a:srgbClr val="3333CC">
              <a:alpha val="4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1966429" y="1607501"/>
            <a:ext cx="863187" cy="369332"/>
          </a:xfrm>
          <a:prstGeom prst="rect">
            <a:avLst/>
          </a:prstGeom>
          <a:noFill/>
        </p:spPr>
        <p:txBody>
          <a:bodyPr wrap="none" rtlCol="0">
            <a:spAutoFit/>
          </a:bodyPr>
          <a:lstStyle/>
          <a:p>
            <a:r>
              <a:rPr lang="en-US" dirty="0" smtClean="0"/>
              <a:t>SGRBs</a:t>
            </a:r>
            <a:endParaRPr lang="en-US" dirty="0"/>
          </a:p>
        </p:txBody>
      </p:sp>
      <p:sp>
        <p:nvSpPr>
          <p:cNvPr id="10" name="TextBox 9"/>
          <p:cNvSpPr txBox="1"/>
          <p:nvPr/>
        </p:nvSpPr>
        <p:spPr>
          <a:xfrm>
            <a:off x="1873896" y="3038570"/>
            <a:ext cx="730639" cy="369332"/>
          </a:xfrm>
          <a:prstGeom prst="rect">
            <a:avLst/>
          </a:prstGeom>
          <a:noFill/>
        </p:spPr>
        <p:txBody>
          <a:bodyPr wrap="none" rtlCol="0">
            <a:spAutoFit/>
          </a:bodyPr>
          <a:lstStyle/>
          <a:p>
            <a:r>
              <a:rPr lang="en-US" dirty="0" smtClean="0"/>
              <a:t>SGRs</a:t>
            </a:r>
            <a:endParaRPr lang="en-US" dirty="0"/>
          </a:p>
        </p:txBody>
      </p:sp>
      <p:sp>
        <p:nvSpPr>
          <p:cNvPr id="11" name="Rounded Rectangle 10"/>
          <p:cNvSpPr/>
          <p:nvPr/>
        </p:nvSpPr>
        <p:spPr>
          <a:xfrm>
            <a:off x="1784588" y="2523973"/>
            <a:ext cx="884255" cy="1542808"/>
          </a:xfrm>
          <a:prstGeom prst="roundRect">
            <a:avLst/>
          </a:prstGeom>
          <a:solidFill>
            <a:srgbClr val="008000">
              <a:alpha val="43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1"/>
          <p:cNvSpPr/>
          <p:nvPr/>
        </p:nvSpPr>
        <p:spPr>
          <a:xfrm>
            <a:off x="4742821" y="2250501"/>
            <a:ext cx="1237958" cy="1286001"/>
          </a:xfrm>
          <a:prstGeom prst="roundRect">
            <a:avLst/>
          </a:prstGeom>
          <a:solidFill>
            <a:schemeClr val="accent3">
              <a:alpha val="76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5652997" y="2262846"/>
            <a:ext cx="321046" cy="369332"/>
          </a:xfrm>
          <a:prstGeom prst="rect">
            <a:avLst/>
          </a:prstGeom>
          <a:noFill/>
        </p:spPr>
        <p:txBody>
          <a:bodyPr wrap="none" rtlCol="0">
            <a:spAutoFit/>
          </a:bodyPr>
          <a:lstStyle/>
          <a:p>
            <a:r>
              <a:rPr lang="en-US" dirty="0" smtClean="0"/>
              <a:t>?</a:t>
            </a:r>
            <a:endParaRPr lang="en-US" dirty="0"/>
          </a:p>
        </p:txBody>
      </p:sp>
      <p:sp>
        <p:nvSpPr>
          <p:cNvPr id="14" name="Rounded Rectangle 13"/>
          <p:cNvSpPr/>
          <p:nvPr/>
        </p:nvSpPr>
        <p:spPr>
          <a:xfrm>
            <a:off x="5466054" y="2669238"/>
            <a:ext cx="1624064" cy="545763"/>
          </a:xfrm>
          <a:prstGeom prst="roundRect">
            <a:avLst/>
          </a:prstGeom>
          <a:solidFill>
            <a:schemeClr val="bg2">
              <a:lumMod val="10000"/>
              <a:alpha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p:cNvSpPr txBox="1"/>
          <p:nvPr/>
        </p:nvSpPr>
        <p:spPr>
          <a:xfrm>
            <a:off x="6333885" y="2853904"/>
            <a:ext cx="804464" cy="369332"/>
          </a:xfrm>
          <a:prstGeom prst="rect">
            <a:avLst/>
          </a:prstGeom>
          <a:noFill/>
        </p:spPr>
        <p:txBody>
          <a:bodyPr wrap="none" rtlCol="0">
            <a:spAutoFit/>
          </a:bodyPr>
          <a:lstStyle/>
          <a:p>
            <a:r>
              <a:rPr lang="en-US" dirty="0" smtClean="0"/>
              <a:t>TDEs?</a:t>
            </a:r>
            <a:endParaRPr lang="en-US" dirty="0"/>
          </a:p>
        </p:txBody>
      </p:sp>
      <p:sp>
        <p:nvSpPr>
          <p:cNvPr id="17" name="Rectangle 16"/>
          <p:cNvSpPr/>
          <p:nvPr/>
        </p:nvSpPr>
        <p:spPr>
          <a:xfrm>
            <a:off x="1189725" y="4517077"/>
            <a:ext cx="5948624" cy="1077026"/>
          </a:xfrm>
          <a:prstGeom prst="rect">
            <a:avLst/>
          </a:prstGeom>
          <a:solidFill>
            <a:schemeClr val="accent6">
              <a:lumMod val="75000"/>
              <a:alpha val="7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1289398" y="4667189"/>
            <a:ext cx="5876686" cy="646331"/>
          </a:xfrm>
          <a:prstGeom prst="rect">
            <a:avLst/>
          </a:prstGeom>
          <a:noFill/>
        </p:spPr>
        <p:txBody>
          <a:bodyPr wrap="square" rtlCol="0">
            <a:spAutoFit/>
          </a:bodyPr>
          <a:lstStyle/>
          <a:p>
            <a:pPr algn="ctr"/>
            <a:r>
              <a:rPr lang="en-US" dirty="0" smtClean="0"/>
              <a:t>Galactic sources (SGR, LMXB, HMXB, </a:t>
            </a:r>
            <a:r>
              <a:rPr lang="en-US" dirty="0" err="1" smtClean="0"/>
              <a:t>microquasar</a:t>
            </a:r>
            <a:r>
              <a:rPr lang="en-US" dirty="0" smtClean="0"/>
              <a:t>, gamma-ray pulsars </a:t>
            </a:r>
            <a:r>
              <a:rPr lang="en-US" dirty="0" err="1" smtClean="0"/>
              <a:t>etc</a:t>
            </a:r>
            <a:r>
              <a:rPr lang="en-US" dirty="0" smtClean="0"/>
              <a:t>)</a:t>
            </a:r>
            <a:endParaRPr lang="en-US" dirty="0"/>
          </a:p>
        </p:txBody>
      </p:sp>
      <p:sp>
        <p:nvSpPr>
          <p:cNvPr id="19" name="Rounded Rectangle 18"/>
          <p:cNvSpPr/>
          <p:nvPr/>
        </p:nvSpPr>
        <p:spPr>
          <a:xfrm>
            <a:off x="2829616" y="2813126"/>
            <a:ext cx="2180048" cy="723376"/>
          </a:xfrm>
          <a:prstGeom prst="roundRect">
            <a:avLst/>
          </a:prstGeom>
          <a:gradFill flip="none" rotWithShape="1">
            <a:gsLst>
              <a:gs pos="0">
                <a:schemeClr val="accent1">
                  <a:shade val="70000"/>
                  <a:satMod val="120000"/>
                  <a:alpha val="52000"/>
                </a:schemeClr>
              </a:gs>
              <a:gs pos="35000">
                <a:schemeClr val="accent1">
                  <a:shade val="100000"/>
                  <a:satMod val="150000"/>
                  <a:alpha val="52000"/>
                </a:schemeClr>
              </a:gs>
              <a:gs pos="70000">
                <a:schemeClr val="accent1">
                  <a:tint val="100000"/>
                  <a:shade val="100000"/>
                  <a:satMod val="200000"/>
                  <a:greenMod val="100000"/>
                  <a:alpha val="52000"/>
                </a:schemeClr>
              </a:gs>
              <a:gs pos="100000">
                <a:schemeClr val="accent1">
                  <a:tint val="100000"/>
                  <a:shade val="100000"/>
                  <a:satMod val="250000"/>
                  <a:greenMod val="100000"/>
                  <a:alpha val="52000"/>
                </a:schemeClr>
              </a:gs>
            </a:gsLst>
            <a:lin ang="16200000" scaled="1"/>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2829616" y="3149205"/>
            <a:ext cx="961471" cy="369332"/>
          </a:xfrm>
          <a:prstGeom prst="rect">
            <a:avLst/>
          </a:prstGeom>
          <a:noFill/>
        </p:spPr>
        <p:txBody>
          <a:bodyPr wrap="none" rtlCol="0">
            <a:spAutoFit/>
          </a:bodyPr>
          <a:lstStyle/>
          <a:p>
            <a:r>
              <a:rPr lang="en-US" dirty="0" smtClean="0"/>
              <a:t>LLGRBs</a:t>
            </a:r>
            <a:endParaRPr lang="en-US" dirty="0"/>
          </a:p>
        </p:txBody>
      </p:sp>
      <p:cxnSp>
        <p:nvCxnSpPr>
          <p:cNvPr id="4" name="Straight Arrow Connector 3"/>
          <p:cNvCxnSpPr/>
          <p:nvPr/>
        </p:nvCxnSpPr>
        <p:spPr>
          <a:xfrm flipH="1" flipV="1">
            <a:off x="4893734" y="3215001"/>
            <a:ext cx="711199" cy="7135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5571067" y="3743867"/>
            <a:ext cx="952229" cy="369332"/>
          </a:xfrm>
          <a:prstGeom prst="rect">
            <a:avLst/>
          </a:prstGeom>
          <a:noFill/>
        </p:spPr>
        <p:txBody>
          <a:bodyPr wrap="none" rtlCol="0">
            <a:spAutoFit/>
          </a:bodyPr>
          <a:lstStyle/>
          <a:p>
            <a:r>
              <a:rPr lang="en-US" dirty="0" smtClean="0"/>
              <a:t>060218</a:t>
            </a:r>
            <a:endParaRPr lang="en-US" dirty="0"/>
          </a:p>
        </p:txBody>
      </p:sp>
      <p:cxnSp>
        <p:nvCxnSpPr>
          <p:cNvPr id="23" name="Straight Arrow Connector 22"/>
          <p:cNvCxnSpPr/>
          <p:nvPr/>
        </p:nvCxnSpPr>
        <p:spPr>
          <a:xfrm flipH="1" flipV="1">
            <a:off x="4814651" y="3240168"/>
            <a:ext cx="195013" cy="66118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4" name="TextBox 23"/>
          <p:cNvSpPr txBox="1"/>
          <p:nvPr/>
        </p:nvSpPr>
        <p:spPr>
          <a:xfrm>
            <a:off x="4396851" y="3972231"/>
            <a:ext cx="1124001" cy="369332"/>
          </a:xfrm>
          <a:prstGeom prst="rect">
            <a:avLst/>
          </a:prstGeom>
          <a:noFill/>
        </p:spPr>
        <p:txBody>
          <a:bodyPr wrap="none" rtlCol="0">
            <a:spAutoFit/>
          </a:bodyPr>
          <a:lstStyle/>
          <a:p>
            <a:r>
              <a:rPr lang="en-US" dirty="0" smtClean="0"/>
              <a:t>100316D</a:t>
            </a:r>
            <a:endParaRPr lang="en-US" dirty="0"/>
          </a:p>
        </p:txBody>
      </p:sp>
      <p:cxnSp>
        <p:nvCxnSpPr>
          <p:cNvPr id="25" name="Straight Arrow Connector 24"/>
          <p:cNvCxnSpPr/>
          <p:nvPr/>
        </p:nvCxnSpPr>
        <p:spPr>
          <a:xfrm flipV="1">
            <a:off x="2829616" y="2332525"/>
            <a:ext cx="663116" cy="156882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xtBox 26"/>
          <p:cNvSpPr txBox="1"/>
          <p:nvPr/>
        </p:nvSpPr>
        <p:spPr>
          <a:xfrm>
            <a:off x="2604535" y="3943059"/>
            <a:ext cx="952229" cy="369332"/>
          </a:xfrm>
          <a:prstGeom prst="rect">
            <a:avLst/>
          </a:prstGeom>
          <a:noFill/>
        </p:spPr>
        <p:txBody>
          <a:bodyPr wrap="none" rtlCol="0">
            <a:spAutoFit/>
          </a:bodyPr>
          <a:lstStyle/>
          <a:p>
            <a:r>
              <a:rPr lang="en-US" dirty="0" smtClean="0"/>
              <a:t>030329</a:t>
            </a:r>
            <a:endParaRPr lang="en-US" dirty="0"/>
          </a:p>
        </p:txBody>
      </p:sp>
      <p:sp>
        <p:nvSpPr>
          <p:cNvPr id="28" name="Rounded Rectangle 27"/>
          <p:cNvSpPr/>
          <p:nvPr/>
        </p:nvSpPr>
        <p:spPr>
          <a:xfrm>
            <a:off x="6523296" y="3223236"/>
            <a:ext cx="566822" cy="730465"/>
          </a:xfrm>
          <a:prstGeom prst="roundRect">
            <a:avLst/>
          </a:prstGeom>
          <a:solidFill>
            <a:srgbClr val="0000FF">
              <a:alpha val="46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a:off x="6438601" y="3372934"/>
            <a:ext cx="727483" cy="369332"/>
          </a:xfrm>
          <a:prstGeom prst="rect">
            <a:avLst/>
          </a:prstGeom>
          <a:noFill/>
        </p:spPr>
        <p:txBody>
          <a:bodyPr wrap="none" rtlCol="0">
            <a:spAutoFit/>
          </a:bodyPr>
          <a:lstStyle/>
          <a:p>
            <a:r>
              <a:rPr lang="en-US" dirty="0" smtClean="0"/>
              <a:t>AGN</a:t>
            </a:r>
            <a:endParaRPr lang="en-US" dirty="0"/>
          </a:p>
        </p:txBody>
      </p:sp>
      <p:cxnSp>
        <p:nvCxnSpPr>
          <p:cNvPr id="31" name="Straight Connector 30"/>
          <p:cNvCxnSpPr/>
          <p:nvPr/>
        </p:nvCxnSpPr>
        <p:spPr>
          <a:xfrm flipH="1">
            <a:off x="80389" y="4070240"/>
            <a:ext cx="1" cy="25239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flipV="1">
            <a:off x="3582076" y="3149205"/>
            <a:ext cx="564611" cy="49852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3582076" y="3590525"/>
            <a:ext cx="952229" cy="369332"/>
          </a:xfrm>
          <a:prstGeom prst="rect">
            <a:avLst/>
          </a:prstGeom>
          <a:noFill/>
        </p:spPr>
        <p:txBody>
          <a:bodyPr wrap="none" rtlCol="0">
            <a:spAutoFit/>
          </a:bodyPr>
          <a:lstStyle/>
          <a:p>
            <a:r>
              <a:rPr lang="en-US" dirty="0" smtClean="0"/>
              <a:t>031203</a:t>
            </a:r>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848667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ea typeface="ＭＳ Ｐゴシック" pitchFamily="-108" charset="-128"/>
                <a:cs typeface="ＭＳ Ｐゴシック" pitchFamily="-108" charset="-128"/>
              </a:rPr>
              <a:t>Inverted (Pretty)</a:t>
            </a:r>
          </a:p>
        </p:txBody>
      </p:sp>
      <p:pic>
        <p:nvPicPr>
          <p:cNvPr id="44035" name="Content Placeholder 5" descr="Hanoi-Museum-an-Inverted-Pyramid.jpg"/>
          <p:cNvPicPr>
            <a:picLocks noGrp="1" noChangeAspect="1"/>
          </p:cNvPicPr>
          <p:nvPr>
            <p:ph idx="1"/>
          </p:nvPr>
        </p:nvPicPr>
        <p:blipFill>
          <a:blip r:embed="rId2"/>
          <a:srcRect/>
          <a:stretch>
            <a:fillRect/>
          </a:stretch>
        </p:blipFill>
        <p:spPr>
          <a:xfrm>
            <a:off x="252413" y="1447800"/>
            <a:ext cx="8891587" cy="5056188"/>
          </a:xfrm>
        </p:spPr>
      </p:pic>
      <p:sp>
        <p:nvSpPr>
          <p:cNvPr id="6" name="Footer Placeholder 5"/>
          <p:cNvSpPr>
            <a:spLocks noGrp="1"/>
          </p:cNvSpPr>
          <p:nvPr>
            <p:ph type="ftr" sz="quarter" idx="11"/>
          </p:nvPr>
        </p:nvSpPr>
        <p:spPr/>
        <p:txBody>
          <a:bodyPr/>
          <a:lstStyle/>
          <a:p>
            <a:r>
              <a:rPr lang="en-US" smtClean="0"/>
              <a:t>41</a:t>
            </a:r>
            <a:endParaRPr lang="en-US"/>
          </a:p>
        </p:txBody>
      </p:sp>
      <p:sp>
        <p:nvSpPr>
          <p:cNvPr id="7" name="Slide Number Placeholder 6"/>
          <p:cNvSpPr>
            <a:spLocks noGrp="1"/>
          </p:cNvSpPr>
          <p:nvPr>
            <p:ph type="sldNum" sz="quarter" idx="12"/>
          </p:nvPr>
        </p:nvSpPr>
        <p:spPr/>
        <p:txBody>
          <a:bodyPr/>
          <a:lstStyle/>
          <a:p>
            <a:fld id="{8F353CF7-3D14-564B-A7F5-2EB0C7B2182A}"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ea typeface="ＭＳ Ｐゴシック" pitchFamily="-108" charset="-128"/>
                <a:cs typeface="ＭＳ Ｐゴシック" pitchFamily="-108" charset="-128"/>
              </a:rPr>
              <a:t>Inverted </a:t>
            </a:r>
            <a:r>
              <a:rPr lang="en-US" dirty="0" smtClean="0">
                <a:ea typeface="ＭＳ Ｐゴシック" pitchFamily="-108" charset="-128"/>
                <a:cs typeface="ＭＳ Ｐゴシック" pitchFamily="-108" charset="-128"/>
              </a:rPr>
              <a:t>(The Exciting Future)</a:t>
            </a:r>
            <a:endParaRPr lang="en-US" dirty="0" smtClean="0">
              <a:ea typeface="ＭＳ Ｐゴシック" pitchFamily="-108" charset="-128"/>
              <a:cs typeface="ＭＳ Ｐゴシック" pitchFamily="-108" charset="-128"/>
            </a:endParaRPr>
          </a:p>
        </p:txBody>
      </p:sp>
      <p:pic>
        <p:nvPicPr>
          <p:cNvPr id="45059" name="Content Placeholder 5" descr="go8f7963-copy.jpg"/>
          <p:cNvPicPr>
            <a:picLocks noGrp="1" noChangeAspect="1"/>
          </p:cNvPicPr>
          <p:nvPr>
            <p:ph idx="1"/>
          </p:nvPr>
        </p:nvPicPr>
        <p:blipFill>
          <a:blip r:embed="rId2"/>
          <a:srcRect l="-11720" r="-11720"/>
          <a:stretch>
            <a:fillRect/>
          </a:stretch>
        </p:blipFill>
        <p:spPr>
          <a:xfrm>
            <a:off x="549275" y="1828800"/>
            <a:ext cx="8042275" cy="4343400"/>
          </a:xfrm>
        </p:spPr>
      </p:pic>
      <p:sp>
        <p:nvSpPr>
          <p:cNvPr id="6" name="Footer Placeholder 5"/>
          <p:cNvSpPr>
            <a:spLocks noGrp="1"/>
          </p:cNvSpPr>
          <p:nvPr>
            <p:ph type="ftr" sz="quarter" idx="11"/>
          </p:nvPr>
        </p:nvSpPr>
        <p:spPr/>
        <p:txBody>
          <a:bodyPr/>
          <a:lstStyle/>
          <a:p>
            <a:r>
              <a:rPr lang="en-US" smtClean="0"/>
              <a:t>41</a:t>
            </a:r>
            <a:endParaRPr lang="en-US"/>
          </a:p>
        </p:txBody>
      </p:sp>
      <p:sp>
        <p:nvSpPr>
          <p:cNvPr id="7" name="Slide Number Placeholder 6"/>
          <p:cNvSpPr>
            <a:spLocks noGrp="1"/>
          </p:cNvSpPr>
          <p:nvPr>
            <p:ph type="sldNum" sz="quarter" idx="12"/>
          </p:nvPr>
        </p:nvSpPr>
        <p:spPr/>
        <p:txBody>
          <a:bodyPr/>
          <a:lstStyle/>
          <a:p>
            <a:fld id="{8F353CF7-3D14-564B-A7F5-2EB0C7B2182A}" type="slidenum">
              <a:rPr lang="en-US" smtClean="0"/>
              <a:pPr/>
              <a:t>49</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0103" y="573476"/>
            <a:ext cx="9723179" cy="5833907"/>
          </a:xfrm>
          <a:prstGeom prst="rect">
            <a:avLst/>
          </a:prstGeom>
        </p:spPr>
      </p:pic>
    </p:spTree>
  </p:cSld>
  <p:clrMapOvr>
    <a:masterClrMapping/>
  </p:clrMapOvr>
  <p:transition spd="slow" advTm="2000">
    <p:dissolv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Bibliography</a:t>
            </a:r>
            <a:endParaRPr lang="en-US" dirty="0"/>
          </a:p>
        </p:txBody>
      </p:sp>
      <p:sp>
        <p:nvSpPr>
          <p:cNvPr id="3" name="Content Placeholder 2"/>
          <p:cNvSpPr>
            <a:spLocks noGrp="1"/>
          </p:cNvSpPr>
          <p:nvPr>
            <p:ph idx="1"/>
          </p:nvPr>
        </p:nvSpPr>
        <p:spPr/>
        <p:txBody>
          <a:bodyPr/>
          <a:lstStyle/>
          <a:p>
            <a:r>
              <a:rPr lang="en-US" dirty="0" smtClean="0"/>
              <a:t>Speakers who freely gave me their talks</a:t>
            </a:r>
          </a:p>
          <a:p>
            <a:r>
              <a:rPr lang="en-US" dirty="0" err="1" smtClean="0"/>
              <a:t>xkcd</a:t>
            </a:r>
            <a:r>
              <a:rPr lang="en-US" dirty="0" smtClean="0"/>
              <a:t> (geeky cartoons)</a:t>
            </a:r>
          </a:p>
          <a:p>
            <a:r>
              <a:rPr lang="en-US" dirty="0" smtClean="0"/>
              <a:t>Google (for images)</a:t>
            </a:r>
          </a:p>
          <a:p>
            <a:r>
              <a:rPr lang="en-US" dirty="0" smtClean="0"/>
              <a:t>Rabbits of the </a:t>
            </a:r>
            <a:r>
              <a:rPr lang="en-US" dirty="0" err="1" smtClean="0"/>
              <a:t>Okunoshima</a:t>
            </a:r>
            <a:r>
              <a:rPr lang="en-US" dirty="0" smtClean="0"/>
              <a:t> Island</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3375" y="1447800"/>
            <a:ext cx="8477250" cy="4629150"/>
          </a:xfrm>
          <a:prstGeom prst="rect">
            <a:avLst/>
          </a:prstGeom>
        </p:spPr>
      </p:pic>
      <p:sp>
        <p:nvSpPr>
          <p:cNvPr id="3" name="Rectangle 2"/>
          <p:cNvSpPr/>
          <p:nvPr/>
        </p:nvSpPr>
        <p:spPr>
          <a:xfrm>
            <a:off x="0" y="0"/>
            <a:ext cx="9144000" cy="12687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79512" y="323945"/>
            <a:ext cx="8784976" cy="584775"/>
          </a:xfrm>
          <a:prstGeom prst="rect">
            <a:avLst/>
          </a:prstGeom>
          <a:noFill/>
        </p:spPr>
        <p:txBody>
          <a:bodyPr wrap="square" rtlCol="0">
            <a:spAutoFit/>
          </a:bodyPr>
          <a:lstStyle/>
          <a:p>
            <a:r>
              <a:rPr lang="en-US" sz="3200" dirty="0" smtClean="0">
                <a:solidFill>
                  <a:prstClr val="black"/>
                </a:solidFill>
                <a:latin typeface="Myriad Pro" pitchFamily="34" charset="0"/>
              </a:rPr>
              <a:t>Results | </a:t>
            </a:r>
            <a:r>
              <a:rPr lang="en-US" sz="3200" dirty="0" smtClean="0">
                <a:solidFill>
                  <a:prstClr val="black">
                    <a:lumMod val="65000"/>
                    <a:lumOff val="35000"/>
                  </a:prstClr>
                </a:solidFill>
                <a:latin typeface="Myriad Pro" pitchFamily="34" charset="0"/>
              </a:rPr>
              <a:t>three light curve families</a:t>
            </a:r>
            <a:endParaRPr lang="en-US" sz="3200" dirty="0">
              <a:solidFill>
                <a:prstClr val="black">
                  <a:lumMod val="65000"/>
                  <a:lumOff val="35000"/>
                </a:prstClr>
              </a:solidFill>
              <a:latin typeface="Myriad Pro" pitchFamily="34" charset="0"/>
            </a:endParaRPr>
          </a:p>
        </p:txBody>
      </p:sp>
      <p:sp>
        <p:nvSpPr>
          <p:cNvPr id="5" name="Rectangle 4"/>
          <p:cNvSpPr/>
          <p:nvPr/>
        </p:nvSpPr>
        <p:spPr>
          <a:xfrm>
            <a:off x="0" y="1268760"/>
            <a:ext cx="9144000" cy="142876"/>
          </a:xfrm>
          <a:prstGeom prst="rect">
            <a:avLst/>
          </a:prstGeom>
          <a:gradFill flip="none" rotWithShape="1">
            <a:gsLst>
              <a:gs pos="0">
                <a:schemeClr val="bg1">
                  <a:lumMod val="95000"/>
                </a:schemeClr>
              </a:gs>
              <a:gs pos="100000">
                <a:schemeClr val="bg1"/>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Freeform 10"/>
          <p:cNvSpPr/>
          <p:nvPr/>
        </p:nvSpPr>
        <p:spPr>
          <a:xfrm>
            <a:off x="2612571" y="2329543"/>
            <a:ext cx="1981200" cy="3156857"/>
          </a:xfrm>
          <a:custGeom>
            <a:avLst/>
            <a:gdLst>
              <a:gd name="connsiteX0" fmla="*/ 10886 w 1981200"/>
              <a:gd name="connsiteY0" fmla="*/ 0 h 3156857"/>
              <a:gd name="connsiteX1" fmla="*/ 272143 w 1981200"/>
              <a:gd name="connsiteY1" fmla="*/ 228600 h 3156857"/>
              <a:gd name="connsiteX2" fmla="*/ 957943 w 1981200"/>
              <a:gd name="connsiteY2" fmla="*/ 2133600 h 3156857"/>
              <a:gd name="connsiteX3" fmla="*/ 1338943 w 1981200"/>
              <a:gd name="connsiteY3" fmla="*/ 2743200 h 3156857"/>
              <a:gd name="connsiteX4" fmla="*/ 1981200 w 1981200"/>
              <a:gd name="connsiteY4" fmla="*/ 3156857 h 3156857"/>
              <a:gd name="connsiteX5" fmla="*/ 1284515 w 1981200"/>
              <a:gd name="connsiteY5" fmla="*/ 3156857 h 3156857"/>
              <a:gd name="connsiteX6" fmla="*/ 696686 w 1981200"/>
              <a:gd name="connsiteY6" fmla="*/ 2090057 h 3156857"/>
              <a:gd name="connsiteX7" fmla="*/ 87086 w 1981200"/>
              <a:gd name="connsiteY7" fmla="*/ 381000 h 3156857"/>
              <a:gd name="connsiteX8" fmla="*/ 0 w 1981200"/>
              <a:gd name="connsiteY8" fmla="*/ 108857 h 3156857"/>
              <a:gd name="connsiteX9" fmla="*/ 10886 w 1981200"/>
              <a:gd name="connsiteY9" fmla="*/ 0 h 315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1200" h="3156857">
                <a:moveTo>
                  <a:pt x="10886" y="0"/>
                </a:moveTo>
                <a:lnTo>
                  <a:pt x="272143" y="228600"/>
                </a:lnTo>
                <a:lnTo>
                  <a:pt x="957943" y="2133600"/>
                </a:lnTo>
                <a:lnTo>
                  <a:pt x="1338943" y="2743200"/>
                </a:lnTo>
                <a:lnTo>
                  <a:pt x="1981200" y="3156857"/>
                </a:lnTo>
                <a:lnTo>
                  <a:pt x="1284515" y="3156857"/>
                </a:lnTo>
                <a:lnTo>
                  <a:pt x="696686" y="2090057"/>
                </a:lnTo>
                <a:lnTo>
                  <a:pt x="87086" y="381000"/>
                </a:lnTo>
                <a:lnTo>
                  <a:pt x="0" y="108857"/>
                </a:lnTo>
                <a:lnTo>
                  <a:pt x="10886" y="0"/>
                </a:lnTo>
                <a:close/>
              </a:path>
            </a:pathLst>
          </a:custGeom>
          <a:solidFill>
            <a:srgbClr val="009B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2645229" y="2351314"/>
            <a:ext cx="3820885" cy="3135086"/>
          </a:xfrm>
          <a:custGeom>
            <a:avLst/>
            <a:gdLst>
              <a:gd name="connsiteX0" fmla="*/ 0 w 3820885"/>
              <a:gd name="connsiteY0" fmla="*/ 0 h 3135086"/>
              <a:gd name="connsiteX1" fmla="*/ 446314 w 3820885"/>
              <a:gd name="connsiteY1" fmla="*/ 87086 h 3135086"/>
              <a:gd name="connsiteX2" fmla="*/ 1458685 w 3820885"/>
              <a:gd name="connsiteY2" fmla="*/ 664029 h 3135086"/>
              <a:gd name="connsiteX3" fmla="*/ 2209800 w 3820885"/>
              <a:gd name="connsiteY3" fmla="*/ 1208315 h 3135086"/>
              <a:gd name="connsiteX4" fmla="*/ 3189514 w 3820885"/>
              <a:gd name="connsiteY4" fmla="*/ 2264229 h 3135086"/>
              <a:gd name="connsiteX5" fmla="*/ 3820885 w 3820885"/>
              <a:gd name="connsiteY5" fmla="*/ 3135086 h 3135086"/>
              <a:gd name="connsiteX6" fmla="*/ 2862942 w 3820885"/>
              <a:gd name="connsiteY6" fmla="*/ 3135086 h 3135086"/>
              <a:gd name="connsiteX7" fmla="*/ 2677885 w 3820885"/>
              <a:gd name="connsiteY7" fmla="*/ 2645229 h 3135086"/>
              <a:gd name="connsiteX8" fmla="*/ 2220685 w 3820885"/>
              <a:gd name="connsiteY8" fmla="*/ 2318657 h 3135086"/>
              <a:gd name="connsiteX9" fmla="*/ 1621971 w 3820885"/>
              <a:gd name="connsiteY9" fmla="*/ 1883229 h 3135086"/>
              <a:gd name="connsiteX10" fmla="*/ 1001485 w 3820885"/>
              <a:gd name="connsiteY10" fmla="*/ 1219200 h 3135086"/>
              <a:gd name="connsiteX11" fmla="*/ 566057 w 3820885"/>
              <a:gd name="connsiteY11" fmla="*/ 642257 h 3135086"/>
              <a:gd name="connsiteX12" fmla="*/ 348342 w 3820885"/>
              <a:gd name="connsiteY12" fmla="*/ 391886 h 3135086"/>
              <a:gd name="connsiteX13" fmla="*/ 119742 w 3820885"/>
              <a:gd name="connsiteY13" fmla="*/ 283029 h 3135086"/>
              <a:gd name="connsiteX14" fmla="*/ 0 w 3820885"/>
              <a:gd name="connsiteY14" fmla="*/ 0 h 3135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0885" h="3135086">
                <a:moveTo>
                  <a:pt x="0" y="0"/>
                </a:moveTo>
                <a:lnTo>
                  <a:pt x="446314" y="87086"/>
                </a:lnTo>
                <a:lnTo>
                  <a:pt x="1458685" y="664029"/>
                </a:lnTo>
                <a:lnTo>
                  <a:pt x="2209800" y="1208315"/>
                </a:lnTo>
                <a:lnTo>
                  <a:pt x="3189514" y="2264229"/>
                </a:lnTo>
                <a:lnTo>
                  <a:pt x="3820885" y="3135086"/>
                </a:lnTo>
                <a:lnTo>
                  <a:pt x="2862942" y="3135086"/>
                </a:lnTo>
                <a:lnTo>
                  <a:pt x="2677885" y="2645229"/>
                </a:lnTo>
                <a:lnTo>
                  <a:pt x="2220685" y="2318657"/>
                </a:lnTo>
                <a:lnTo>
                  <a:pt x="1621971" y="1883229"/>
                </a:lnTo>
                <a:lnTo>
                  <a:pt x="1001485" y="1219200"/>
                </a:lnTo>
                <a:lnTo>
                  <a:pt x="566057" y="642257"/>
                </a:lnTo>
                <a:lnTo>
                  <a:pt x="348342" y="391886"/>
                </a:lnTo>
                <a:lnTo>
                  <a:pt x="119742" y="283029"/>
                </a:lnTo>
                <a:lnTo>
                  <a:pt x="0" y="0"/>
                </a:lnTo>
                <a:close/>
              </a:path>
            </a:pathLst>
          </a:custGeom>
          <a:solidFill>
            <a:srgbClr val="00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6172200" y="1937657"/>
            <a:ext cx="899349" cy="369332"/>
          </a:xfrm>
          <a:prstGeom prst="rect">
            <a:avLst/>
          </a:prstGeom>
          <a:noFill/>
        </p:spPr>
        <p:txBody>
          <a:bodyPr wrap="none" rtlCol="0">
            <a:spAutoFit/>
          </a:bodyPr>
          <a:lstStyle/>
          <a:p>
            <a:r>
              <a:rPr lang="en-US" dirty="0" smtClean="0">
                <a:solidFill>
                  <a:srgbClr val="FF0000"/>
                </a:solidFill>
                <a:latin typeface="Myriad Pro" pitchFamily="34" charset="0"/>
              </a:rPr>
              <a:t>Plateau</a:t>
            </a:r>
            <a:endParaRPr lang="en-US" dirty="0">
              <a:solidFill>
                <a:srgbClr val="FF0000"/>
              </a:solidFill>
              <a:latin typeface="Myriad Pro" pitchFamily="34" charset="0"/>
            </a:endParaRPr>
          </a:p>
        </p:txBody>
      </p:sp>
      <p:sp>
        <p:nvSpPr>
          <p:cNvPr id="16" name="TextBox 15"/>
          <p:cNvSpPr txBox="1"/>
          <p:nvPr/>
        </p:nvSpPr>
        <p:spPr>
          <a:xfrm rot="2016540">
            <a:off x="3881428" y="4484132"/>
            <a:ext cx="1424685" cy="369332"/>
          </a:xfrm>
          <a:prstGeom prst="rect">
            <a:avLst/>
          </a:prstGeom>
          <a:noFill/>
        </p:spPr>
        <p:txBody>
          <a:bodyPr wrap="none" rtlCol="0">
            <a:spAutoFit/>
          </a:bodyPr>
          <a:lstStyle/>
          <a:p>
            <a:r>
              <a:rPr lang="en-US" dirty="0" smtClean="0">
                <a:latin typeface="Myriad Pro" pitchFamily="34" charset="0"/>
              </a:rPr>
              <a:t>Slow Decline</a:t>
            </a:r>
            <a:endParaRPr lang="en-US" dirty="0">
              <a:latin typeface="Myriad Pro" pitchFamily="34" charset="0"/>
            </a:endParaRPr>
          </a:p>
        </p:txBody>
      </p:sp>
      <p:sp>
        <p:nvSpPr>
          <p:cNvPr id="17" name="TextBox 16"/>
          <p:cNvSpPr txBox="1"/>
          <p:nvPr/>
        </p:nvSpPr>
        <p:spPr>
          <a:xfrm rot="4096313">
            <a:off x="2361673" y="4164101"/>
            <a:ext cx="1514004" cy="369332"/>
          </a:xfrm>
          <a:prstGeom prst="rect">
            <a:avLst/>
          </a:prstGeom>
          <a:noFill/>
        </p:spPr>
        <p:txBody>
          <a:bodyPr wrap="none" rtlCol="0">
            <a:spAutoFit/>
          </a:bodyPr>
          <a:lstStyle/>
          <a:p>
            <a:r>
              <a:rPr lang="en-US" dirty="0" smtClean="0">
                <a:solidFill>
                  <a:srgbClr val="009B00"/>
                </a:solidFill>
                <a:latin typeface="Myriad Pro" pitchFamily="34" charset="0"/>
              </a:rPr>
              <a:t>Rapid Decline</a:t>
            </a:r>
            <a:endParaRPr lang="en-US" dirty="0">
              <a:solidFill>
                <a:srgbClr val="009B00"/>
              </a:solidFill>
              <a:latin typeface="Myriad Pro" pitchFamily="34" charset="0"/>
            </a:endParaRPr>
          </a:p>
        </p:txBody>
      </p:sp>
      <p:sp>
        <p:nvSpPr>
          <p:cNvPr id="2" name="TextBox 1"/>
          <p:cNvSpPr txBox="1"/>
          <p:nvPr/>
        </p:nvSpPr>
        <p:spPr>
          <a:xfrm>
            <a:off x="457200" y="6096000"/>
            <a:ext cx="2923364" cy="830997"/>
          </a:xfrm>
          <a:prstGeom prst="rect">
            <a:avLst/>
          </a:prstGeom>
          <a:noFill/>
        </p:spPr>
        <p:txBody>
          <a:bodyPr wrap="none" rtlCol="0">
            <a:spAutoFit/>
          </a:bodyPr>
          <a:lstStyle/>
          <a:p>
            <a:r>
              <a:rPr lang="en-US" sz="1200" dirty="0" smtClean="0">
                <a:latin typeface="Myriad Pro" pitchFamily="34" charset="0"/>
              </a:rPr>
              <a:t>SN1993J – Richmond et al. 1994</a:t>
            </a:r>
          </a:p>
          <a:p>
            <a:r>
              <a:rPr lang="en-US" sz="1200" dirty="0" smtClean="0">
                <a:latin typeface="Myriad Pro" pitchFamily="34" charset="0"/>
              </a:rPr>
              <a:t>SN1999em – Leonard et al. 2002</a:t>
            </a:r>
          </a:p>
          <a:p>
            <a:r>
              <a:rPr lang="en-US" sz="1200" dirty="0">
                <a:latin typeface="Myriad Pro" pitchFamily="34" charset="0"/>
              </a:rPr>
              <a:t>SN2004fx – </a:t>
            </a:r>
            <a:r>
              <a:rPr lang="en-US" sz="1200" dirty="0" err="1">
                <a:latin typeface="Myriad Pro" pitchFamily="34" charset="0"/>
              </a:rPr>
              <a:t>Hamuy</a:t>
            </a:r>
            <a:r>
              <a:rPr lang="en-US" sz="1200" dirty="0">
                <a:latin typeface="Myriad Pro" pitchFamily="34" charset="0"/>
              </a:rPr>
              <a:t> et al. 2006 (preliminary)</a:t>
            </a:r>
          </a:p>
          <a:p>
            <a:endParaRPr lang="en-US" sz="1200" dirty="0" smtClean="0">
              <a:latin typeface="Myriad Pro" pitchFamily="34" charset="0"/>
            </a:endParaRPr>
          </a:p>
        </p:txBody>
      </p:sp>
      <p:sp>
        <p:nvSpPr>
          <p:cNvPr id="6" name="Rectangle 5"/>
          <p:cNvSpPr/>
          <p:nvPr/>
        </p:nvSpPr>
        <p:spPr>
          <a:xfrm>
            <a:off x="3799114" y="6096000"/>
            <a:ext cx="4572000" cy="461665"/>
          </a:xfrm>
          <a:prstGeom prst="rect">
            <a:avLst/>
          </a:prstGeom>
        </p:spPr>
        <p:txBody>
          <a:bodyPr>
            <a:spAutoFit/>
          </a:bodyPr>
          <a:lstStyle/>
          <a:p>
            <a:r>
              <a:rPr lang="en-US" sz="1200" dirty="0" smtClean="0">
                <a:latin typeface="Myriad Pro" pitchFamily="34" charset="0"/>
              </a:rPr>
              <a:t>SN2005cs – </a:t>
            </a:r>
            <a:r>
              <a:rPr lang="en-US" sz="1200" dirty="0" err="1" smtClean="0">
                <a:latin typeface="Myriad Pro" pitchFamily="34" charset="0"/>
              </a:rPr>
              <a:t>Pastorello</a:t>
            </a:r>
            <a:r>
              <a:rPr lang="en-US" sz="1200" dirty="0" smtClean="0">
                <a:latin typeface="Myriad Pro" pitchFamily="34" charset="0"/>
              </a:rPr>
              <a:t> et al. 2009</a:t>
            </a:r>
          </a:p>
          <a:p>
            <a:r>
              <a:rPr lang="en-US" sz="1200" dirty="0" smtClean="0">
                <a:latin typeface="Myriad Pro" pitchFamily="34" charset="0"/>
              </a:rPr>
              <a:t>SN2011dh – </a:t>
            </a:r>
            <a:r>
              <a:rPr lang="en-US" sz="1200" dirty="0" err="1" smtClean="0">
                <a:latin typeface="Myriad Pro" pitchFamily="34" charset="0"/>
              </a:rPr>
              <a:t>Arcavi</a:t>
            </a:r>
            <a:r>
              <a:rPr lang="en-US" sz="1200" dirty="0" smtClean="0">
                <a:latin typeface="Myriad Pro" pitchFamily="34" charset="0"/>
              </a:rPr>
              <a:t> et al. 2011</a:t>
            </a:r>
          </a:p>
        </p:txBody>
      </p:sp>
      <p:sp>
        <p:nvSpPr>
          <p:cNvPr id="20" name="Freeform 19"/>
          <p:cNvSpPr/>
          <p:nvPr/>
        </p:nvSpPr>
        <p:spPr>
          <a:xfrm>
            <a:off x="2360836" y="1937657"/>
            <a:ext cx="5629278" cy="3548743"/>
          </a:xfrm>
          <a:custGeom>
            <a:avLst/>
            <a:gdLst>
              <a:gd name="connsiteX0" fmla="*/ 283029 w 5627914"/>
              <a:gd name="connsiteY0" fmla="*/ 968829 h 3548743"/>
              <a:gd name="connsiteX1" fmla="*/ 1719943 w 5627914"/>
              <a:gd name="connsiteY1" fmla="*/ 718457 h 3548743"/>
              <a:gd name="connsiteX2" fmla="*/ 2264229 w 5627914"/>
              <a:gd name="connsiteY2" fmla="*/ 729343 h 3548743"/>
              <a:gd name="connsiteX3" fmla="*/ 2503714 w 5627914"/>
              <a:gd name="connsiteY3" fmla="*/ 816429 h 3548743"/>
              <a:gd name="connsiteX4" fmla="*/ 2830286 w 5627914"/>
              <a:gd name="connsiteY4" fmla="*/ 1034143 h 3548743"/>
              <a:gd name="connsiteX5" fmla="*/ 3069771 w 5627914"/>
              <a:gd name="connsiteY5" fmla="*/ 1230086 h 3548743"/>
              <a:gd name="connsiteX6" fmla="*/ 3352800 w 5627914"/>
              <a:gd name="connsiteY6" fmla="*/ 1621972 h 3548743"/>
              <a:gd name="connsiteX7" fmla="*/ 3624943 w 5627914"/>
              <a:gd name="connsiteY7" fmla="*/ 2035629 h 3548743"/>
              <a:gd name="connsiteX8" fmla="*/ 3820886 w 5627914"/>
              <a:gd name="connsiteY8" fmla="*/ 2525486 h 3548743"/>
              <a:gd name="connsiteX9" fmla="*/ 3962400 w 5627914"/>
              <a:gd name="connsiteY9" fmla="*/ 3015343 h 3548743"/>
              <a:gd name="connsiteX10" fmla="*/ 4071257 w 5627914"/>
              <a:gd name="connsiteY10" fmla="*/ 3418114 h 3548743"/>
              <a:gd name="connsiteX11" fmla="*/ 4114800 w 5627914"/>
              <a:gd name="connsiteY11" fmla="*/ 3548743 h 3548743"/>
              <a:gd name="connsiteX12" fmla="*/ 5627914 w 5627914"/>
              <a:gd name="connsiteY12" fmla="*/ 3548743 h 3548743"/>
              <a:gd name="connsiteX13" fmla="*/ 5627914 w 5627914"/>
              <a:gd name="connsiteY13" fmla="*/ 2699657 h 3548743"/>
              <a:gd name="connsiteX14" fmla="*/ 5094514 w 5627914"/>
              <a:gd name="connsiteY14" fmla="*/ 1796143 h 3548743"/>
              <a:gd name="connsiteX15" fmla="*/ 4844143 w 5627914"/>
              <a:gd name="connsiteY15" fmla="*/ 1371600 h 3548743"/>
              <a:gd name="connsiteX16" fmla="*/ 4419600 w 5627914"/>
              <a:gd name="connsiteY16" fmla="*/ 805543 h 3548743"/>
              <a:gd name="connsiteX17" fmla="*/ 3864429 w 5627914"/>
              <a:gd name="connsiteY17" fmla="*/ 304800 h 3548743"/>
              <a:gd name="connsiteX18" fmla="*/ 3439886 w 5627914"/>
              <a:gd name="connsiteY18" fmla="*/ 97972 h 3548743"/>
              <a:gd name="connsiteX19" fmla="*/ 2960914 w 5627914"/>
              <a:gd name="connsiteY19" fmla="*/ 21772 h 3548743"/>
              <a:gd name="connsiteX20" fmla="*/ 2307771 w 5627914"/>
              <a:gd name="connsiteY20" fmla="*/ 0 h 3548743"/>
              <a:gd name="connsiteX21" fmla="*/ 1796143 w 5627914"/>
              <a:gd name="connsiteY21" fmla="*/ 54429 h 3548743"/>
              <a:gd name="connsiteX22" fmla="*/ 1404257 w 5627914"/>
              <a:gd name="connsiteY22" fmla="*/ 97972 h 3548743"/>
              <a:gd name="connsiteX23" fmla="*/ 957943 w 5627914"/>
              <a:gd name="connsiteY23" fmla="*/ 97972 h 3548743"/>
              <a:gd name="connsiteX24" fmla="*/ 522514 w 5627914"/>
              <a:gd name="connsiteY24" fmla="*/ 87086 h 3548743"/>
              <a:gd name="connsiteX25" fmla="*/ 206829 w 5627914"/>
              <a:gd name="connsiteY25" fmla="*/ 130629 h 3548743"/>
              <a:gd name="connsiteX26" fmla="*/ 0 w 5627914"/>
              <a:gd name="connsiteY26" fmla="*/ 163286 h 3548743"/>
              <a:gd name="connsiteX27" fmla="*/ 0 w 5627914"/>
              <a:gd name="connsiteY27" fmla="*/ 533400 h 3548743"/>
              <a:gd name="connsiteX28" fmla="*/ 32657 w 5627914"/>
              <a:gd name="connsiteY28" fmla="*/ 522514 h 3548743"/>
              <a:gd name="connsiteX0" fmla="*/ 293915 w 5638800"/>
              <a:gd name="connsiteY0" fmla="*/ 968829 h 3548743"/>
              <a:gd name="connsiteX1" fmla="*/ 1730829 w 5638800"/>
              <a:gd name="connsiteY1" fmla="*/ 718457 h 3548743"/>
              <a:gd name="connsiteX2" fmla="*/ 2275115 w 5638800"/>
              <a:gd name="connsiteY2" fmla="*/ 729343 h 3548743"/>
              <a:gd name="connsiteX3" fmla="*/ 2514600 w 5638800"/>
              <a:gd name="connsiteY3" fmla="*/ 816429 h 3548743"/>
              <a:gd name="connsiteX4" fmla="*/ 2841172 w 5638800"/>
              <a:gd name="connsiteY4" fmla="*/ 1034143 h 3548743"/>
              <a:gd name="connsiteX5" fmla="*/ 3080657 w 5638800"/>
              <a:gd name="connsiteY5" fmla="*/ 1230086 h 3548743"/>
              <a:gd name="connsiteX6" fmla="*/ 3363686 w 5638800"/>
              <a:gd name="connsiteY6" fmla="*/ 1621972 h 3548743"/>
              <a:gd name="connsiteX7" fmla="*/ 3635829 w 5638800"/>
              <a:gd name="connsiteY7" fmla="*/ 2035629 h 3548743"/>
              <a:gd name="connsiteX8" fmla="*/ 3831772 w 5638800"/>
              <a:gd name="connsiteY8" fmla="*/ 2525486 h 3548743"/>
              <a:gd name="connsiteX9" fmla="*/ 3973286 w 5638800"/>
              <a:gd name="connsiteY9" fmla="*/ 3015343 h 3548743"/>
              <a:gd name="connsiteX10" fmla="*/ 4082143 w 5638800"/>
              <a:gd name="connsiteY10" fmla="*/ 3418114 h 3548743"/>
              <a:gd name="connsiteX11" fmla="*/ 4125686 w 5638800"/>
              <a:gd name="connsiteY11" fmla="*/ 3548743 h 3548743"/>
              <a:gd name="connsiteX12" fmla="*/ 5638800 w 5638800"/>
              <a:gd name="connsiteY12" fmla="*/ 3548743 h 3548743"/>
              <a:gd name="connsiteX13" fmla="*/ 5638800 w 5638800"/>
              <a:gd name="connsiteY13" fmla="*/ 2699657 h 3548743"/>
              <a:gd name="connsiteX14" fmla="*/ 5105400 w 5638800"/>
              <a:gd name="connsiteY14" fmla="*/ 1796143 h 3548743"/>
              <a:gd name="connsiteX15" fmla="*/ 4855029 w 5638800"/>
              <a:gd name="connsiteY15" fmla="*/ 1371600 h 3548743"/>
              <a:gd name="connsiteX16" fmla="*/ 4430486 w 5638800"/>
              <a:gd name="connsiteY16" fmla="*/ 805543 h 3548743"/>
              <a:gd name="connsiteX17" fmla="*/ 3875315 w 5638800"/>
              <a:gd name="connsiteY17" fmla="*/ 304800 h 3548743"/>
              <a:gd name="connsiteX18" fmla="*/ 3450772 w 5638800"/>
              <a:gd name="connsiteY18" fmla="*/ 97972 h 3548743"/>
              <a:gd name="connsiteX19" fmla="*/ 2971800 w 5638800"/>
              <a:gd name="connsiteY19" fmla="*/ 21772 h 3548743"/>
              <a:gd name="connsiteX20" fmla="*/ 2318657 w 5638800"/>
              <a:gd name="connsiteY20" fmla="*/ 0 h 3548743"/>
              <a:gd name="connsiteX21" fmla="*/ 1807029 w 5638800"/>
              <a:gd name="connsiteY21" fmla="*/ 54429 h 3548743"/>
              <a:gd name="connsiteX22" fmla="*/ 1415143 w 5638800"/>
              <a:gd name="connsiteY22" fmla="*/ 97972 h 3548743"/>
              <a:gd name="connsiteX23" fmla="*/ 968829 w 5638800"/>
              <a:gd name="connsiteY23" fmla="*/ 97972 h 3548743"/>
              <a:gd name="connsiteX24" fmla="*/ 533400 w 5638800"/>
              <a:gd name="connsiteY24" fmla="*/ 87086 h 3548743"/>
              <a:gd name="connsiteX25" fmla="*/ 217715 w 5638800"/>
              <a:gd name="connsiteY25" fmla="*/ 130629 h 3548743"/>
              <a:gd name="connsiteX26" fmla="*/ 10886 w 5638800"/>
              <a:gd name="connsiteY26" fmla="*/ 163286 h 3548743"/>
              <a:gd name="connsiteX27" fmla="*/ 10886 w 5638800"/>
              <a:gd name="connsiteY27" fmla="*/ 533400 h 3548743"/>
              <a:gd name="connsiteX28" fmla="*/ 0 w 5638800"/>
              <a:gd name="connsiteY28" fmla="*/ 1197429 h 3548743"/>
              <a:gd name="connsiteX0" fmla="*/ 283029 w 5627914"/>
              <a:gd name="connsiteY0" fmla="*/ 968829 h 3548743"/>
              <a:gd name="connsiteX1" fmla="*/ 1719943 w 5627914"/>
              <a:gd name="connsiteY1" fmla="*/ 718457 h 3548743"/>
              <a:gd name="connsiteX2" fmla="*/ 2264229 w 5627914"/>
              <a:gd name="connsiteY2" fmla="*/ 729343 h 3548743"/>
              <a:gd name="connsiteX3" fmla="*/ 2503714 w 5627914"/>
              <a:gd name="connsiteY3" fmla="*/ 816429 h 3548743"/>
              <a:gd name="connsiteX4" fmla="*/ 2830286 w 5627914"/>
              <a:gd name="connsiteY4" fmla="*/ 1034143 h 3548743"/>
              <a:gd name="connsiteX5" fmla="*/ 3069771 w 5627914"/>
              <a:gd name="connsiteY5" fmla="*/ 1230086 h 3548743"/>
              <a:gd name="connsiteX6" fmla="*/ 3352800 w 5627914"/>
              <a:gd name="connsiteY6" fmla="*/ 1621972 h 3548743"/>
              <a:gd name="connsiteX7" fmla="*/ 3624943 w 5627914"/>
              <a:gd name="connsiteY7" fmla="*/ 2035629 h 3548743"/>
              <a:gd name="connsiteX8" fmla="*/ 3820886 w 5627914"/>
              <a:gd name="connsiteY8" fmla="*/ 2525486 h 3548743"/>
              <a:gd name="connsiteX9" fmla="*/ 3962400 w 5627914"/>
              <a:gd name="connsiteY9" fmla="*/ 3015343 h 3548743"/>
              <a:gd name="connsiteX10" fmla="*/ 4071257 w 5627914"/>
              <a:gd name="connsiteY10" fmla="*/ 3418114 h 3548743"/>
              <a:gd name="connsiteX11" fmla="*/ 4114800 w 5627914"/>
              <a:gd name="connsiteY11" fmla="*/ 3548743 h 3548743"/>
              <a:gd name="connsiteX12" fmla="*/ 5627914 w 5627914"/>
              <a:gd name="connsiteY12" fmla="*/ 3548743 h 3548743"/>
              <a:gd name="connsiteX13" fmla="*/ 5627914 w 5627914"/>
              <a:gd name="connsiteY13" fmla="*/ 2699657 h 3548743"/>
              <a:gd name="connsiteX14" fmla="*/ 5094514 w 5627914"/>
              <a:gd name="connsiteY14" fmla="*/ 1796143 h 3548743"/>
              <a:gd name="connsiteX15" fmla="*/ 4844143 w 5627914"/>
              <a:gd name="connsiteY15" fmla="*/ 1371600 h 3548743"/>
              <a:gd name="connsiteX16" fmla="*/ 4419600 w 5627914"/>
              <a:gd name="connsiteY16" fmla="*/ 805543 h 3548743"/>
              <a:gd name="connsiteX17" fmla="*/ 3864429 w 5627914"/>
              <a:gd name="connsiteY17" fmla="*/ 304800 h 3548743"/>
              <a:gd name="connsiteX18" fmla="*/ 3439886 w 5627914"/>
              <a:gd name="connsiteY18" fmla="*/ 97972 h 3548743"/>
              <a:gd name="connsiteX19" fmla="*/ 2960914 w 5627914"/>
              <a:gd name="connsiteY19" fmla="*/ 21772 h 3548743"/>
              <a:gd name="connsiteX20" fmla="*/ 2307771 w 5627914"/>
              <a:gd name="connsiteY20" fmla="*/ 0 h 3548743"/>
              <a:gd name="connsiteX21" fmla="*/ 1796143 w 5627914"/>
              <a:gd name="connsiteY21" fmla="*/ 54429 h 3548743"/>
              <a:gd name="connsiteX22" fmla="*/ 1404257 w 5627914"/>
              <a:gd name="connsiteY22" fmla="*/ 97972 h 3548743"/>
              <a:gd name="connsiteX23" fmla="*/ 957943 w 5627914"/>
              <a:gd name="connsiteY23" fmla="*/ 97972 h 3548743"/>
              <a:gd name="connsiteX24" fmla="*/ 522514 w 5627914"/>
              <a:gd name="connsiteY24" fmla="*/ 87086 h 3548743"/>
              <a:gd name="connsiteX25" fmla="*/ 206829 w 5627914"/>
              <a:gd name="connsiteY25" fmla="*/ 130629 h 3548743"/>
              <a:gd name="connsiteX26" fmla="*/ 0 w 5627914"/>
              <a:gd name="connsiteY26" fmla="*/ 163286 h 3548743"/>
              <a:gd name="connsiteX27" fmla="*/ 0 w 5627914"/>
              <a:gd name="connsiteY27" fmla="*/ 533400 h 3548743"/>
              <a:gd name="connsiteX28" fmla="*/ 272142 w 5627914"/>
              <a:gd name="connsiteY28" fmla="*/ 947058 h 3548743"/>
              <a:gd name="connsiteX0" fmla="*/ 283029 w 5627914"/>
              <a:gd name="connsiteY0" fmla="*/ 968829 h 3548743"/>
              <a:gd name="connsiteX1" fmla="*/ 1719943 w 5627914"/>
              <a:gd name="connsiteY1" fmla="*/ 718457 h 3548743"/>
              <a:gd name="connsiteX2" fmla="*/ 2264229 w 5627914"/>
              <a:gd name="connsiteY2" fmla="*/ 729343 h 3548743"/>
              <a:gd name="connsiteX3" fmla="*/ 2503714 w 5627914"/>
              <a:gd name="connsiteY3" fmla="*/ 816429 h 3548743"/>
              <a:gd name="connsiteX4" fmla="*/ 2830286 w 5627914"/>
              <a:gd name="connsiteY4" fmla="*/ 1034143 h 3548743"/>
              <a:gd name="connsiteX5" fmla="*/ 3069771 w 5627914"/>
              <a:gd name="connsiteY5" fmla="*/ 1230086 h 3548743"/>
              <a:gd name="connsiteX6" fmla="*/ 3352800 w 5627914"/>
              <a:gd name="connsiteY6" fmla="*/ 1621972 h 3548743"/>
              <a:gd name="connsiteX7" fmla="*/ 3624943 w 5627914"/>
              <a:gd name="connsiteY7" fmla="*/ 2035629 h 3548743"/>
              <a:gd name="connsiteX8" fmla="*/ 3820886 w 5627914"/>
              <a:gd name="connsiteY8" fmla="*/ 2525486 h 3548743"/>
              <a:gd name="connsiteX9" fmla="*/ 3962400 w 5627914"/>
              <a:gd name="connsiteY9" fmla="*/ 3015343 h 3548743"/>
              <a:gd name="connsiteX10" fmla="*/ 4071257 w 5627914"/>
              <a:gd name="connsiteY10" fmla="*/ 3418114 h 3548743"/>
              <a:gd name="connsiteX11" fmla="*/ 4114800 w 5627914"/>
              <a:gd name="connsiteY11" fmla="*/ 3548743 h 3548743"/>
              <a:gd name="connsiteX12" fmla="*/ 5627914 w 5627914"/>
              <a:gd name="connsiteY12" fmla="*/ 3548743 h 3548743"/>
              <a:gd name="connsiteX13" fmla="*/ 5627914 w 5627914"/>
              <a:gd name="connsiteY13" fmla="*/ 2699657 h 3548743"/>
              <a:gd name="connsiteX14" fmla="*/ 5094514 w 5627914"/>
              <a:gd name="connsiteY14" fmla="*/ 1796143 h 3548743"/>
              <a:gd name="connsiteX15" fmla="*/ 4844143 w 5627914"/>
              <a:gd name="connsiteY15" fmla="*/ 1371600 h 3548743"/>
              <a:gd name="connsiteX16" fmla="*/ 4419600 w 5627914"/>
              <a:gd name="connsiteY16" fmla="*/ 805543 h 3548743"/>
              <a:gd name="connsiteX17" fmla="*/ 3864429 w 5627914"/>
              <a:gd name="connsiteY17" fmla="*/ 304800 h 3548743"/>
              <a:gd name="connsiteX18" fmla="*/ 3439886 w 5627914"/>
              <a:gd name="connsiteY18" fmla="*/ 97972 h 3548743"/>
              <a:gd name="connsiteX19" fmla="*/ 2960914 w 5627914"/>
              <a:gd name="connsiteY19" fmla="*/ 21772 h 3548743"/>
              <a:gd name="connsiteX20" fmla="*/ 2307771 w 5627914"/>
              <a:gd name="connsiteY20" fmla="*/ 0 h 3548743"/>
              <a:gd name="connsiteX21" fmla="*/ 1796143 w 5627914"/>
              <a:gd name="connsiteY21" fmla="*/ 54429 h 3548743"/>
              <a:gd name="connsiteX22" fmla="*/ 1404257 w 5627914"/>
              <a:gd name="connsiteY22" fmla="*/ 97972 h 3548743"/>
              <a:gd name="connsiteX23" fmla="*/ 957943 w 5627914"/>
              <a:gd name="connsiteY23" fmla="*/ 97972 h 3548743"/>
              <a:gd name="connsiteX24" fmla="*/ 522514 w 5627914"/>
              <a:gd name="connsiteY24" fmla="*/ 87086 h 3548743"/>
              <a:gd name="connsiteX25" fmla="*/ 206829 w 5627914"/>
              <a:gd name="connsiteY25" fmla="*/ 130629 h 3548743"/>
              <a:gd name="connsiteX26" fmla="*/ 0 w 5627914"/>
              <a:gd name="connsiteY26" fmla="*/ 163286 h 3548743"/>
              <a:gd name="connsiteX27" fmla="*/ 0 w 5627914"/>
              <a:gd name="connsiteY27" fmla="*/ 533400 h 3548743"/>
              <a:gd name="connsiteX28" fmla="*/ 272142 w 5627914"/>
              <a:gd name="connsiteY28" fmla="*/ 947058 h 3548743"/>
              <a:gd name="connsiteX0" fmla="*/ 283029 w 5627914"/>
              <a:gd name="connsiteY0" fmla="*/ 968829 h 3548743"/>
              <a:gd name="connsiteX1" fmla="*/ 1719943 w 5627914"/>
              <a:gd name="connsiteY1" fmla="*/ 718457 h 3548743"/>
              <a:gd name="connsiteX2" fmla="*/ 2264229 w 5627914"/>
              <a:gd name="connsiteY2" fmla="*/ 729343 h 3548743"/>
              <a:gd name="connsiteX3" fmla="*/ 2503714 w 5627914"/>
              <a:gd name="connsiteY3" fmla="*/ 816429 h 3548743"/>
              <a:gd name="connsiteX4" fmla="*/ 2830286 w 5627914"/>
              <a:gd name="connsiteY4" fmla="*/ 1034143 h 3548743"/>
              <a:gd name="connsiteX5" fmla="*/ 3069771 w 5627914"/>
              <a:gd name="connsiteY5" fmla="*/ 1230086 h 3548743"/>
              <a:gd name="connsiteX6" fmla="*/ 3352800 w 5627914"/>
              <a:gd name="connsiteY6" fmla="*/ 1621972 h 3548743"/>
              <a:gd name="connsiteX7" fmla="*/ 3624943 w 5627914"/>
              <a:gd name="connsiteY7" fmla="*/ 2035629 h 3548743"/>
              <a:gd name="connsiteX8" fmla="*/ 3820886 w 5627914"/>
              <a:gd name="connsiteY8" fmla="*/ 2525486 h 3548743"/>
              <a:gd name="connsiteX9" fmla="*/ 3962400 w 5627914"/>
              <a:gd name="connsiteY9" fmla="*/ 3015343 h 3548743"/>
              <a:gd name="connsiteX10" fmla="*/ 4071257 w 5627914"/>
              <a:gd name="connsiteY10" fmla="*/ 3418114 h 3548743"/>
              <a:gd name="connsiteX11" fmla="*/ 4114800 w 5627914"/>
              <a:gd name="connsiteY11" fmla="*/ 3548743 h 3548743"/>
              <a:gd name="connsiteX12" fmla="*/ 5627914 w 5627914"/>
              <a:gd name="connsiteY12" fmla="*/ 3548743 h 3548743"/>
              <a:gd name="connsiteX13" fmla="*/ 5627914 w 5627914"/>
              <a:gd name="connsiteY13" fmla="*/ 2699657 h 3548743"/>
              <a:gd name="connsiteX14" fmla="*/ 5094514 w 5627914"/>
              <a:gd name="connsiteY14" fmla="*/ 1796143 h 3548743"/>
              <a:gd name="connsiteX15" fmla="*/ 4844143 w 5627914"/>
              <a:gd name="connsiteY15" fmla="*/ 1371600 h 3548743"/>
              <a:gd name="connsiteX16" fmla="*/ 4419600 w 5627914"/>
              <a:gd name="connsiteY16" fmla="*/ 805543 h 3548743"/>
              <a:gd name="connsiteX17" fmla="*/ 3864429 w 5627914"/>
              <a:gd name="connsiteY17" fmla="*/ 304800 h 3548743"/>
              <a:gd name="connsiteX18" fmla="*/ 3439886 w 5627914"/>
              <a:gd name="connsiteY18" fmla="*/ 97972 h 3548743"/>
              <a:gd name="connsiteX19" fmla="*/ 2960914 w 5627914"/>
              <a:gd name="connsiteY19" fmla="*/ 21772 h 3548743"/>
              <a:gd name="connsiteX20" fmla="*/ 2307771 w 5627914"/>
              <a:gd name="connsiteY20" fmla="*/ 0 h 3548743"/>
              <a:gd name="connsiteX21" fmla="*/ 1796143 w 5627914"/>
              <a:gd name="connsiteY21" fmla="*/ 54429 h 3548743"/>
              <a:gd name="connsiteX22" fmla="*/ 1404257 w 5627914"/>
              <a:gd name="connsiteY22" fmla="*/ 97972 h 3548743"/>
              <a:gd name="connsiteX23" fmla="*/ 957943 w 5627914"/>
              <a:gd name="connsiteY23" fmla="*/ 97972 h 3548743"/>
              <a:gd name="connsiteX24" fmla="*/ 522514 w 5627914"/>
              <a:gd name="connsiteY24" fmla="*/ 87086 h 3548743"/>
              <a:gd name="connsiteX25" fmla="*/ 206829 w 5627914"/>
              <a:gd name="connsiteY25" fmla="*/ 130629 h 3548743"/>
              <a:gd name="connsiteX26" fmla="*/ 0 w 5627914"/>
              <a:gd name="connsiteY26" fmla="*/ 163286 h 3548743"/>
              <a:gd name="connsiteX27" fmla="*/ 0 w 5627914"/>
              <a:gd name="connsiteY27" fmla="*/ 533400 h 3548743"/>
              <a:gd name="connsiteX28" fmla="*/ 283027 w 5627914"/>
              <a:gd name="connsiteY28" fmla="*/ 979715 h 3548743"/>
              <a:gd name="connsiteX0" fmla="*/ 284393 w 5629278"/>
              <a:gd name="connsiteY0" fmla="*/ 968829 h 3548743"/>
              <a:gd name="connsiteX1" fmla="*/ 1721307 w 5629278"/>
              <a:gd name="connsiteY1" fmla="*/ 718457 h 3548743"/>
              <a:gd name="connsiteX2" fmla="*/ 2265593 w 5629278"/>
              <a:gd name="connsiteY2" fmla="*/ 729343 h 3548743"/>
              <a:gd name="connsiteX3" fmla="*/ 2505078 w 5629278"/>
              <a:gd name="connsiteY3" fmla="*/ 816429 h 3548743"/>
              <a:gd name="connsiteX4" fmla="*/ 2831650 w 5629278"/>
              <a:gd name="connsiteY4" fmla="*/ 1034143 h 3548743"/>
              <a:gd name="connsiteX5" fmla="*/ 3071135 w 5629278"/>
              <a:gd name="connsiteY5" fmla="*/ 1230086 h 3548743"/>
              <a:gd name="connsiteX6" fmla="*/ 3354164 w 5629278"/>
              <a:gd name="connsiteY6" fmla="*/ 1621972 h 3548743"/>
              <a:gd name="connsiteX7" fmla="*/ 3626307 w 5629278"/>
              <a:gd name="connsiteY7" fmla="*/ 2035629 h 3548743"/>
              <a:gd name="connsiteX8" fmla="*/ 3822250 w 5629278"/>
              <a:gd name="connsiteY8" fmla="*/ 2525486 h 3548743"/>
              <a:gd name="connsiteX9" fmla="*/ 3963764 w 5629278"/>
              <a:gd name="connsiteY9" fmla="*/ 3015343 h 3548743"/>
              <a:gd name="connsiteX10" fmla="*/ 4072621 w 5629278"/>
              <a:gd name="connsiteY10" fmla="*/ 3418114 h 3548743"/>
              <a:gd name="connsiteX11" fmla="*/ 4116164 w 5629278"/>
              <a:gd name="connsiteY11" fmla="*/ 3548743 h 3548743"/>
              <a:gd name="connsiteX12" fmla="*/ 5629278 w 5629278"/>
              <a:gd name="connsiteY12" fmla="*/ 3548743 h 3548743"/>
              <a:gd name="connsiteX13" fmla="*/ 5629278 w 5629278"/>
              <a:gd name="connsiteY13" fmla="*/ 2699657 h 3548743"/>
              <a:gd name="connsiteX14" fmla="*/ 5095878 w 5629278"/>
              <a:gd name="connsiteY14" fmla="*/ 1796143 h 3548743"/>
              <a:gd name="connsiteX15" fmla="*/ 4845507 w 5629278"/>
              <a:gd name="connsiteY15" fmla="*/ 1371600 h 3548743"/>
              <a:gd name="connsiteX16" fmla="*/ 4420964 w 5629278"/>
              <a:gd name="connsiteY16" fmla="*/ 805543 h 3548743"/>
              <a:gd name="connsiteX17" fmla="*/ 3865793 w 5629278"/>
              <a:gd name="connsiteY17" fmla="*/ 304800 h 3548743"/>
              <a:gd name="connsiteX18" fmla="*/ 3441250 w 5629278"/>
              <a:gd name="connsiteY18" fmla="*/ 97972 h 3548743"/>
              <a:gd name="connsiteX19" fmla="*/ 2962278 w 5629278"/>
              <a:gd name="connsiteY19" fmla="*/ 21772 h 3548743"/>
              <a:gd name="connsiteX20" fmla="*/ 2309135 w 5629278"/>
              <a:gd name="connsiteY20" fmla="*/ 0 h 3548743"/>
              <a:gd name="connsiteX21" fmla="*/ 1797507 w 5629278"/>
              <a:gd name="connsiteY21" fmla="*/ 54429 h 3548743"/>
              <a:gd name="connsiteX22" fmla="*/ 1405621 w 5629278"/>
              <a:gd name="connsiteY22" fmla="*/ 97972 h 3548743"/>
              <a:gd name="connsiteX23" fmla="*/ 959307 w 5629278"/>
              <a:gd name="connsiteY23" fmla="*/ 97972 h 3548743"/>
              <a:gd name="connsiteX24" fmla="*/ 523878 w 5629278"/>
              <a:gd name="connsiteY24" fmla="*/ 87086 h 3548743"/>
              <a:gd name="connsiteX25" fmla="*/ 208193 w 5629278"/>
              <a:gd name="connsiteY25" fmla="*/ 130629 h 3548743"/>
              <a:gd name="connsiteX26" fmla="*/ 1364 w 5629278"/>
              <a:gd name="connsiteY26" fmla="*/ 163286 h 3548743"/>
              <a:gd name="connsiteX27" fmla="*/ 1364 w 5629278"/>
              <a:gd name="connsiteY27" fmla="*/ 533400 h 3548743"/>
              <a:gd name="connsiteX28" fmla="*/ 284391 w 5629278"/>
              <a:gd name="connsiteY28" fmla="*/ 979715 h 354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629278" h="3548743">
                <a:moveTo>
                  <a:pt x="284393" y="968829"/>
                </a:moveTo>
                <a:lnTo>
                  <a:pt x="1721307" y="718457"/>
                </a:lnTo>
                <a:lnTo>
                  <a:pt x="2265593" y="729343"/>
                </a:lnTo>
                <a:lnTo>
                  <a:pt x="2505078" y="816429"/>
                </a:lnTo>
                <a:lnTo>
                  <a:pt x="2831650" y="1034143"/>
                </a:lnTo>
                <a:lnTo>
                  <a:pt x="3071135" y="1230086"/>
                </a:lnTo>
                <a:lnTo>
                  <a:pt x="3354164" y="1621972"/>
                </a:lnTo>
                <a:lnTo>
                  <a:pt x="3626307" y="2035629"/>
                </a:lnTo>
                <a:lnTo>
                  <a:pt x="3822250" y="2525486"/>
                </a:lnTo>
                <a:lnTo>
                  <a:pt x="3963764" y="3015343"/>
                </a:lnTo>
                <a:lnTo>
                  <a:pt x="4072621" y="3418114"/>
                </a:lnTo>
                <a:lnTo>
                  <a:pt x="4116164" y="3548743"/>
                </a:lnTo>
                <a:lnTo>
                  <a:pt x="5629278" y="3548743"/>
                </a:lnTo>
                <a:lnTo>
                  <a:pt x="5629278" y="2699657"/>
                </a:lnTo>
                <a:lnTo>
                  <a:pt x="5095878" y="1796143"/>
                </a:lnTo>
                <a:lnTo>
                  <a:pt x="4845507" y="1371600"/>
                </a:lnTo>
                <a:lnTo>
                  <a:pt x="4420964" y="805543"/>
                </a:lnTo>
                <a:lnTo>
                  <a:pt x="3865793" y="304800"/>
                </a:lnTo>
                <a:lnTo>
                  <a:pt x="3441250" y="97972"/>
                </a:lnTo>
                <a:lnTo>
                  <a:pt x="2962278" y="21772"/>
                </a:lnTo>
                <a:lnTo>
                  <a:pt x="2309135" y="0"/>
                </a:lnTo>
                <a:lnTo>
                  <a:pt x="1797507" y="54429"/>
                </a:lnTo>
                <a:lnTo>
                  <a:pt x="1405621" y="97972"/>
                </a:lnTo>
                <a:lnTo>
                  <a:pt x="959307" y="97972"/>
                </a:lnTo>
                <a:lnTo>
                  <a:pt x="523878" y="87086"/>
                </a:lnTo>
                <a:lnTo>
                  <a:pt x="208193" y="130629"/>
                </a:lnTo>
                <a:lnTo>
                  <a:pt x="1364" y="163286"/>
                </a:lnTo>
                <a:lnTo>
                  <a:pt x="1364" y="533400"/>
                </a:lnTo>
                <a:cubicBezTo>
                  <a:pt x="92078" y="671286"/>
                  <a:pt x="-187323" y="1211943"/>
                  <a:pt x="284391" y="979715"/>
                </a:cubicBezTo>
              </a:path>
            </a:pathLst>
          </a:custGeom>
          <a:solidFill>
            <a:srgbClr val="FF0000">
              <a:alpha val="2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a:off x="7239000" y="1981200"/>
            <a:ext cx="460963" cy="370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346840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83965" y="40965"/>
            <a:ext cx="6858000" cy="6858000"/>
          </a:xfrm>
          <a:prstGeom prst="rect">
            <a:avLst/>
          </a:prstGeom>
        </p:spPr>
      </p:pic>
    </p:spTree>
  </p:cSld>
  <p:clrMapOvr>
    <a:masterClrMapping/>
  </p:clrMapOvr>
  <p:transition advTm="2000">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77986" y="54611"/>
            <a:ext cx="4875573" cy="6763663"/>
          </a:xfrm>
          <a:prstGeom prst="rect">
            <a:avLst/>
          </a:prstGeom>
        </p:spPr>
      </p:pic>
    </p:spTree>
  </p:cSld>
  <p:clrMapOvr>
    <a:masterClrMapping/>
  </p:clrMapOvr>
  <p:transition advTm="2000">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903721" y="-286762"/>
            <a:ext cx="5128819" cy="7232556"/>
          </a:xfrm>
          <a:prstGeom prst="rect">
            <a:avLst/>
          </a:prstGeom>
        </p:spPr>
      </p:pic>
    </p:spTree>
  </p:cSld>
  <p:clrMapOvr>
    <a:masterClrMapping/>
  </p:clrMapOvr>
  <p:transition advTm="3500">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But NIPPON is</a:t>
            </a:r>
            <a:r>
              <a:rPr lang="en-US" dirty="0" smtClean="0"/>
              <a:t> also …</a:t>
            </a:r>
            <a:r>
              <a:rPr lang="en-US" dirty="0" smtClean="0"/>
              <a:t/>
            </a:r>
            <a:br>
              <a:rPr lang="en-US" dirty="0" smtClean="0"/>
            </a:br>
            <a:r>
              <a:rPr lang="en-US" sz="2222" i="1" cap="none" dirty="0" smtClean="0"/>
              <a:t>(</a:t>
            </a:r>
            <a:r>
              <a:rPr lang="en-US" sz="2222" i="1" cap="none" dirty="0" smtClean="0"/>
              <a:t>a personal perspective)</a:t>
            </a:r>
            <a:r>
              <a:rPr lang="en-US" dirty="0" smtClean="0"/>
              <a:t/>
            </a:r>
            <a:br>
              <a:rPr lang="en-US" dirty="0" smtClean="0"/>
            </a:br>
            <a:endParaRPr lang="en-US" dirty="0"/>
          </a:p>
        </p:txBody>
      </p:sp>
      <p:sp>
        <p:nvSpPr>
          <p:cNvPr id="3" name="Text Placeholder 2"/>
          <p:cNvSpPr>
            <a:spLocks noGrp="1"/>
          </p:cNvSpPr>
          <p:nvPr>
            <p:ph type="body" idx="1"/>
          </p:nvPr>
        </p:nvSpPr>
        <p:spPr/>
        <p:txBody>
          <a:bodyPr/>
          <a:lstStyle/>
          <a:p>
            <a:endParaRPr lang="en-US"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1454</TotalTime>
  <Words>1281</Words>
  <Application>Microsoft Macintosh PowerPoint</Application>
  <PresentationFormat>On-screen Show (4:3)</PresentationFormat>
  <Paragraphs>170</Paragraphs>
  <Slides>52</Slides>
  <Notes>7</Notes>
  <HiddenSlides>0</HiddenSlides>
  <MMClips>1</MMClips>
  <ScaleCrop>false</ScaleCrop>
  <HeadingPairs>
    <vt:vector size="4" baseType="variant">
      <vt:variant>
        <vt:lpstr>Design Template</vt:lpstr>
      </vt:variant>
      <vt:variant>
        <vt:i4>1</vt:i4>
      </vt:variant>
      <vt:variant>
        <vt:lpstr>Slide Titles</vt:lpstr>
      </vt:variant>
      <vt:variant>
        <vt:i4>52</vt:i4>
      </vt:variant>
    </vt:vector>
  </HeadingPairs>
  <TitlesOfParts>
    <vt:vector size="53" baseType="lpstr">
      <vt:lpstr>Office Theme</vt:lpstr>
      <vt:lpstr>IAU Symposium 279 Death(s) of Massive Stars </vt:lpstr>
      <vt:lpstr>A magnificent &amp; elegant Setting</vt:lpstr>
      <vt:lpstr>Slide 3</vt:lpstr>
      <vt:lpstr>Slide 4</vt:lpstr>
      <vt:lpstr>Slide 5</vt:lpstr>
      <vt:lpstr>Slide 6</vt:lpstr>
      <vt:lpstr>Slide 7</vt:lpstr>
      <vt:lpstr>Slide 8</vt:lpstr>
      <vt:lpstr>But NIPPON is also … (a personal perspective) </vt:lpstr>
      <vt:lpstr>Nippon is also …</vt:lpstr>
      <vt:lpstr>Nippon is also …  </vt:lpstr>
      <vt:lpstr>Very clever …. </vt:lpstr>
      <vt:lpstr>Nippon is also …</vt:lpstr>
      <vt:lpstr>Nippon is also…</vt:lpstr>
      <vt:lpstr>Nippon is INDOMITABLE SPIRIT 我慢  </vt:lpstr>
      <vt:lpstr>Many thanks</vt:lpstr>
      <vt:lpstr>Now to serious business</vt:lpstr>
      <vt:lpstr>Slide 18</vt:lpstr>
      <vt:lpstr>Slide 19</vt:lpstr>
      <vt:lpstr>Palomar Sky Survey</vt:lpstr>
      <vt:lpstr>Slide 21</vt:lpstr>
      <vt:lpstr>Slide 22</vt:lpstr>
      <vt:lpstr>The Core-Collapse Spectrum</vt:lpstr>
      <vt:lpstr>Slide 24</vt:lpstr>
      <vt:lpstr>Progenitors: Progress</vt:lpstr>
      <vt:lpstr>Open questions &amp; controversies</vt:lpstr>
      <vt:lpstr>Obvious questions but likely messy answers</vt:lpstr>
      <vt:lpstr>Stellar Deaths: Not an Unfinished Chapter but an Unfinished Book</vt:lpstr>
      <vt:lpstr>Slide 29</vt:lpstr>
      <vt:lpstr>Slide 30</vt:lpstr>
      <vt:lpstr>Constraints: progenitors of  GRBs</vt:lpstr>
      <vt:lpstr>Long Duration GRBs (LGRBs)</vt:lpstr>
      <vt:lpstr>Either GREAT BEGINNINGS or MERE curiosities </vt:lpstr>
      <vt:lpstr>Massive Stars Exist Locally</vt:lpstr>
      <vt:lpstr>Slide 35</vt:lpstr>
      <vt:lpstr>Blackbody Component in LGRBs</vt:lpstr>
      <vt:lpstr>Slide 37</vt:lpstr>
      <vt:lpstr>Slide 38</vt:lpstr>
      <vt:lpstr>“will not shy away from tough issues”</vt:lpstr>
      <vt:lpstr>Slide 40</vt:lpstr>
      <vt:lpstr>Slide 41</vt:lpstr>
      <vt:lpstr>There is plenty of room to grow sideways …</vt:lpstr>
      <vt:lpstr>Ancient (Impressive)</vt:lpstr>
      <vt:lpstr>Cathedrals (-&gt;Bankruptcy) </vt:lpstr>
      <vt:lpstr>Slide 45</vt:lpstr>
      <vt:lpstr>Slide 46</vt:lpstr>
      <vt:lpstr>Parameter space</vt:lpstr>
      <vt:lpstr>Inverted (Pretty)</vt:lpstr>
      <vt:lpstr>Inverted (The Exciting Future)</vt:lpstr>
      <vt:lpstr>Slide 50</vt:lpstr>
      <vt:lpstr>Bibliography</vt:lpstr>
      <vt:lpstr>Slide 52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 Kulkarni</dc:creator>
  <cp:lastModifiedBy>S Kulkarni</cp:lastModifiedBy>
  <cp:revision>26</cp:revision>
  <dcterms:created xsi:type="dcterms:W3CDTF">2012-03-16T02:23:56Z</dcterms:created>
  <dcterms:modified xsi:type="dcterms:W3CDTF">2012-03-16T07:39:56Z</dcterms:modified>
</cp:coreProperties>
</file>